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4" r:id="rId2"/>
    <p:sldId id="410" r:id="rId3"/>
    <p:sldId id="413" r:id="rId4"/>
    <p:sldId id="391" r:id="rId5"/>
    <p:sldId id="394" r:id="rId6"/>
    <p:sldId id="393" r:id="rId7"/>
    <p:sldId id="392" r:id="rId8"/>
    <p:sldId id="400" r:id="rId9"/>
    <p:sldId id="283" r:id="rId10"/>
    <p:sldId id="396" r:id="rId11"/>
    <p:sldId id="402" r:id="rId12"/>
    <p:sldId id="397" r:id="rId13"/>
    <p:sldId id="398" r:id="rId14"/>
    <p:sldId id="383" r:id="rId15"/>
    <p:sldId id="408" r:id="rId16"/>
    <p:sldId id="407" r:id="rId17"/>
    <p:sldId id="406" r:id="rId18"/>
    <p:sldId id="405" r:id="rId19"/>
    <p:sldId id="401" r:id="rId20"/>
    <p:sldId id="414" r:id="rId21"/>
    <p:sldId id="360" r:id="rId22"/>
    <p:sldId id="411" r:id="rId23"/>
    <p:sldId id="399" r:id="rId24"/>
    <p:sldId id="409" r:id="rId25"/>
    <p:sldId id="412" r:id="rId26"/>
  </p:sldIdLst>
  <p:sldSz cx="10801350" cy="6858000"/>
  <p:notesSz cx="6784975" cy="9906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CCFF"/>
    <a:srgbClr val="66CCFF"/>
    <a:srgbClr val="00CCFF"/>
    <a:srgbClr val="66FFFF"/>
    <a:srgbClr val="66FFCC"/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76" autoAdjust="0"/>
  </p:normalViewPr>
  <p:slideViewPr>
    <p:cSldViewPr>
      <p:cViewPr>
        <p:scale>
          <a:sx n="55" d="100"/>
          <a:sy n="55" d="100"/>
        </p:scale>
        <p:origin x="-636" y="-444"/>
      </p:cViewPr>
      <p:guideLst>
        <p:guide orient="horz" pos="2160"/>
        <p:guide pos="3403"/>
      </p:guideLst>
    </p:cSldViewPr>
  </p:slideViewPr>
  <p:outlineViewPr>
    <p:cViewPr>
      <p:scale>
        <a:sx n="33" d="100"/>
        <a:sy n="33" d="100"/>
      </p:scale>
      <p:origin x="0" y="9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F3C9BB-ECF3-4573-BA6E-DAE3D11314B0}" type="doc">
      <dgm:prSet loTypeId="urn:microsoft.com/office/officeart/2005/8/layout/cycle1" loCatId="cycle" qsTypeId="urn:microsoft.com/office/officeart/2005/8/quickstyle/simple1#1" qsCatId="simple" csTypeId="urn:microsoft.com/office/officeart/2005/8/colors/accent1_2#1" csCatId="accent1"/>
      <dgm:spPr/>
    </dgm:pt>
    <dgm:pt modelId="{5D696FE7-064F-4CAB-AF96-773287F055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miglioramento</a:t>
          </a:r>
        </a:p>
      </dgm:t>
    </dgm:pt>
    <dgm:pt modelId="{70681925-D905-4480-818A-D42FB227144B}" type="parTrans" cxnId="{E60514BF-AA9B-480A-85D8-806F57621543}">
      <dgm:prSet/>
      <dgm:spPr/>
    </dgm:pt>
    <dgm:pt modelId="{4429B96C-5D6C-42A6-972F-BAB42BA82F72}" type="sibTrans" cxnId="{E60514BF-AA9B-480A-85D8-806F57621543}">
      <dgm:prSet/>
      <dgm:spPr/>
    </dgm:pt>
    <dgm:pt modelId="{1C650B88-865B-4986-8BB6-EF9316A4DB4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progettazione</a:t>
          </a:r>
        </a:p>
      </dgm:t>
    </dgm:pt>
    <dgm:pt modelId="{70B7D689-4193-4436-AC29-182E8C7F16C4}" type="parTrans" cxnId="{F5F58C87-9296-47E7-9EE1-2D97A1C10E66}">
      <dgm:prSet/>
      <dgm:spPr/>
    </dgm:pt>
    <dgm:pt modelId="{B824CADF-35C1-4203-83F9-FC1E5A3F8C97}" type="sibTrans" cxnId="{F5F58C87-9296-47E7-9EE1-2D97A1C10E66}">
      <dgm:prSet/>
      <dgm:spPr/>
    </dgm:pt>
    <dgm:pt modelId="{ABEEEF64-C3F0-46DB-985D-F26B60BACB6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it-IT" altLang="it-IT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autovalutazione</a:t>
          </a:r>
        </a:p>
      </dgm:t>
    </dgm:pt>
    <dgm:pt modelId="{FC127A12-54FD-4C30-94E9-4B27D5227250}" type="parTrans" cxnId="{92825A0E-9605-4358-ADCE-8FA25C2C8979}">
      <dgm:prSet/>
      <dgm:spPr/>
    </dgm:pt>
    <dgm:pt modelId="{4E1A6FF7-046A-431C-9441-5731634D5663}" type="sibTrans" cxnId="{92825A0E-9605-4358-ADCE-8FA25C2C8979}">
      <dgm:prSet/>
      <dgm:spPr/>
    </dgm:pt>
    <dgm:pt modelId="{CD04F3A6-C975-4058-B858-3F69A32FDC63}" type="pres">
      <dgm:prSet presAssocID="{EBF3C9BB-ECF3-4573-BA6E-DAE3D11314B0}" presName="cycle" presStyleCnt="0">
        <dgm:presLayoutVars>
          <dgm:dir/>
          <dgm:resizeHandles val="exact"/>
        </dgm:presLayoutVars>
      </dgm:prSet>
      <dgm:spPr/>
    </dgm:pt>
    <dgm:pt modelId="{B87E80BA-C0C5-42FE-A35D-321EE96504DB}" type="pres">
      <dgm:prSet presAssocID="{5D696FE7-064F-4CAB-AF96-773287F055CF}" presName="dummy" presStyleCnt="0"/>
      <dgm:spPr/>
    </dgm:pt>
    <dgm:pt modelId="{09FFE7E3-F4C2-4F0F-AA09-C3C15DBF1BCE}" type="pres">
      <dgm:prSet presAssocID="{5D696FE7-064F-4CAB-AF96-773287F055CF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4FB439-F9D1-4FFD-BC4A-9BB931BBFC6A}" type="pres">
      <dgm:prSet presAssocID="{4429B96C-5D6C-42A6-972F-BAB42BA82F72}" presName="sibTrans" presStyleLbl="node1" presStyleIdx="0" presStyleCnt="3"/>
      <dgm:spPr/>
    </dgm:pt>
    <dgm:pt modelId="{80C83E2C-5973-4259-A8D3-AB37F01AAC42}" type="pres">
      <dgm:prSet presAssocID="{1C650B88-865B-4986-8BB6-EF9316A4DB4A}" presName="dummy" presStyleCnt="0"/>
      <dgm:spPr/>
    </dgm:pt>
    <dgm:pt modelId="{CE5CCE83-57A7-4689-96EC-4776D336469D}" type="pres">
      <dgm:prSet presAssocID="{1C650B88-865B-4986-8BB6-EF9316A4DB4A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89AAFDD-3C24-42ED-912B-BFBE637B337B}" type="pres">
      <dgm:prSet presAssocID="{B824CADF-35C1-4203-83F9-FC1E5A3F8C97}" presName="sibTrans" presStyleLbl="node1" presStyleIdx="1" presStyleCnt="3"/>
      <dgm:spPr/>
    </dgm:pt>
    <dgm:pt modelId="{0DED8BB5-BF28-4527-A736-BC635E289705}" type="pres">
      <dgm:prSet presAssocID="{ABEEEF64-C3F0-46DB-985D-F26B60BACB62}" presName="dummy" presStyleCnt="0"/>
      <dgm:spPr/>
    </dgm:pt>
    <dgm:pt modelId="{BB7ACDA3-72C7-46B3-84DF-1041D60DC172}" type="pres">
      <dgm:prSet presAssocID="{ABEEEF64-C3F0-46DB-985D-F26B60BACB62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3240AD6-46F2-49D0-9173-03276FFC3F2D}" type="pres">
      <dgm:prSet presAssocID="{4E1A6FF7-046A-431C-9441-5731634D5663}" presName="sibTrans" presStyleLbl="node1" presStyleIdx="2" presStyleCnt="3"/>
      <dgm:spPr/>
    </dgm:pt>
  </dgm:ptLst>
  <dgm:cxnLst>
    <dgm:cxn modelId="{C0BFECAB-0C5D-4D4F-8FE3-ACDDB20E579D}" type="presOf" srcId="{5D696FE7-064F-4CAB-AF96-773287F055CF}" destId="{09FFE7E3-F4C2-4F0F-AA09-C3C15DBF1BCE}" srcOrd="0" destOrd="0" presId="urn:microsoft.com/office/officeart/2005/8/layout/cycle1"/>
    <dgm:cxn modelId="{F3F470B9-D857-47E3-A3A5-78EB18230818}" type="presOf" srcId="{4E1A6FF7-046A-431C-9441-5731634D5663}" destId="{03240AD6-46F2-49D0-9173-03276FFC3F2D}" srcOrd="0" destOrd="0" presId="urn:microsoft.com/office/officeart/2005/8/layout/cycle1"/>
    <dgm:cxn modelId="{4092E36A-C5C9-4F1F-8392-FA9815EECCB4}" type="presOf" srcId="{EBF3C9BB-ECF3-4573-BA6E-DAE3D11314B0}" destId="{CD04F3A6-C975-4058-B858-3F69A32FDC63}" srcOrd="0" destOrd="0" presId="urn:microsoft.com/office/officeart/2005/8/layout/cycle1"/>
    <dgm:cxn modelId="{F5F58C87-9296-47E7-9EE1-2D97A1C10E66}" srcId="{EBF3C9BB-ECF3-4573-BA6E-DAE3D11314B0}" destId="{1C650B88-865B-4986-8BB6-EF9316A4DB4A}" srcOrd="1" destOrd="0" parTransId="{70B7D689-4193-4436-AC29-182E8C7F16C4}" sibTransId="{B824CADF-35C1-4203-83F9-FC1E5A3F8C97}"/>
    <dgm:cxn modelId="{92825A0E-9605-4358-ADCE-8FA25C2C8979}" srcId="{EBF3C9BB-ECF3-4573-BA6E-DAE3D11314B0}" destId="{ABEEEF64-C3F0-46DB-985D-F26B60BACB62}" srcOrd="2" destOrd="0" parTransId="{FC127A12-54FD-4C30-94E9-4B27D5227250}" sibTransId="{4E1A6FF7-046A-431C-9441-5731634D5663}"/>
    <dgm:cxn modelId="{E7BE634D-7894-4114-923F-6C6BA6C9A351}" type="presOf" srcId="{B824CADF-35C1-4203-83F9-FC1E5A3F8C97}" destId="{089AAFDD-3C24-42ED-912B-BFBE637B337B}" srcOrd="0" destOrd="0" presId="urn:microsoft.com/office/officeart/2005/8/layout/cycle1"/>
    <dgm:cxn modelId="{E60514BF-AA9B-480A-85D8-806F57621543}" srcId="{EBF3C9BB-ECF3-4573-BA6E-DAE3D11314B0}" destId="{5D696FE7-064F-4CAB-AF96-773287F055CF}" srcOrd="0" destOrd="0" parTransId="{70681925-D905-4480-818A-D42FB227144B}" sibTransId="{4429B96C-5D6C-42A6-972F-BAB42BA82F72}"/>
    <dgm:cxn modelId="{61A858CB-A9CC-4746-9B3A-1AA5F96276B6}" type="presOf" srcId="{ABEEEF64-C3F0-46DB-985D-F26B60BACB62}" destId="{BB7ACDA3-72C7-46B3-84DF-1041D60DC172}" srcOrd="0" destOrd="0" presId="urn:microsoft.com/office/officeart/2005/8/layout/cycle1"/>
    <dgm:cxn modelId="{26D6349D-7DA7-4C0E-A199-824ECD6F9BF1}" type="presOf" srcId="{4429B96C-5D6C-42A6-972F-BAB42BA82F72}" destId="{1E4FB439-F9D1-4FFD-BC4A-9BB931BBFC6A}" srcOrd="0" destOrd="0" presId="urn:microsoft.com/office/officeart/2005/8/layout/cycle1"/>
    <dgm:cxn modelId="{8BDD9D2A-F351-468D-829E-8CF64FE8264D}" type="presOf" srcId="{1C650B88-865B-4986-8BB6-EF9316A4DB4A}" destId="{CE5CCE83-57A7-4689-96EC-4776D336469D}" srcOrd="0" destOrd="0" presId="urn:microsoft.com/office/officeart/2005/8/layout/cycle1"/>
    <dgm:cxn modelId="{6BB00FAD-810A-4803-B4D3-126CDDB97AB4}" type="presParOf" srcId="{CD04F3A6-C975-4058-B858-3F69A32FDC63}" destId="{B87E80BA-C0C5-42FE-A35D-321EE96504DB}" srcOrd="0" destOrd="0" presId="urn:microsoft.com/office/officeart/2005/8/layout/cycle1"/>
    <dgm:cxn modelId="{4DA160A5-D3E8-4BEC-A5EA-13CA7927761E}" type="presParOf" srcId="{CD04F3A6-C975-4058-B858-3F69A32FDC63}" destId="{09FFE7E3-F4C2-4F0F-AA09-C3C15DBF1BCE}" srcOrd="1" destOrd="0" presId="urn:microsoft.com/office/officeart/2005/8/layout/cycle1"/>
    <dgm:cxn modelId="{F7C48673-F24C-47BE-954F-0D1532CDB3FE}" type="presParOf" srcId="{CD04F3A6-C975-4058-B858-3F69A32FDC63}" destId="{1E4FB439-F9D1-4FFD-BC4A-9BB931BBFC6A}" srcOrd="2" destOrd="0" presId="urn:microsoft.com/office/officeart/2005/8/layout/cycle1"/>
    <dgm:cxn modelId="{AA453DDE-67A2-436D-B8F8-E3E599C54DA0}" type="presParOf" srcId="{CD04F3A6-C975-4058-B858-3F69A32FDC63}" destId="{80C83E2C-5973-4259-A8D3-AB37F01AAC42}" srcOrd="3" destOrd="0" presId="urn:microsoft.com/office/officeart/2005/8/layout/cycle1"/>
    <dgm:cxn modelId="{040268AC-CA38-486C-AE70-0936B056AB7A}" type="presParOf" srcId="{CD04F3A6-C975-4058-B858-3F69A32FDC63}" destId="{CE5CCE83-57A7-4689-96EC-4776D336469D}" srcOrd="4" destOrd="0" presId="urn:microsoft.com/office/officeart/2005/8/layout/cycle1"/>
    <dgm:cxn modelId="{0CB0D33D-FF0E-4A0B-952A-C4E5FD1FE37C}" type="presParOf" srcId="{CD04F3A6-C975-4058-B858-3F69A32FDC63}" destId="{089AAFDD-3C24-42ED-912B-BFBE637B337B}" srcOrd="5" destOrd="0" presId="urn:microsoft.com/office/officeart/2005/8/layout/cycle1"/>
    <dgm:cxn modelId="{2FEB8CF8-4D94-49D3-8CAC-3D7089FB2A40}" type="presParOf" srcId="{CD04F3A6-C975-4058-B858-3F69A32FDC63}" destId="{0DED8BB5-BF28-4527-A736-BC635E289705}" srcOrd="6" destOrd="0" presId="urn:microsoft.com/office/officeart/2005/8/layout/cycle1"/>
    <dgm:cxn modelId="{D6476807-AEEB-4B07-B56C-E459EC256816}" type="presParOf" srcId="{CD04F3A6-C975-4058-B858-3F69A32FDC63}" destId="{BB7ACDA3-72C7-46B3-84DF-1041D60DC172}" srcOrd="7" destOrd="0" presId="urn:microsoft.com/office/officeart/2005/8/layout/cycle1"/>
    <dgm:cxn modelId="{76A4C0B3-A5B1-4354-8A0A-C6BAD0022F55}" type="presParOf" srcId="{CD04F3A6-C975-4058-B858-3F69A32FDC63}" destId="{03240AD6-46F2-49D0-9173-03276FFC3F2D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616413A6-9957-45F6-9C9F-374C38D221AD}" type="datetimeFigureOut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BF1769F-C145-4F73-9734-EE4AB23F33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3338" y="0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87E6FB3E-9A96-4368-9ADC-C015AF0A42CF}" type="datetimeFigureOut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742950"/>
            <a:ext cx="58483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73" tIns="47687" rIns="95373" bIns="47687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7863" y="4705350"/>
            <a:ext cx="5429250" cy="4457700"/>
          </a:xfrm>
          <a:prstGeom prst="rect">
            <a:avLst/>
          </a:prstGeom>
        </p:spPr>
        <p:txBody>
          <a:bodyPr vert="horz" lIns="95373" tIns="47687" rIns="95373" bIns="47687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3338" y="9409113"/>
            <a:ext cx="2940050" cy="495300"/>
          </a:xfrm>
          <a:prstGeom prst="rect">
            <a:avLst/>
          </a:prstGeom>
        </p:spPr>
        <p:txBody>
          <a:bodyPr vert="horz" lIns="95373" tIns="47687" rIns="95373" bIns="476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79AAD804-721C-40D7-9073-61742F5437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F7242-C603-4B15-B224-6E5DF352C03F}" type="slidenum">
              <a:rPr lang="it-IT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t-IT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DBA49E-E43B-43CF-8099-49AB7D18F14B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6387" name="Segnaposto numero diapositiva 3"/>
          <p:cNvSpPr txBox="1">
            <a:spLocks noGrp="1"/>
          </p:cNvSpPr>
          <p:nvPr/>
        </p:nvSpPr>
        <p:spPr bwMode="auto">
          <a:xfrm>
            <a:off x="3843338" y="9409113"/>
            <a:ext cx="2940050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373" tIns="47687" rIns="95373" bIns="47687" anchor="b"/>
          <a:lstStyle/>
          <a:p>
            <a:pPr algn="r">
              <a:defRPr/>
            </a:pPr>
            <a:fld id="{5A59694A-1BDC-4507-901B-8B2F4B59BEDD}" type="slidenum">
              <a:rPr lang="it-IT" sz="1300">
                <a:latin typeface="+mn-lt"/>
              </a:rPr>
              <a:pPr algn="r">
                <a:defRPr/>
              </a:pPr>
              <a:t>25</a:t>
            </a:fld>
            <a:endParaRPr lang="it-IT" sz="13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0105" y="2130432"/>
            <a:ext cx="9181147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20205" y="3886200"/>
            <a:ext cx="756094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AF9C-7DF3-40D9-A8C8-DE73EC0AF690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A25D6-A037-4853-855B-2FE471FF977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958D-EC31-4863-9936-83DE13824946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9FBC-8EC3-453C-A489-C9484FDBA77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830980" y="274645"/>
            <a:ext cx="2430304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40067" y="274645"/>
            <a:ext cx="7110889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BD82-54F1-4F35-83B3-3DA32FD6247F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CBC3-75A0-4C63-850E-3CFC4010EB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olo, diagramma o organi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972185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SmartArt 2"/>
          <p:cNvSpPr>
            <a:spLocks noGrp="1"/>
          </p:cNvSpPr>
          <p:nvPr>
            <p:ph type="dgm" idx="1"/>
          </p:nvPr>
        </p:nvSpPr>
        <p:spPr>
          <a:xfrm>
            <a:off x="539750" y="1600200"/>
            <a:ext cx="972185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355E-E75E-40F8-A43E-0C516A517043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A8B21-AC86-4FF0-A49C-5E3F1EEC6D0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2DDD2-93F6-486F-8529-9E9633884A66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33E15-B129-41E0-8ABE-43E6180AD56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53236" y="4406907"/>
            <a:ext cx="918114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53236" y="2906713"/>
            <a:ext cx="918114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054D-3440-4F9A-97BD-8FC5DE5C75BB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965C5-1FDE-4F10-A41B-E0C661FFD7F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40068" y="1600206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90688" y="1600206"/>
            <a:ext cx="4770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5536D-60E7-44DD-972C-04990B9CA2E5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DD0CE-D19C-41EB-AF5C-92F058C4F1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0070" y="1535113"/>
            <a:ext cx="4772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40070" y="2174875"/>
            <a:ext cx="477247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486938" y="1535113"/>
            <a:ext cx="477434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486938" y="2174875"/>
            <a:ext cx="477434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2FCFD-F443-409F-AFE5-5DE50D1F11DF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EE9F5-F85A-47E8-B1B3-9E25C3CF17B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281A-58A7-43DA-99FF-6F374325022A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5BD29-2AF8-42A0-B2EE-CAC0FB3B858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2B8FD-50BE-497C-8584-39F426FDA325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1C2DC-96BF-4B83-8ABD-B9702E9BB1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068" y="273050"/>
            <a:ext cx="355357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23030" y="273057"/>
            <a:ext cx="60382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40068" y="1435103"/>
            <a:ext cx="355357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2AC8B-83C3-48A1-B5D1-60A4624A446F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5FBF7-6893-40A0-8516-B1231B127A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17142" y="4800600"/>
            <a:ext cx="64808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117142" y="612775"/>
            <a:ext cx="648081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117142" y="5367338"/>
            <a:ext cx="64808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EDBDF-1418-4B69-AA73-CDDE94EF34A9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74407-D801-4612-B469-2D9D129A77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539750" y="274638"/>
            <a:ext cx="97218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539750" y="1600200"/>
            <a:ext cx="97218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750" y="6356350"/>
            <a:ext cx="252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1ADB2C-1661-4AB6-A928-0F4999619A70}" type="datetime1">
              <a:rPr lang="it-IT"/>
              <a:pPr>
                <a:defRPr/>
              </a:pPr>
              <a:t>27/08/2017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690938" y="6356350"/>
            <a:ext cx="34194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740650" y="6356350"/>
            <a:ext cx="25209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D44DCF-8A40-4C29-9337-E19C2E2D19D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title"/>
          </p:nvPr>
        </p:nvSpPr>
        <p:spPr>
          <a:xfrm>
            <a:off x="576263" y="2060575"/>
            <a:ext cx="9315450" cy="1890713"/>
          </a:xfrm>
        </p:spPr>
        <p:txBody>
          <a:bodyPr/>
          <a:lstStyle/>
          <a:p>
            <a:pPr eaLnBrk="1" hangingPunct="1"/>
            <a:r>
              <a:rPr lang="it-IT" sz="4000" b="1" smtClean="0">
                <a:solidFill>
                  <a:srgbClr val="002060"/>
                </a:solidFill>
              </a:rPr>
              <a:t>Il passaggio RAV-PdM: l’esperienza in Veneto </a:t>
            </a:r>
            <a:br>
              <a:rPr lang="it-IT" sz="4000" b="1" smtClean="0">
                <a:solidFill>
                  <a:srgbClr val="002060"/>
                </a:solidFill>
              </a:rPr>
            </a:br>
            <a:r>
              <a:rPr lang="it-IT" sz="2800" b="1" smtClean="0">
                <a:solidFill>
                  <a:srgbClr val="002060"/>
                </a:solidFill>
              </a:rPr>
              <a:t>Stresa VII Forum</a:t>
            </a:r>
            <a:r>
              <a:rPr lang="it-IT" sz="4000" b="1" smtClean="0">
                <a:solidFill>
                  <a:srgbClr val="002060"/>
                </a:solidFill>
              </a:rPr>
              <a:t> -</a:t>
            </a:r>
            <a:r>
              <a:rPr lang="it-IT" sz="2800" b="1" smtClean="0">
                <a:solidFill>
                  <a:srgbClr val="002060"/>
                </a:solidFill>
              </a:rPr>
              <a:t>28 agosto 2017</a:t>
            </a:r>
          </a:p>
        </p:txBody>
      </p:sp>
      <p:sp>
        <p:nvSpPr>
          <p:cNvPr id="16386" name="Segnaposto contenuto 3"/>
          <p:cNvSpPr>
            <a:spLocks noGrp="1"/>
          </p:cNvSpPr>
          <p:nvPr>
            <p:ph idx="1"/>
          </p:nvPr>
        </p:nvSpPr>
        <p:spPr>
          <a:xfrm>
            <a:off x="720725" y="5516563"/>
            <a:ext cx="9315450" cy="6238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b="1" smtClean="0"/>
              <a:t>Comunicazione a cura di Laura Donà  Dirigente tecnico USR per il Veneto</a:t>
            </a:r>
          </a:p>
        </p:txBody>
      </p:sp>
      <p:pic>
        <p:nvPicPr>
          <p:cNvPr id="16387" name="Picture 2" descr="D:\Users\mi13699\Documents\Archivio_Da_Re_10.06.14\Valutazione scuole\SNV\barrami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 descr="D:\Users\mi13699\Documents\Archivio_Da_Re_10.06.14\Valutazione scuole\SNV\sinistram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19825"/>
            <a:ext cx="7508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0B86AEAA-80E0-4853-ABE6-B583F0F70619}" type="slidenum">
              <a:rPr lang="it-IT" sz="1200" b="1">
                <a:latin typeface="+mn-lt"/>
              </a:rPr>
              <a:pPr algn="r">
                <a:defRPr/>
              </a:pPr>
              <a:t>10</a:t>
            </a:fld>
            <a:endParaRPr lang="it-IT" sz="1200" b="1">
              <a:latin typeface="+mn-lt"/>
            </a:endParaRPr>
          </a:p>
        </p:txBody>
      </p:sp>
      <p:sp>
        <p:nvSpPr>
          <p:cNvPr id="26628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hlink"/>
                </a:solidFill>
              </a:rPr>
              <a:t>Il PdM</a:t>
            </a:r>
          </a:p>
        </p:txBody>
      </p:sp>
      <p:sp>
        <p:nvSpPr>
          <p:cNvPr id="26629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2800" smtClean="0"/>
              <a:t>È un </a:t>
            </a:r>
            <a:r>
              <a:rPr lang="it-IT" sz="2800" b="1" smtClean="0">
                <a:solidFill>
                  <a:schemeClr val="hlink"/>
                </a:solidFill>
              </a:rPr>
              <a:t>piano strategico</a:t>
            </a:r>
            <a:r>
              <a:rPr lang="it-IT" sz="2800" smtClean="0"/>
              <a:t> per poter realizzare interventi di miglioramento o di mantenimento di buoni esiti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L’adozione facilita</a:t>
            </a:r>
            <a:r>
              <a:rPr lang="it-IT" sz="2800" smtClean="0">
                <a:latin typeface="Comic Sans MS" pitchFamily="66" charset="0"/>
              </a:rPr>
              <a:t> </a:t>
            </a:r>
            <a:r>
              <a:rPr lang="it-IT" sz="2800" smtClean="0"/>
              <a:t>la </a:t>
            </a:r>
            <a:r>
              <a:rPr lang="it-IT" sz="2800" smtClean="0">
                <a:solidFill>
                  <a:schemeClr val="hlink"/>
                </a:solidFill>
              </a:rPr>
              <a:t>focalizzazione degli elementi di cambiamento</a:t>
            </a:r>
            <a:r>
              <a:rPr lang="it-IT" sz="2800" smtClean="0"/>
              <a:t> su cui porre attenzione e la loro verifica di fattibilità 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In Veneto si può dire che il livello di costruzione dei RAV è buono e diffuso al 100% delle IS, diversamente i PdM spesso risultano presenti ma con un livello elaborativo teorico pertanto con ridotta ricaduta operativa.</a:t>
            </a:r>
          </a:p>
          <a:p>
            <a:pPr eaLnBrk="1" hangingPunct="1">
              <a:buFont typeface="Arial" charset="0"/>
              <a:buNone/>
            </a:pPr>
            <a:endParaRPr lang="it-IT" sz="2800" b="1" smtClean="0"/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FCBABF6A-CC2D-4392-8BE3-36090BFEFEDA}" type="slidenum">
              <a:rPr lang="it-IT" sz="1200" b="1">
                <a:latin typeface="+mn-lt"/>
              </a:rPr>
              <a:pPr algn="r">
                <a:defRPr/>
              </a:pPr>
              <a:t>11</a:t>
            </a:fld>
            <a:endParaRPr lang="it-IT" sz="1200" b="1">
              <a:latin typeface="+mn-lt"/>
            </a:endParaRPr>
          </a:p>
        </p:txBody>
      </p:sp>
      <p:sp>
        <p:nvSpPr>
          <p:cNvPr id="27652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1"/>
                </a:solidFill>
              </a:rPr>
              <a:t>L’esperienza veneta</a:t>
            </a:r>
          </a:p>
        </p:txBody>
      </p:sp>
      <p:sp>
        <p:nvSpPr>
          <p:cNvPr id="27653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it-IT" sz="2800" smtClean="0"/>
              <a:t>Si sono messe a punto diverse azioni regionali: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solidFill>
                  <a:schemeClr val="accent2"/>
                </a:solidFill>
              </a:rPr>
              <a:t>Piano di formazione regionale per i DS e le figure strumentali</a:t>
            </a:r>
            <a:r>
              <a:rPr lang="it-IT" sz="2800" smtClean="0"/>
              <a:t> volto a chiarire e ad esercitare i corsisti sui concetti di priorità, esiti, obiettivi di processo e sul passaggio RAV-PdM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>
                <a:solidFill>
                  <a:schemeClr val="accent2"/>
                </a:solidFill>
              </a:rPr>
              <a:t>Formazione interna allo staff dei DT e dei DA dell’USR</a:t>
            </a:r>
            <a:r>
              <a:rPr lang="it-IT" sz="2800" smtClean="0"/>
              <a:t> (impegnati anche nei NdV per i DS) sul PdM e sulla elaborazione di un modello a supporto delle azioni di miglioramento desunte dal RAV</a:t>
            </a:r>
          </a:p>
          <a:p>
            <a:pPr algn="just" eaLnBrk="1" hangingPunct="1">
              <a:lnSpc>
                <a:spcPct val="90000"/>
              </a:lnSpc>
            </a:pPr>
            <a:r>
              <a:rPr lang="it-IT" sz="2800" smtClean="0"/>
              <a:t>Elaborazione di un </a:t>
            </a:r>
            <a:r>
              <a:rPr lang="it-IT" sz="2800" smtClean="0">
                <a:solidFill>
                  <a:schemeClr val="accent2"/>
                </a:solidFill>
              </a:rPr>
              <a:t>format –guida a livello regionale</a:t>
            </a:r>
            <a:r>
              <a:rPr lang="it-IT" sz="2800" smtClean="0"/>
              <a:t> presentato in conferenze tecniche di fine maggio 2017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it-IT" sz="2800" smtClean="0"/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24E9530D-9081-4B44-A094-BB873B8BDE88}" type="slidenum">
              <a:rPr lang="it-IT" sz="1200" b="1">
                <a:latin typeface="+mn-lt"/>
              </a:rPr>
              <a:pPr algn="r">
                <a:defRPr/>
              </a:pPr>
              <a:t>12</a:t>
            </a:fld>
            <a:endParaRPr lang="it-IT" sz="1200" b="1">
              <a:latin typeface="+mn-lt"/>
            </a:endParaRPr>
          </a:p>
        </p:txBody>
      </p:sp>
      <p:sp>
        <p:nvSpPr>
          <p:cNvPr id="2867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1"/>
                </a:solidFill>
              </a:rPr>
              <a:t>L’esperienza veneta/2</a:t>
            </a:r>
          </a:p>
        </p:txBody>
      </p:sp>
      <p:sp>
        <p:nvSpPr>
          <p:cNvPr id="28677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2800" smtClean="0"/>
              <a:t>Il format è rinvenibile su un’area riservata del sito USR per coloro che volessero sperimentarlo nel 2017/2018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Il format può anche essere riferimento per la valutazione delle professionalità interne: docenti e DS in particolare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Quali le ragioni di un format regionale? </a:t>
            </a:r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>
              <a:buFont typeface="Arial" charset="0"/>
              <a:buNone/>
            </a:pPr>
            <a:endParaRPr lang="it-IT" sz="2800" b="1" smtClean="0"/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FF6B8958-0A69-4BB7-942C-31F85CD0DD5E}" type="slidenum">
              <a:rPr lang="it-IT" sz="1200" b="1">
                <a:latin typeface="+mn-lt"/>
              </a:rPr>
              <a:pPr algn="r">
                <a:defRPr/>
              </a:pPr>
              <a:t>13</a:t>
            </a:fld>
            <a:endParaRPr lang="it-IT" sz="1200" b="1">
              <a:latin typeface="+mn-lt"/>
            </a:endParaRPr>
          </a:p>
        </p:txBody>
      </p:sp>
      <p:sp>
        <p:nvSpPr>
          <p:cNvPr id="29700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 smtClean="0">
                <a:solidFill>
                  <a:schemeClr val="accent1"/>
                </a:solidFill>
              </a:rPr>
              <a:t>non c’è un format nazionale di PdM</a:t>
            </a:r>
            <a:br>
              <a:rPr lang="it-IT" sz="4000" b="1" smtClean="0">
                <a:solidFill>
                  <a:schemeClr val="accent1"/>
                </a:solidFill>
              </a:rPr>
            </a:br>
            <a:endParaRPr lang="it-IT" sz="4000" b="1" smtClean="0">
              <a:solidFill>
                <a:schemeClr val="accent1"/>
              </a:solidFill>
            </a:endParaRPr>
          </a:p>
        </p:txBody>
      </p:sp>
      <p:sp>
        <p:nvSpPr>
          <p:cNvPr id="29701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2800" smtClean="0"/>
              <a:t>«…</a:t>
            </a:r>
            <a:r>
              <a:rPr lang="it-IT" sz="2800" smtClean="0">
                <a:solidFill>
                  <a:srgbClr val="C00000"/>
                </a:solidFill>
              </a:rPr>
              <a:t>intenzionalmente</a:t>
            </a:r>
            <a:r>
              <a:rPr lang="it-IT" sz="2800" smtClean="0"/>
              <a:t> il legislatore ha voluto lasciare libere le scuole di seguire percorsi e approcci corrispondenti alla propria situazione e al proprio contesto. 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…è opportuno che </a:t>
            </a:r>
            <a:r>
              <a:rPr lang="it-IT" sz="2800" smtClean="0">
                <a:solidFill>
                  <a:srgbClr val="C00000"/>
                </a:solidFill>
              </a:rPr>
              <a:t>le azioni di miglioramento</a:t>
            </a:r>
            <a:r>
              <a:rPr lang="it-IT" sz="2800" smtClean="0"/>
              <a:t>, proprio per la loro potenziale differenziazione legata ai contesti e alle scelte delle comunità professionali, </a:t>
            </a:r>
            <a:r>
              <a:rPr lang="it-IT" sz="2800" smtClean="0">
                <a:solidFill>
                  <a:srgbClr val="C00000"/>
                </a:solidFill>
              </a:rPr>
              <a:t>siano lasciate alla sola "definizione e attuazione da parte delle istituzioni scolastiche"</a:t>
            </a:r>
            <a:r>
              <a:rPr lang="it-IT" sz="2800" smtClean="0"/>
              <a:t>.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Le scuole possono utilizzare il format e la piattaforma di INDIRE …»</a:t>
            </a:r>
          </a:p>
          <a:p>
            <a:pPr>
              <a:lnSpc>
                <a:spcPct val="80000"/>
              </a:lnSpc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smtClean="0"/>
              <a:t>Nota Miur n. 7904 del 01-09-2015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Criticità dal RAV</a:t>
            </a:r>
          </a:p>
        </p:txBody>
      </p:sp>
      <p:sp>
        <p:nvSpPr>
          <p:cNvPr id="30722" name="Rectangle 7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buClr>
                <a:srgbClr val="009900"/>
              </a:buClr>
              <a:buFontTx/>
              <a:buNone/>
            </a:pPr>
            <a:r>
              <a:rPr lang="it-IT" smtClean="0"/>
              <a:t>Il Miur riconosce che «è nella sezione n. 5 del RAV (Individuazione delle  priorità)  che  si  sono  riscontrati  gli  elementi  di  maggiore  debolezza» (Nota n.5204 del 12-05-2017)</a:t>
            </a:r>
          </a:p>
          <a:p>
            <a:endParaRPr lang="it-IT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23DCD-37A7-4CFC-9596-133ACAA031EB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pic>
        <p:nvPicPr>
          <p:cNvPr id="30724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664DFD66-0EFA-4EAB-B362-98F3236E26D8}" type="slidenum">
              <a:rPr lang="it-IT" sz="1200" b="1">
                <a:latin typeface="+mn-lt"/>
              </a:rPr>
              <a:pPr algn="r">
                <a:defRPr/>
              </a:pPr>
              <a:t>15</a:t>
            </a:fld>
            <a:endParaRPr lang="it-IT" sz="1200" b="1">
              <a:latin typeface="+mn-lt"/>
            </a:endParaRPr>
          </a:p>
        </p:txBody>
      </p:sp>
      <p:sp>
        <p:nvSpPr>
          <p:cNvPr id="31748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Perché un format comune</a:t>
            </a:r>
          </a:p>
        </p:txBody>
      </p:sp>
      <p:sp>
        <p:nvSpPr>
          <p:cNvPr id="31749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smtClean="0"/>
              <a:t>finalizzato </a:t>
            </a:r>
            <a:r>
              <a:rPr lang="it-IT" sz="2800" u="sng" smtClean="0"/>
              <a:t>non</a:t>
            </a:r>
            <a:r>
              <a:rPr lang="it-IT" sz="2800" smtClean="0"/>
              <a:t> ad uniformare le azioni di miglioramento</a:t>
            </a:r>
          </a:p>
          <a:p>
            <a:pPr>
              <a:lnSpc>
                <a:spcPct val="80000"/>
              </a:lnSpc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u="sng" smtClean="0"/>
              <a:t>ma</a:t>
            </a:r>
            <a:r>
              <a:rPr lang="it-IT" sz="2800" smtClean="0"/>
              <a:t> a sostenere la progettazione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creare punti di riferimento comuni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focalizzare l’attenzione di tutte le scuole sui passaggi fondamentali del miglioramento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consentire il confronto dialogato tra scuole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Realizzare anche  percorsi di miglioramento in rete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800" b="1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800" b="1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2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it-IT" sz="1200" b="1">
              <a:latin typeface="Calibri" pitchFamily="34" charset="0"/>
            </a:endParaRPr>
          </a:p>
        </p:txBody>
      </p:sp>
      <p:sp>
        <p:nvSpPr>
          <p:cNvPr id="32772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Impostazione del format</a:t>
            </a:r>
          </a:p>
        </p:txBody>
      </p:sp>
      <p:sp>
        <p:nvSpPr>
          <p:cNvPr id="32773" name="Segnaposto contenuto 2"/>
          <p:cNvSpPr>
            <a:spLocks noGrp="1"/>
          </p:cNvSpPr>
          <p:nvPr>
            <p:ph type="body" sz="half" idx="1"/>
          </p:nvPr>
        </p:nvSpPr>
        <p:spPr>
          <a:xfrm>
            <a:off x="539750" y="1600200"/>
            <a:ext cx="3276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1200" b="1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1200" b="1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2400" b="1" smtClean="0">
                <a:solidFill>
                  <a:srgbClr val="C00000"/>
                </a:solidFill>
              </a:rPr>
              <a:t>Documento di pianificazione</a:t>
            </a:r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</a:pPr>
            <a:r>
              <a:rPr lang="it-IT" sz="2400" b="1" smtClean="0">
                <a:solidFill>
                  <a:srgbClr val="C00000"/>
                </a:solidFill>
              </a:rPr>
              <a:t>Strumento di accompagnamento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2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2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2774" name="Rectangle 8"/>
          <p:cNvSpPr>
            <a:spLocks noGrp="1"/>
          </p:cNvSpPr>
          <p:nvPr>
            <p:ph type="body" sz="half" idx="2"/>
          </p:nvPr>
        </p:nvSpPr>
        <p:spPr>
          <a:xfrm>
            <a:off x="3455988" y="1600200"/>
            <a:ext cx="6805612" cy="4525963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t-IT" sz="2400" smtClean="0"/>
              <a:t>Illustra il percorso di analisi e le motivazioni alla base delle scelte di miglioramento</a:t>
            </a:r>
          </a:p>
          <a:p>
            <a:pPr algn="just">
              <a:lnSpc>
                <a:spcPct val="80000"/>
              </a:lnSpc>
            </a:pPr>
            <a:r>
              <a:rPr lang="it-IT" sz="2400" smtClean="0"/>
              <a:t>Pianifica il percorso di miglioramento, dettagliando tutti gli elementi utili alla sua realizzazione </a:t>
            </a:r>
          </a:p>
          <a:p>
            <a:pPr>
              <a:lnSpc>
                <a:spcPct val="80000"/>
              </a:lnSpc>
            </a:pPr>
            <a:endParaRPr lang="it-IT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400" smtClean="0"/>
              <a:t>Guida le scuole a passare in modo coerente e concreto dal RAV al PdM, suggerendo: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punti di attenzione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possibili piste di analisi 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criteri utili per la scelta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Guida le scuole a realizzare momenti sistematici di monitoraggio e valutazione del percorso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1268AE1E-2F73-44C3-A804-B87F62B800A3}" type="slidenum">
              <a:rPr lang="it-IT" sz="1200" b="1">
                <a:latin typeface="+mn-lt"/>
              </a:rPr>
              <a:pPr algn="r">
                <a:defRPr/>
              </a:pPr>
              <a:t>17</a:t>
            </a:fld>
            <a:endParaRPr lang="it-IT" sz="1200" b="1">
              <a:latin typeface="+mn-lt"/>
            </a:endParaRPr>
          </a:p>
        </p:txBody>
      </p:sp>
      <p:sp>
        <p:nvSpPr>
          <p:cNvPr id="3379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Sul piano della pianificazione</a:t>
            </a:r>
          </a:p>
        </p:txBody>
      </p:sp>
      <p:sp>
        <p:nvSpPr>
          <p:cNvPr id="33797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it-IT" sz="2800" smtClean="0"/>
              <a:t>Contiene gli elementi fondamentali di un PdM: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smtClean="0"/>
              <a:t>Lo scenario di riferimento e gli obiettivi del PdM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Le iniziative di miglioramento (ovvero gli obiettivi di processo individuati)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Per ogni obiettivo di processo:</a:t>
            </a:r>
          </a:p>
          <a:p>
            <a:pPr lvl="1">
              <a:lnSpc>
                <a:spcPct val="80000"/>
              </a:lnSpc>
            </a:pPr>
            <a:r>
              <a:rPr lang="it-IT" sz="2400" smtClean="0"/>
              <a:t>Il project management</a:t>
            </a:r>
          </a:p>
          <a:p>
            <a:pPr lvl="1">
              <a:lnSpc>
                <a:spcPct val="80000"/>
              </a:lnSpc>
            </a:pPr>
            <a:r>
              <a:rPr lang="it-IT" sz="2400" smtClean="0"/>
              <a:t>Il cronoprogramma</a:t>
            </a:r>
          </a:p>
          <a:p>
            <a:pPr lvl="1">
              <a:lnSpc>
                <a:spcPct val="80000"/>
              </a:lnSpc>
            </a:pPr>
            <a:r>
              <a:rPr lang="it-IT" sz="2400" smtClean="0"/>
              <a:t>Il monitoraggio e la valutazione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La comunicazione del PdM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Le risorse umane e finanziarie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smtClean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13BDB39A-A9EB-42C9-BCA9-F66FDF30706C}" type="slidenum">
              <a:rPr lang="it-IT" sz="1200" b="1">
                <a:latin typeface="+mn-lt"/>
              </a:rPr>
              <a:pPr algn="r">
                <a:defRPr/>
              </a:pPr>
              <a:t>18</a:t>
            </a:fld>
            <a:endParaRPr lang="it-IT" sz="1200" b="1">
              <a:latin typeface="+mn-lt"/>
            </a:endParaRPr>
          </a:p>
        </p:txBody>
      </p:sp>
      <p:sp>
        <p:nvSpPr>
          <p:cNvPr id="34820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Come strumento di accompagnamento</a:t>
            </a:r>
          </a:p>
        </p:txBody>
      </p:sp>
      <p:sp>
        <p:nvSpPr>
          <p:cNvPr id="34821" name="Segnaposto contenuto 2"/>
          <p:cNvSpPr>
            <a:spLocks noGrp="1"/>
          </p:cNvSpPr>
          <p:nvPr>
            <p:ph type="body" idx="1"/>
          </p:nvPr>
        </p:nvSpPr>
        <p:spPr>
          <a:xfrm>
            <a:off x="504825" y="1268413"/>
            <a:ext cx="97218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1000" b="1" smtClean="0">
              <a:latin typeface="Comic Sans MS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800" smtClean="0"/>
              <a:t>Fornisce una guida alle scuole in alcuni passaggi cruciali per il miglioramento: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>
              <a:lnSpc>
                <a:spcPct val="80000"/>
              </a:lnSpc>
            </a:pPr>
            <a:r>
              <a:rPr lang="it-IT" sz="2800" smtClean="0"/>
              <a:t>Come assicurare la coerenza tra RAV al PdM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Come scegliere le priorità e definire i traguardi «giusti» per la scuola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Come connettere priorità e obiettivi di processo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Come scegliere gli obiettivi di processo da perseguire: pochi ma significativi</a:t>
            </a:r>
          </a:p>
          <a:p>
            <a:pPr>
              <a:lnSpc>
                <a:spcPct val="80000"/>
              </a:lnSpc>
            </a:pPr>
            <a:r>
              <a:rPr lang="it-IT" sz="2800" smtClean="0"/>
              <a:t>Come monitorare e valutare l’andamento e gli esiti del miglioramento</a:t>
            </a:r>
          </a:p>
          <a:p>
            <a:pPr>
              <a:lnSpc>
                <a:spcPct val="80000"/>
              </a:lnSpc>
            </a:pPr>
            <a:endParaRPr lang="it-IT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800" b="1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0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0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0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10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2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70415B42-2D5C-43C1-9B4B-CF81C01841C2}" type="slidenum">
              <a:rPr lang="it-IT" sz="1200" b="1">
                <a:latin typeface="+mn-lt"/>
              </a:rPr>
              <a:pPr algn="r">
                <a:defRPr/>
              </a:pPr>
              <a:t>19</a:t>
            </a:fld>
            <a:endParaRPr lang="it-IT" sz="1200" b="1">
              <a:latin typeface="+mn-lt"/>
            </a:endParaRPr>
          </a:p>
        </p:txBody>
      </p:sp>
      <p:sp>
        <p:nvSpPr>
          <p:cNvPr id="35844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Indicazioni per utilizzo </a:t>
            </a:r>
            <a:r>
              <a:rPr lang="it-IT" smtClean="0"/>
              <a:t> </a:t>
            </a:r>
          </a:p>
        </p:txBody>
      </p:sp>
      <p:sp>
        <p:nvSpPr>
          <p:cNvPr id="35845" name="Segnaposto contenuto 2"/>
          <p:cNvSpPr>
            <a:spLocks noGrp="1"/>
          </p:cNvSpPr>
          <p:nvPr>
            <p:ph type="body" idx="1"/>
          </p:nvPr>
        </p:nvSpPr>
        <p:spPr>
          <a:xfrm>
            <a:off x="504825" y="1268413"/>
            <a:ext cx="97218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it-IT" sz="2800" smtClean="0"/>
              <a:t>Il format non risponde ad una logica di adempimento: non è un documento che, una volta compilato, va archiviato.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2800" smtClean="0"/>
          </a:p>
          <a:p>
            <a:pPr>
              <a:lnSpc>
                <a:spcPct val="80000"/>
              </a:lnSpc>
            </a:pPr>
            <a:r>
              <a:rPr lang="it-IT" sz="2800" smtClean="0"/>
              <a:t>È uno </a:t>
            </a:r>
            <a:r>
              <a:rPr lang="it-IT" sz="2800" smtClean="0">
                <a:solidFill>
                  <a:schemeClr val="accent2"/>
                </a:solidFill>
              </a:rPr>
              <a:t>strumento di lavoro</a:t>
            </a:r>
            <a:r>
              <a:rPr lang="it-IT" sz="2800" smtClean="0"/>
              <a:t> che accompagna tutto il percorso di miglioramento, perché capace di: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Orientarlo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Controllarne l’andamento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Fornire indicazioni su come superare le criticità derivanti da eventuali scostamenti</a:t>
            </a:r>
          </a:p>
          <a:p>
            <a:pPr lvl="1">
              <a:lnSpc>
                <a:spcPct val="80000"/>
              </a:lnSpc>
            </a:pPr>
            <a:r>
              <a:rPr lang="it-IT" smtClean="0"/>
              <a:t>Promuovere la comunicazione e il coinvolgimento</a:t>
            </a:r>
          </a:p>
          <a:p>
            <a:pPr>
              <a:lnSpc>
                <a:spcPct val="80000"/>
              </a:lnSpc>
            </a:pPr>
            <a:endParaRPr lang="it-IT" sz="28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it-IT" sz="20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9AA4752C-E6D8-4876-8A00-DBF00F37C546}" type="slidenum">
              <a:rPr lang="it-IT" sz="1200" b="1">
                <a:latin typeface="+mn-lt"/>
              </a:rPr>
              <a:pPr algn="r">
                <a:defRPr/>
              </a:pPr>
              <a:t>2</a:t>
            </a:fld>
            <a:endParaRPr lang="it-IT" sz="1200" b="1">
              <a:latin typeface="+mn-lt"/>
            </a:endParaRPr>
          </a:p>
        </p:txBody>
      </p:sp>
      <p:sp>
        <p:nvSpPr>
          <p:cNvPr id="1843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hlink"/>
                </a:solidFill>
              </a:rPr>
              <a:t>Il quadro di riferimento</a:t>
            </a:r>
            <a:r>
              <a:rPr lang="it-IT" smtClean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18437" name="Segnaposto contenuto 2"/>
          <p:cNvSpPr>
            <a:spLocks noGrp="1"/>
          </p:cNvSpPr>
          <p:nvPr>
            <p:ph type="body" idx="1"/>
          </p:nvPr>
        </p:nvSpPr>
        <p:spPr>
          <a:xfrm>
            <a:off x="360363" y="1196975"/>
            <a:ext cx="9936162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2800" smtClean="0"/>
              <a:t>La valutazione è finalizzata al miglioramento della qualità dell’offerta formativa e degli apprendimenti e sarà particolarmente indirizzata:</a:t>
            </a:r>
          </a:p>
          <a:p>
            <a:pPr eaLnBrk="1" hangingPunct="1">
              <a:buFont typeface="Arial" charset="0"/>
              <a:buNone/>
            </a:pPr>
            <a:r>
              <a:rPr lang="it-IT" sz="2800" smtClean="0"/>
              <a:t>-</a:t>
            </a:r>
            <a:r>
              <a:rPr lang="it-IT" sz="2400" smtClean="0"/>
              <a:t>alla riduzione della dispersione scolastica e dell’insuccesso scolastico;</a:t>
            </a:r>
          </a:p>
          <a:p>
            <a:pPr eaLnBrk="1" hangingPunct="1">
              <a:buFont typeface="Arial" charset="0"/>
              <a:buNone/>
            </a:pPr>
            <a:r>
              <a:rPr lang="it-IT" sz="2400" smtClean="0"/>
              <a:t>-alla riduzione delle differenze tra scuole e aree geografiche nei livelli di apprendimento degli studenti;</a:t>
            </a:r>
          </a:p>
          <a:p>
            <a:pPr eaLnBrk="1" hangingPunct="1">
              <a:buFont typeface="Arial" charset="0"/>
              <a:buNone/>
            </a:pPr>
            <a:r>
              <a:rPr lang="it-IT" sz="2400" smtClean="0"/>
              <a:t>-al rafforzamento delle competenze di base degli studenti rispetto alla situazione di partenza; </a:t>
            </a:r>
          </a:p>
          <a:p>
            <a:pPr eaLnBrk="1" hangingPunct="1">
              <a:buFont typeface="Arial" charset="0"/>
              <a:buNone/>
            </a:pPr>
            <a:r>
              <a:rPr lang="it-IT" sz="2400" smtClean="0"/>
              <a:t>-alla valorizzazione degli esiti a distanza degli studenti con attenzione all’università e al lavoro</a:t>
            </a:r>
          </a:p>
          <a:p>
            <a:pPr algn="r" eaLnBrk="1" hangingPunct="1">
              <a:buFont typeface="Arial" charset="0"/>
              <a:buNone/>
            </a:pPr>
            <a:r>
              <a:rPr lang="it-IT" sz="2000" smtClean="0"/>
              <a:t>Direttiva n.11 del 18/09/2014</a:t>
            </a:r>
          </a:p>
          <a:p>
            <a:pPr algn="ctr" eaLnBrk="1" hangingPunct="1">
              <a:buFont typeface="Arial" charset="0"/>
              <a:buNone/>
            </a:pPr>
            <a:endParaRPr lang="it-IT" sz="2000" smtClean="0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INDICE del format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000" smtClean="0"/>
              <a:t>ANAGRAFICA e COMPOSIZIONE NUCLEO INTERNO di VALUTAZIONE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it-IT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400" b="1" smtClean="0">
                <a:solidFill>
                  <a:schemeClr val="accent2"/>
                </a:solidFill>
              </a:rPr>
              <a:t>PRIMA SEZIONE</a:t>
            </a:r>
            <a:r>
              <a:rPr lang="it-IT" sz="2400" b="1" smtClean="0"/>
              <a:t> - SCENARIO di RIFERIMENTO e OBIETTIVI del PDM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400" smtClean="0"/>
              <a:t>I RISULTATI DELL’AUTOVALUTAZIONE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400" smtClean="0"/>
              <a:t>I RISULTATI DELLA VALUTAZIONE ESTERNA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400" smtClean="0"/>
              <a:t>LE PRIORITÀ E I TRAGUARDI – LE MOTIVAZIONI DELLA SCELTA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400" smtClean="0"/>
              <a:t>GLI OBIETTIVI DI PROCESSO – LE MOTIVAZIONI DELLA SCELTA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400" b="1" smtClean="0">
                <a:solidFill>
                  <a:schemeClr val="accent2"/>
                </a:solidFill>
              </a:rPr>
              <a:t>SECONDA SEZIONE</a:t>
            </a:r>
            <a:r>
              <a:rPr lang="it-IT" sz="2400" b="1" smtClean="0"/>
              <a:t> – GLI INTERVENTI DI MIGLIORAMENTO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600" smtClean="0"/>
              <a:t>DESCRIZIONE DELL’OBIETTIVO DI PROCESSO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600" smtClean="0"/>
              <a:t>PROJECT MANAGEMENT  e   CRONOPROGRAMMA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600" smtClean="0"/>
              <a:t>LE AZIONI SPECIFICHE DEL DIRIGENTE SCOLASTICO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600" smtClean="0"/>
              <a:t>MONITORAGGIO E VALUTAZIONE IN  ITINERE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1600" smtClean="0"/>
              <a:t>VALUTAZIONE FINALE E RIESAME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400" b="1" smtClean="0">
                <a:solidFill>
                  <a:schemeClr val="accent2"/>
                </a:solidFill>
              </a:rPr>
              <a:t>TERZA SEZIONE</a:t>
            </a:r>
            <a:r>
              <a:rPr lang="it-IT" sz="2400" b="1" smtClean="0"/>
              <a:t> - COMUNICAZIONE DEL PDM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it-IT" sz="2400" b="1" smtClean="0">
                <a:solidFill>
                  <a:schemeClr val="accent2"/>
                </a:solidFill>
              </a:rPr>
              <a:t>QUARTA SEZIONE</a:t>
            </a:r>
            <a:r>
              <a:rPr lang="it-IT" sz="2400" b="1" smtClean="0"/>
              <a:t> – RISORSE UMANE E FINANZIARIE</a:t>
            </a:r>
            <a:endParaRPr lang="it-IT" sz="2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CasellaDiTesto 3"/>
          <p:cNvSpPr txBox="1">
            <a:spLocks noChangeArrowheads="1"/>
          </p:cNvSpPr>
          <p:nvPr/>
        </p:nvSpPr>
        <p:spPr bwMode="auto">
          <a:xfrm>
            <a:off x="360363" y="1412875"/>
            <a:ext cx="98647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latin typeface="Calibri" pitchFamily="34" charset="0"/>
              </a:rPr>
              <a:t>La valutazione del DS è in </a:t>
            </a:r>
            <a:r>
              <a:rPr lang="it-IT" sz="2800">
                <a:solidFill>
                  <a:srgbClr val="FF0000"/>
                </a:solidFill>
                <a:latin typeface="Calibri" pitchFamily="34" charset="0"/>
              </a:rPr>
              <a:t>stretta relazione con la Valutazione delle Scuole</a:t>
            </a:r>
            <a:r>
              <a:rPr lang="it-IT" sz="2800">
                <a:latin typeface="Calibri" pitchFamily="34" charset="0"/>
              </a:rPr>
              <a:t>, da cui deriva</a:t>
            </a:r>
            <a:endParaRPr lang="it-IT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7890" name="CasellaDiTesto 5"/>
          <p:cNvSpPr txBox="1">
            <a:spLocks noChangeArrowheads="1"/>
          </p:cNvSpPr>
          <p:nvPr/>
        </p:nvSpPr>
        <p:spPr bwMode="auto">
          <a:xfrm>
            <a:off x="647700" y="5084763"/>
            <a:ext cx="9577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endParaRPr lang="it-IT" sz="2000">
              <a:latin typeface="Calibri" pitchFamily="34" charset="0"/>
            </a:endParaRPr>
          </a:p>
        </p:txBody>
      </p:sp>
      <p:sp>
        <p:nvSpPr>
          <p:cNvPr id="37891" name="CasellaDiTesto 9"/>
          <p:cNvSpPr txBox="1">
            <a:spLocks noChangeArrowheads="1"/>
          </p:cNvSpPr>
          <p:nvPr/>
        </p:nvSpPr>
        <p:spPr bwMode="auto">
          <a:xfrm>
            <a:off x="287338" y="2492375"/>
            <a:ext cx="9577387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800">
                <a:latin typeface="Calibri" pitchFamily="34" charset="0"/>
              </a:rPr>
              <a:t>Infatti:</a:t>
            </a:r>
          </a:p>
          <a:p>
            <a:pPr algn="just">
              <a:spcAft>
                <a:spcPts val="600"/>
              </a:spcAft>
              <a:buFont typeface="Arial" charset="0"/>
              <a:buChar char="•"/>
            </a:pPr>
            <a:r>
              <a:rPr lang="it-IT" sz="2800">
                <a:latin typeface="Calibri" pitchFamily="34" charset="0"/>
              </a:rPr>
              <a:t>Un </a:t>
            </a:r>
            <a:r>
              <a:rPr lang="it-IT" sz="2800">
                <a:solidFill>
                  <a:schemeClr val="accent2"/>
                </a:solidFill>
                <a:latin typeface="Calibri" pitchFamily="34" charset="0"/>
              </a:rPr>
              <a:t>Piano di Miglioramento</a:t>
            </a:r>
            <a:r>
              <a:rPr lang="it-IT" sz="2800">
                <a:latin typeface="Calibri" pitchFamily="34" charset="0"/>
              </a:rPr>
              <a:t> ben impostato è d’aiuto, soprattutto nel primo dei processi identificati nel Portfolio del DS (gestione unitaria e orientamento strategico)</a:t>
            </a:r>
          </a:p>
          <a:p>
            <a:pPr algn="just">
              <a:buFont typeface="Arial" charset="0"/>
              <a:buChar char="•"/>
            </a:pPr>
            <a:r>
              <a:rPr lang="it-IT" sz="2800">
                <a:latin typeface="Calibri" pitchFamily="34" charset="0"/>
              </a:rPr>
              <a:t>Il Piano di Miglioramento si basa sulle valutazioni contenute nel RAV (Valutazione interna), con l’eventuale apporto della Valutazione Esterna, ove effettuata. </a:t>
            </a:r>
          </a:p>
          <a:p>
            <a:pPr algn="just"/>
            <a:endParaRPr lang="it-IT" sz="2800">
              <a:latin typeface="Calibri" pitchFamily="34" charset="0"/>
            </a:endParaRPr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EC0A6-27A4-4BA1-90DD-569491EB85A2}" type="slidenum">
              <a:rPr lang="it-IT" smtClean="0"/>
              <a:pPr>
                <a:defRPr/>
              </a:pPr>
              <a:t>21</a:t>
            </a:fld>
            <a:endParaRPr lang="it-IT"/>
          </a:p>
        </p:txBody>
      </p:sp>
      <p:pic>
        <p:nvPicPr>
          <p:cNvPr id="37893" name="Picture 3" descr="D:\Users\mi13699\Documents\Archivio_Da_Re_10.06.14\Valutazione scuole\SNV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219825"/>
            <a:ext cx="7508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4" name="Rectangle 2"/>
          <p:cNvSpPr txBox="1">
            <a:spLocks noChangeArrowheads="1"/>
          </p:cNvSpPr>
          <p:nvPr/>
        </p:nvSpPr>
        <p:spPr bwMode="auto">
          <a:xfrm>
            <a:off x="647700" y="260350"/>
            <a:ext cx="9317038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it-IT" altLang="it-IT" sz="2800" b="1">
              <a:latin typeface="Calibri" pitchFamily="34" charset="0"/>
            </a:endParaRPr>
          </a:p>
        </p:txBody>
      </p:sp>
      <p:pic>
        <p:nvPicPr>
          <p:cNvPr id="37895" name="Picture 2" descr="D:\Users\mi13699\Documents\Archivio_Da_Re_10.06.14\Valutazione scuole\SNV\barramia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2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65850"/>
            <a:ext cx="7239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7" name="Rectangle 1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L’intreccio Scuola-Dirigenza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8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8110A7F2-5608-41EB-BF56-5247F9159D21}" type="slidenum">
              <a:rPr lang="it-IT" sz="1200" b="1">
                <a:latin typeface="+mn-lt"/>
              </a:rPr>
              <a:pPr algn="r">
                <a:defRPr/>
              </a:pPr>
              <a:t>22</a:t>
            </a:fld>
            <a:endParaRPr lang="it-IT" sz="1200" b="1">
              <a:latin typeface="+mn-lt"/>
            </a:endParaRPr>
          </a:p>
        </p:txBody>
      </p:sp>
      <p:sp>
        <p:nvSpPr>
          <p:cNvPr id="39940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altLang="it-IT" sz="3600" smtClean="0">
                <a:solidFill>
                  <a:schemeClr val="accent2"/>
                </a:solidFill>
              </a:rPr>
              <a:t>VALUTAZIONE dei DIRIGENTI  e delle SCUOLE</a:t>
            </a:r>
            <a:endParaRPr lang="it-IT" sz="3600" smtClean="0">
              <a:solidFill>
                <a:schemeClr val="accent2"/>
              </a:solidFill>
            </a:endParaRPr>
          </a:p>
        </p:txBody>
      </p:sp>
      <p:sp>
        <p:nvSpPr>
          <p:cNvPr id="39941" name="Segnaposto contenuto 2"/>
          <p:cNvSpPr>
            <a:spLocks noGrp="1"/>
          </p:cNvSpPr>
          <p:nvPr>
            <p:ph type="body" sz="half" idx="1"/>
          </p:nvPr>
        </p:nvSpPr>
        <p:spPr>
          <a:xfrm>
            <a:off x="539750" y="1600200"/>
            <a:ext cx="4784725" cy="4525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2800" smtClean="0"/>
              <a:t>la Valutazione della </a:t>
            </a:r>
            <a:r>
              <a:rPr lang="it-IT" sz="2800" smtClean="0">
                <a:solidFill>
                  <a:schemeClr val="accent2"/>
                </a:solidFill>
              </a:rPr>
              <a:t>Scuola </a:t>
            </a:r>
            <a:r>
              <a:rPr lang="it-IT" sz="2800" smtClean="0"/>
              <a:t>focalizza l’attenzione sull’azione complessiva dell’IS autonoma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sz="280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2800" smtClean="0"/>
              <a:t>Il PdM contiene le scelte e le azioni</a:t>
            </a:r>
          </a:p>
        </p:txBody>
      </p:sp>
      <p:sp>
        <p:nvSpPr>
          <p:cNvPr id="39942" name="Rectangle 8"/>
          <p:cNvSpPr>
            <a:spLocks noGrp="1"/>
          </p:cNvSpPr>
          <p:nvPr>
            <p:ph type="body" sz="half" idx="4294967295"/>
          </p:nvPr>
        </p:nvSpPr>
        <p:spPr>
          <a:xfrm>
            <a:off x="5476875" y="1600200"/>
            <a:ext cx="4784725" cy="4525963"/>
          </a:xfrm>
        </p:spPr>
        <p:txBody>
          <a:bodyPr/>
          <a:lstStyle/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it-IT" sz="2800" smtClean="0"/>
              <a:t>la Valutazione del </a:t>
            </a:r>
            <a:r>
              <a:rPr lang="it-IT" sz="2800" smtClean="0">
                <a:solidFill>
                  <a:schemeClr val="accent2"/>
                </a:solidFill>
              </a:rPr>
              <a:t>DS </a:t>
            </a:r>
            <a:r>
              <a:rPr lang="it-IT" sz="2800" smtClean="0"/>
              <a:t>si incentra sul contributo specifico che il DS fornisce alla Valutazione della Scuola</a:t>
            </a:r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endParaRPr lang="it-IT" sz="2800" smtClean="0"/>
          </a:p>
          <a:p>
            <a:pPr algn="just" eaLnBrk="1" hangingPunct="1">
              <a:spcBef>
                <a:spcPct val="0"/>
              </a:spcBef>
              <a:buFont typeface="Arial" charset="0"/>
              <a:buNone/>
            </a:pPr>
            <a:r>
              <a:rPr lang="it-IT" sz="2800" smtClean="0"/>
              <a:t>Il DS organizza e governa il PdM</a:t>
            </a:r>
          </a:p>
          <a:p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F9C6C567-5918-4D6B-99AB-3A255EE732C4}" type="slidenum">
              <a:rPr lang="it-IT" sz="1200" b="1">
                <a:latin typeface="+mn-lt"/>
              </a:rPr>
              <a:pPr algn="r">
                <a:defRPr/>
              </a:pPr>
              <a:t>23</a:t>
            </a:fld>
            <a:endParaRPr lang="it-IT" sz="1200" b="1">
              <a:latin typeface="+mn-lt"/>
            </a:endParaRPr>
          </a:p>
        </p:txBody>
      </p:sp>
      <p:sp>
        <p:nvSpPr>
          <p:cNvPr id="40964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Problemi aperti</a:t>
            </a:r>
            <a:r>
              <a:rPr lang="it-IT" smtClean="0"/>
              <a:t> </a:t>
            </a:r>
          </a:p>
        </p:txBody>
      </p:sp>
      <p:sp>
        <p:nvSpPr>
          <p:cNvPr id="40965" name="Segnaposto contenuto 2"/>
          <p:cNvSpPr>
            <a:spLocks noGrp="1"/>
          </p:cNvSpPr>
          <p:nvPr>
            <p:ph type="body" idx="1"/>
          </p:nvPr>
        </p:nvSpPr>
        <p:spPr>
          <a:xfrm>
            <a:off x="504825" y="1341438"/>
            <a:ext cx="9791700" cy="4679950"/>
          </a:xfrm>
        </p:spPr>
        <p:txBody>
          <a:bodyPr/>
          <a:lstStyle/>
          <a:p>
            <a:pPr eaLnBrk="1" hangingPunct="1"/>
            <a:r>
              <a:rPr lang="it-IT" sz="2800" smtClean="0"/>
              <a:t>Raccordo valutazione delle scuole e del personale docente, quali coerenze o diversità?</a:t>
            </a:r>
          </a:p>
          <a:p>
            <a:pPr eaLnBrk="1" hangingPunct="1"/>
            <a:r>
              <a:rPr lang="it-IT" sz="2800" smtClean="0"/>
              <a:t>Raccordo tra le esigenze valutative e di miglioramento del livello nazionale, regionale e locale della singola IS </a:t>
            </a:r>
          </a:p>
          <a:p>
            <a:pPr eaLnBrk="1" hangingPunct="1"/>
            <a:r>
              <a:rPr lang="it-IT" sz="2800" smtClean="0"/>
              <a:t>PdM e rendicontazione sociale: come inserire i report di monitoraggio delle azioni di miglioramento?</a:t>
            </a:r>
          </a:p>
          <a:p>
            <a:pPr eaLnBrk="1" hangingPunct="1"/>
            <a:r>
              <a:rPr lang="it-IT" sz="2800" smtClean="0"/>
              <a:t>Difficoltà a trovare tempo e persone impegnate a seguire e presidiare questo ambito, particolarmente in IC non congruenti territorialmente …</a:t>
            </a:r>
          </a:p>
          <a:p>
            <a:pPr eaLnBrk="1" hangingPunct="1"/>
            <a:r>
              <a:rPr lang="it-IT" sz="2800" smtClean="0"/>
              <a:t>Raccordo RAV-NEV-PdM-Obiettivi DS-NdiV per i DS</a:t>
            </a:r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algn="ctr" eaLnBrk="1" hangingPunct="1">
              <a:buFont typeface="Arial" charset="0"/>
              <a:buNone/>
            </a:pPr>
            <a:endParaRPr lang="it-IT" sz="2800" smtClean="0">
              <a:solidFill>
                <a:srgbClr val="00206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9AB0B529-9110-4AEF-AB97-B22352734E24}" type="slidenum">
              <a:rPr lang="it-IT" sz="1200" b="1">
                <a:latin typeface="+mn-lt"/>
              </a:rPr>
              <a:pPr algn="r">
                <a:defRPr/>
              </a:pPr>
              <a:t>24</a:t>
            </a:fld>
            <a:endParaRPr lang="it-IT" sz="1200" b="1">
              <a:latin typeface="+mn-lt"/>
            </a:endParaRPr>
          </a:p>
        </p:txBody>
      </p:sp>
      <p:sp>
        <p:nvSpPr>
          <p:cNvPr id="41988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Riferimenti normativi</a:t>
            </a:r>
          </a:p>
        </p:txBody>
      </p:sp>
      <p:sp>
        <p:nvSpPr>
          <p:cNvPr id="41989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2800" smtClean="0">
                <a:solidFill>
                  <a:srgbClr val="002060"/>
                </a:solidFill>
              </a:rPr>
              <a:t>D.L.vo 286/2004 istituisce il SNV del sistema educativo di istruzione e formazione</a:t>
            </a:r>
          </a:p>
          <a:p>
            <a:pPr eaLnBrk="1" hangingPunct="1">
              <a:buFont typeface="Arial" charset="0"/>
              <a:buNone/>
            </a:pPr>
            <a:r>
              <a:rPr lang="it-IT" sz="2800" smtClean="0">
                <a:solidFill>
                  <a:srgbClr val="002060"/>
                </a:solidFill>
              </a:rPr>
              <a:t>Si attribuiscono compiti all’INVALSI integrati nel 2006 e 2007 </a:t>
            </a:r>
          </a:p>
          <a:p>
            <a:pPr eaLnBrk="1" hangingPunct="1">
              <a:buFont typeface="Arial" charset="0"/>
              <a:buNone/>
            </a:pPr>
            <a:r>
              <a:rPr lang="it-IT" sz="2800" smtClean="0">
                <a:solidFill>
                  <a:srgbClr val="002060"/>
                </a:solidFill>
              </a:rPr>
              <a:t>D.L.vo 150/2009 si occupa di misurazione e valutazione della performance nelle PA. </a:t>
            </a:r>
          </a:p>
          <a:p>
            <a:pPr eaLnBrk="1" hangingPunct="1">
              <a:buFont typeface="Arial" charset="0"/>
              <a:buNone/>
            </a:pPr>
            <a:r>
              <a:rPr lang="it-IT" sz="2800" smtClean="0">
                <a:solidFill>
                  <a:srgbClr val="002060"/>
                </a:solidFill>
              </a:rPr>
              <a:t>DPR 80/2013 reca il Regolamento sul SNV in materia di istruzione e formazione da cui discende il RAV e il PdM (art. 6 comma1) </a:t>
            </a:r>
          </a:p>
          <a:p>
            <a:pPr eaLnBrk="1" hangingPunct="1">
              <a:buFont typeface="Arial" charset="0"/>
              <a:buNone/>
            </a:pPr>
            <a:r>
              <a:rPr lang="it-IT" sz="2800" smtClean="0">
                <a:solidFill>
                  <a:srgbClr val="002060"/>
                </a:solidFill>
              </a:rPr>
              <a:t>L.107/2015 introduce il PTOF (art.1 cc.12-19)</a:t>
            </a:r>
          </a:p>
          <a:p>
            <a:pPr eaLnBrk="1" hangingPunct="1">
              <a:buFont typeface="Arial" charset="0"/>
              <a:buNone/>
            </a:pPr>
            <a:endParaRPr lang="it-IT" sz="2800" smtClean="0">
              <a:solidFill>
                <a:srgbClr val="002060"/>
              </a:solidFill>
            </a:endParaRPr>
          </a:p>
          <a:p>
            <a:pPr eaLnBrk="1" hangingPunct="1">
              <a:buFont typeface="Arial" charset="0"/>
              <a:buNone/>
            </a:pPr>
            <a:endParaRPr lang="it-IT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 idx="4294967295"/>
          </p:nvPr>
        </p:nvSpPr>
        <p:spPr>
          <a:xfrm>
            <a:off x="576263" y="2060575"/>
            <a:ext cx="9315450" cy="1890713"/>
          </a:xfrm>
        </p:spPr>
        <p:txBody>
          <a:bodyPr/>
          <a:lstStyle/>
          <a:p>
            <a:pPr eaLnBrk="1" hangingPunct="1"/>
            <a:r>
              <a:rPr lang="it-IT" sz="2800" b="1" smtClean="0">
                <a:solidFill>
                  <a:srgbClr val="002060"/>
                </a:solidFill>
              </a:rPr>
              <a:t>Grazie per l’attenzione!</a:t>
            </a:r>
          </a:p>
        </p:txBody>
      </p:sp>
      <p:sp>
        <p:nvSpPr>
          <p:cNvPr id="43010" name="Segnaposto contenuto 3"/>
          <p:cNvSpPr>
            <a:spLocks noGrp="1"/>
          </p:cNvSpPr>
          <p:nvPr>
            <p:ph idx="4294967295"/>
          </p:nvPr>
        </p:nvSpPr>
        <p:spPr>
          <a:xfrm>
            <a:off x="720725" y="5516563"/>
            <a:ext cx="9315450" cy="62388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it-IT" sz="2000" b="1" smtClean="0"/>
              <a:t>Comunicazione a cura di Laura Donà  Dirigente tecnico USR per il Veneto</a:t>
            </a:r>
          </a:p>
        </p:txBody>
      </p:sp>
      <p:pic>
        <p:nvPicPr>
          <p:cNvPr id="43011" name="Picture 2" descr="D:\Users\mi13699\Documents\Archivio_Da_Re_10.06.14\Valutazione scuole\SNV\barrami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3" descr="D:\Users\mi13699\Documents\Archivio_Da_Re_10.06.14\Valutazione scuole\SNV\sinistramia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219825"/>
            <a:ext cx="75088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it-IT" altLang="it-IT" smtClean="0">
                <a:solidFill>
                  <a:srgbClr val="CC0000"/>
                </a:solidFill>
              </a:rPr>
              <a:t>Gli ambiti del SNV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algn="just" eaLnBrk="1" hangingPunct="1">
              <a:buFontTx/>
              <a:buAutoNum type="arabicPeriod"/>
            </a:pPr>
            <a:r>
              <a:rPr lang="it-IT" altLang="it-IT" smtClean="0"/>
              <a:t>Valutazione degli </a:t>
            </a:r>
            <a:r>
              <a:rPr lang="it-IT" altLang="it-IT" smtClean="0">
                <a:solidFill>
                  <a:srgbClr val="3333CC"/>
                </a:solidFill>
              </a:rPr>
              <a:t>esiti scolastici</a:t>
            </a:r>
            <a:r>
              <a:rPr lang="it-IT" altLang="it-IT" smtClean="0"/>
              <a:t> e formativi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it-IT" altLang="it-IT" smtClean="0"/>
              <a:t>Valutazione dei </a:t>
            </a:r>
            <a:r>
              <a:rPr lang="it-IT" altLang="it-IT" smtClean="0">
                <a:solidFill>
                  <a:srgbClr val="3333CC"/>
                </a:solidFill>
              </a:rPr>
              <a:t>processi </a:t>
            </a:r>
            <a:r>
              <a:rPr lang="it-IT" altLang="it-IT" smtClean="0"/>
              <a:t>organizzativi ed educativi</a:t>
            </a:r>
          </a:p>
          <a:p>
            <a:pPr marL="609600" indent="-609600" algn="just" eaLnBrk="1" hangingPunct="1">
              <a:buFontTx/>
              <a:buAutoNum type="arabicPeriod"/>
            </a:pPr>
            <a:r>
              <a:rPr lang="it-IT" altLang="it-IT" smtClean="0"/>
              <a:t>Valutazione dei </a:t>
            </a:r>
            <a:r>
              <a:rPr lang="it-IT" altLang="it-IT" smtClean="0">
                <a:solidFill>
                  <a:srgbClr val="3333CC"/>
                </a:solidFill>
              </a:rPr>
              <a:t>soggetti </a:t>
            </a:r>
            <a:r>
              <a:rPr lang="it-IT" altLang="it-IT" smtClean="0"/>
              <a:t>che erogano il servizio ( docenti e dirigenti)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hlink"/>
                </a:solidFill>
              </a:rPr>
              <a:t>Le parole chiave</a:t>
            </a:r>
          </a:p>
        </p:txBody>
      </p:sp>
      <p:graphicFrame>
        <p:nvGraphicFramePr>
          <p:cNvPr id="2" name="Diagramma 1"/>
          <p:cNvGraphicFramePr/>
          <p:nvPr/>
        </p:nvGraphicFramePr>
        <p:xfrm>
          <a:off x="539750" y="1600200"/>
          <a:ext cx="972185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La Progettazione</a:t>
            </a:r>
            <a:r>
              <a:rPr lang="it-IT" smtClean="0"/>
              <a:t> 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mtClean="0"/>
              <a:t>È un processo logico che mira a pianificare una serie di azioni e di utilizzo delle risorse per giungere ad un risultato atteso </a:t>
            </a:r>
          </a:p>
          <a:p>
            <a:pPr algn="just"/>
            <a:r>
              <a:rPr lang="it-IT" smtClean="0"/>
              <a:t>Dopo la L.107/2015 si è messo a punto il PTOF ossia una progettualità a respiro triennale su cui sintetizzare anche le azioni di miglioramento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L’autovalutazione</a:t>
            </a:r>
            <a:r>
              <a:rPr lang="it-IT" smtClean="0"/>
              <a:t> 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it-IT" smtClean="0"/>
              <a:t>È un processo di valutazione della propria pratica lavorativa da parte di un soggetto o di una organizzazione </a:t>
            </a:r>
          </a:p>
          <a:p>
            <a:pPr algn="just"/>
            <a:r>
              <a:rPr lang="it-IT" smtClean="0"/>
              <a:t>È un elemento qualificante dell’organizzazione del contesto educativo e della progettualità di una scuola</a:t>
            </a:r>
          </a:p>
          <a:p>
            <a:pPr algn="just"/>
            <a:r>
              <a:rPr lang="it-IT" smtClean="0"/>
              <a:t>Il RAV-Rapporto di Autovalutazione- si compone di ESITI e Obiettivi di Processo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accent2"/>
                </a:solidFill>
              </a:rPr>
              <a:t>Il miglioramento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mtClean="0"/>
              <a:t>Significa progredire verso condizioni più soddisfacenti </a:t>
            </a:r>
          </a:p>
          <a:p>
            <a:r>
              <a:rPr lang="it-IT" smtClean="0"/>
              <a:t>A scuola rimanda all’idea di un’azione plurima volta ad apportare crescita, successo, buon funzionamento dei servizi.</a:t>
            </a:r>
          </a:p>
          <a:p>
            <a:pPr>
              <a:buFont typeface="Arial" charset="0"/>
              <a:buNone/>
            </a:pPr>
            <a:endParaRPr lang="it-IT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 txBox="1">
            <a:spLocks noGrp="1"/>
          </p:cNvSpPr>
          <p:nvPr/>
        </p:nvSpPr>
        <p:spPr bwMode="auto">
          <a:xfrm>
            <a:off x="8280400" y="6492875"/>
            <a:ext cx="252095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fld id="{B040B7EF-C474-482A-98F9-A16D10EE88A2}" type="slidenum">
              <a:rPr lang="it-IT" sz="1200" b="1">
                <a:latin typeface="+mn-lt"/>
              </a:rPr>
              <a:pPr algn="r">
                <a:defRPr/>
              </a:pPr>
              <a:t>8</a:t>
            </a:fld>
            <a:endParaRPr lang="it-IT" sz="1200" b="1">
              <a:latin typeface="+mn-lt"/>
            </a:endParaRPr>
          </a:p>
        </p:txBody>
      </p:sp>
      <p:sp>
        <p:nvSpPr>
          <p:cNvPr id="24580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chemeClr val="hlink"/>
                </a:solidFill>
              </a:rPr>
              <a:t>Cosa serve il RAV</a:t>
            </a:r>
          </a:p>
        </p:txBody>
      </p:sp>
      <p:sp>
        <p:nvSpPr>
          <p:cNvPr id="24581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it-IT" sz="2800" smtClean="0"/>
              <a:t>Permette di analizzare gli indicatori chiave distinti negli ESITI e OBIETTIVI di PROCESSO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Fornisce una mappa d’insieme sulla posizione della scuola oggetto di autovalutazione  sui diversi indicatori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Consente di operare scelte intenzionali e argomentate su quali aspetti agire per migliorare</a:t>
            </a:r>
          </a:p>
          <a:p>
            <a:pPr algn="just" eaLnBrk="1" hangingPunct="1">
              <a:buFont typeface="Arial" charset="0"/>
              <a:buNone/>
            </a:pPr>
            <a:r>
              <a:rPr lang="it-IT" sz="2800" smtClean="0"/>
              <a:t>Facilita la messa a punto delle azioni di intervento che confluiscono nel PdM</a:t>
            </a:r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>
              <a:buFont typeface="Arial" charset="0"/>
              <a:buNone/>
            </a:pPr>
            <a:endParaRPr lang="it-IT" sz="2400" b="1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Immagine 3" descr="barramia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70613"/>
            <a:ext cx="1080135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4" descr="C:\Users\Franca\Desktop\sinistrami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76517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116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xfrm>
            <a:off x="8280400" y="6492875"/>
            <a:ext cx="252095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A38A15-FB1D-4390-B046-CBEC341F362C}" type="slidenum">
              <a:rPr lang="it-IT" b="1">
                <a:solidFill>
                  <a:schemeClr val="tx1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t-IT" b="1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5604" name="Rectangle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it-IT" smtClean="0">
                <a:solidFill>
                  <a:schemeClr val="hlink"/>
                </a:solidFill>
              </a:rPr>
              <a:t>Il percorso del miglioramento</a:t>
            </a:r>
          </a:p>
        </p:txBody>
      </p:sp>
      <p:sp>
        <p:nvSpPr>
          <p:cNvPr id="25605" name="Segnaposto contenu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sz="2800" smtClean="0"/>
              <a:t>La scuola interviene sugli ESITI</a:t>
            </a:r>
          </a:p>
          <a:p>
            <a:pPr eaLnBrk="1" hangingPunct="1">
              <a:buFont typeface="Arial" charset="0"/>
              <a:buNone/>
            </a:pPr>
            <a:r>
              <a:rPr lang="it-IT" sz="2800" smtClean="0"/>
              <a:t>Agisce attraverso gli OBIETTIVI di PROCESSO che occorre vengano condivisi dalla comunità scolastica interna e in secondo luogo anche da quella esterna.</a:t>
            </a:r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>
              <a:buFont typeface="Arial" charset="0"/>
              <a:buNone/>
            </a:pPr>
            <a:r>
              <a:rPr lang="it-IT" sz="2800" b="1" smtClean="0"/>
              <a:t>Comunità interna</a:t>
            </a:r>
            <a:r>
              <a:rPr lang="it-IT" sz="2800" smtClean="0"/>
              <a:t>: Dirigenza, docenza, personale ata</a:t>
            </a:r>
          </a:p>
          <a:p>
            <a:pPr eaLnBrk="1" hangingPunct="1">
              <a:buFont typeface="Arial" charset="0"/>
              <a:buNone/>
            </a:pPr>
            <a:r>
              <a:rPr lang="it-IT" sz="2800" b="1" smtClean="0"/>
              <a:t>Comunità esterna</a:t>
            </a:r>
            <a:r>
              <a:rPr lang="it-IT" sz="2800" smtClean="0"/>
              <a:t>: alunni-alunne, famiglie, componenti esterne</a:t>
            </a:r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>
              <a:buFont typeface="Arial" charset="0"/>
              <a:buNone/>
            </a:pPr>
            <a:endParaRPr lang="it-IT" sz="2800" smtClean="0"/>
          </a:p>
          <a:p>
            <a:pPr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 eaLnBrk="1" hangingPunct="1">
              <a:buFont typeface="Arial" charset="0"/>
              <a:buNone/>
            </a:pPr>
            <a:endParaRPr lang="it-IT" sz="2400" b="1" smtClean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1324</Words>
  <Application>Microsoft Office PowerPoint</Application>
  <PresentationFormat>Personalizzato</PresentationFormat>
  <Paragraphs>210</Paragraphs>
  <Slides>25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Comic Sans MS</vt:lpstr>
      <vt:lpstr>Tema di Office</vt:lpstr>
      <vt:lpstr>Il passaggio RAV-PdM: l’esperienza in Veneto  Stresa VII Forum -28 agosto 2017</vt:lpstr>
      <vt:lpstr>Il quadro di riferimento </vt:lpstr>
      <vt:lpstr>Gli ambiti del SNV</vt:lpstr>
      <vt:lpstr>Le parole chiave</vt:lpstr>
      <vt:lpstr>La Progettazione </vt:lpstr>
      <vt:lpstr>L’autovalutazione </vt:lpstr>
      <vt:lpstr>Il miglioramento</vt:lpstr>
      <vt:lpstr>Cosa serve il RAV</vt:lpstr>
      <vt:lpstr>Il percorso del miglioramento</vt:lpstr>
      <vt:lpstr>Il PdM</vt:lpstr>
      <vt:lpstr>L’esperienza veneta</vt:lpstr>
      <vt:lpstr>L’esperienza veneta/2</vt:lpstr>
      <vt:lpstr>non c’è un format nazionale di PdM </vt:lpstr>
      <vt:lpstr>Criticità dal RAV</vt:lpstr>
      <vt:lpstr>Perché un format comune</vt:lpstr>
      <vt:lpstr>Impostazione del format</vt:lpstr>
      <vt:lpstr>Sul piano della pianificazione</vt:lpstr>
      <vt:lpstr>Come strumento di accompagnamento</vt:lpstr>
      <vt:lpstr>Indicazioni per utilizzo  </vt:lpstr>
      <vt:lpstr>INDICE del format</vt:lpstr>
      <vt:lpstr>L’intreccio Scuola-Dirigenza</vt:lpstr>
      <vt:lpstr>VALUTAZIONE dei DIRIGENTI  e delle SCUOLE</vt:lpstr>
      <vt:lpstr>Problemi aperti </vt:lpstr>
      <vt:lpstr>Riferimenti normativi</vt:lpstr>
      <vt:lpstr>Grazie per l’attenzione!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Franca</dc:creator>
  <cp:lastModifiedBy>Laura</cp:lastModifiedBy>
  <cp:revision>185</cp:revision>
  <cp:lastPrinted>2017-08-25T11:15:57Z</cp:lastPrinted>
  <dcterms:created xsi:type="dcterms:W3CDTF">2015-01-06T15:28:53Z</dcterms:created>
  <dcterms:modified xsi:type="dcterms:W3CDTF">2017-08-27T11:01:44Z</dcterms:modified>
</cp:coreProperties>
</file>