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6" r:id="rId1"/>
  </p:sldMasterIdLst>
  <p:notesMasterIdLst>
    <p:notesMasterId r:id="rId66"/>
  </p:notesMasterIdLst>
  <p:sldIdLst>
    <p:sldId id="257" r:id="rId2"/>
    <p:sldId id="1047" r:id="rId3"/>
    <p:sldId id="1048" r:id="rId4"/>
    <p:sldId id="779" r:id="rId5"/>
    <p:sldId id="783" r:id="rId6"/>
    <p:sldId id="1052" r:id="rId7"/>
    <p:sldId id="1053" r:id="rId8"/>
    <p:sldId id="1054" r:id="rId9"/>
    <p:sldId id="1055" r:id="rId10"/>
    <p:sldId id="1051" r:id="rId11"/>
    <p:sldId id="750" r:id="rId12"/>
    <p:sldId id="803" r:id="rId13"/>
    <p:sldId id="971" r:id="rId14"/>
    <p:sldId id="972" r:id="rId15"/>
    <p:sldId id="973" r:id="rId16"/>
    <p:sldId id="974" r:id="rId17"/>
    <p:sldId id="975" r:id="rId18"/>
    <p:sldId id="976" r:id="rId19"/>
    <p:sldId id="977" r:id="rId20"/>
    <p:sldId id="978" r:id="rId21"/>
    <p:sldId id="1057" r:id="rId22"/>
    <p:sldId id="1058" r:id="rId23"/>
    <p:sldId id="1060" r:id="rId24"/>
    <p:sldId id="1065" r:id="rId25"/>
    <p:sldId id="1066" r:id="rId26"/>
    <p:sldId id="1067" r:id="rId27"/>
    <p:sldId id="1068" r:id="rId28"/>
    <p:sldId id="1069" r:id="rId29"/>
    <p:sldId id="1070" r:id="rId30"/>
    <p:sldId id="1071" r:id="rId31"/>
    <p:sldId id="1072" r:id="rId32"/>
    <p:sldId id="1073" r:id="rId33"/>
    <p:sldId id="1059" r:id="rId34"/>
    <p:sldId id="979" r:id="rId35"/>
    <p:sldId id="1049" r:id="rId36"/>
    <p:sldId id="1075" r:id="rId37"/>
    <p:sldId id="1077" r:id="rId38"/>
    <p:sldId id="1078" r:id="rId39"/>
    <p:sldId id="1079" r:id="rId40"/>
    <p:sldId id="1080" r:id="rId41"/>
    <p:sldId id="1081" r:id="rId42"/>
    <p:sldId id="1082" r:id="rId43"/>
    <p:sldId id="1083" r:id="rId44"/>
    <p:sldId id="1084" r:id="rId45"/>
    <p:sldId id="1085" r:id="rId46"/>
    <p:sldId id="1086" r:id="rId47"/>
    <p:sldId id="1087" r:id="rId48"/>
    <p:sldId id="1088" r:id="rId49"/>
    <p:sldId id="1089" r:id="rId50"/>
    <p:sldId id="1090" r:id="rId51"/>
    <p:sldId id="1091" r:id="rId52"/>
    <p:sldId id="1092" r:id="rId53"/>
    <p:sldId id="1093" r:id="rId54"/>
    <p:sldId id="1094" r:id="rId55"/>
    <p:sldId id="1095" r:id="rId56"/>
    <p:sldId id="1096" r:id="rId57"/>
    <p:sldId id="1041" r:id="rId58"/>
    <p:sldId id="1034" r:id="rId59"/>
    <p:sldId id="1035" r:id="rId60"/>
    <p:sldId id="1036" r:id="rId61"/>
    <p:sldId id="1037" r:id="rId62"/>
    <p:sldId id="1038" r:id="rId63"/>
    <p:sldId id="1039" r:id="rId64"/>
    <p:sldId id="1074" r:id="rId6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FF"/>
    <a:srgbClr val="B08600"/>
    <a:srgbClr val="D09E00"/>
    <a:srgbClr val="B527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89" d="100"/>
          <a:sy n="89" d="100"/>
        </p:scale>
        <p:origin x="-846"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E6F0E-8D71-416C-86E9-8D02A0DAECA3}" type="doc">
      <dgm:prSet loTypeId="urn:microsoft.com/office/officeart/2005/8/layout/venn2" loCatId="relationship" qsTypeId="urn:microsoft.com/office/officeart/2005/8/quickstyle/simple1" qsCatId="simple" csTypeId="urn:microsoft.com/office/officeart/2005/8/colors/accent3_1" csCatId="accent3" phldr="1"/>
      <dgm:spPr/>
      <dgm:t>
        <a:bodyPr/>
        <a:lstStyle/>
        <a:p>
          <a:endParaRPr lang="it-IT"/>
        </a:p>
      </dgm:t>
    </dgm:pt>
    <dgm:pt modelId="{781773AC-178B-4468-9941-E4A61D5CA261}">
      <dgm:prSet phldrT="[Testo]" custT="1"/>
      <dgm:spPr>
        <a:solidFill>
          <a:schemeClr val="accent6">
            <a:lumMod val="75000"/>
          </a:schemeClr>
        </a:solidFill>
      </dgm:spPr>
      <dgm:t>
        <a:bodyPr/>
        <a:lstStyle/>
        <a:p>
          <a:r>
            <a:rPr lang="it-IT" sz="1800" b="1" dirty="0" smtClean="0">
              <a:solidFill>
                <a:schemeClr val="tx2"/>
              </a:solidFill>
            </a:rPr>
            <a:t>Contesto e  risorse</a:t>
          </a:r>
          <a:endParaRPr lang="it-IT" sz="1800" b="1" dirty="0">
            <a:solidFill>
              <a:schemeClr val="tx2"/>
            </a:solidFill>
          </a:endParaRPr>
        </a:p>
      </dgm:t>
    </dgm:pt>
    <dgm:pt modelId="{998C8A00-0E36-4CF4-AC7F-3015A22E2D8D}" type="parTrans" cxnId="{57A61C05-459E-435A-BFAD-5A6E1A30F3B4}">
      <dgm:prSet/>
      <dgm:spPr/>
      <dgm:t>
        <a:bodyPr/>
        <a:lstStyle/>
        <a:p>
          <a:endParaRPr lang="it-IT" sz="1800" b="1">
            <a:solidFill>
              <a:schemeClr val="accent1">
                <a:lumMod val="75000"/>
              </a:schemeClr>
            </a:solidFill>
          </a:endParaRPr>
        </a:p>
      </dgm:t>
    </dgm:pt>
    <dgm:pt modelId="{DF3EA6BD-DA50-4C04-956D-4C175BA5E4E1}" type="sibTrans" cxnId="{57A61C05-459E-435A-BFAD-5A6E1A30F3B4}">
      <dgm:prSet/>
      <dgm:spPr/>
      <dgm:t>
        <a:bodyPr/>
        <a:lstStyle/>
        <a:p>
          <a:endParaRPr lang="it-IT" sz="1800" b="1">
            <a:solidFill>
              <a:schemeClr val="accent1">
                <a:lumMod val="75000"/>
              </a:schemeClr>
            </a:solidFill>
          </a:endParaRPr>
        </a:p>
      </dgm:t>
    </dgm:pt>
    <dgm:pt modelId="{96C7E914-7FD3-48A0-8894-3476DC5A65D3}">
      <dgm:prSet phldrT="[Testo]" custT="1"/>
      <dgm:spPr>
        <a:solidFill>
          <a:srgbClr val="FFC000"/>
        </a:solidFill>
      </dgm:spPr>
      <dgm:t>
        <a:bodyPr/>
        <a:lstStyle/>
        <a:p>
          <a:r>
            <a:rPr lang="it-IT" sz="1800" b="1" dirty="0" smtClean="0">
              <a:solidFill>
                <a:srgbClr val="000099"/>
              </a:solidFill>
            </a:rPr>
            <a:t>Ambiente organizzativo</a:t>
          </a:r>
          <a:endParaRPr lang="it-IT" sz="1800" b="1" dirty="0">
            <a:solidFill>
              <a:srgbClr val="000099"/>
            </a:solidFill>
          </a:endParaRPr>
        </a:p>
      </dgm:t>
    </dgm:pt>
    <dgm:pt modelId="{67C659CC-EA1C-4D9F-9033-2366FCD74938}" type="parTrans" cxnId="{13A18DCE-DA60-4CB6-8381-78232D6BC8F5}">
      <dgm:prSet/>
      <dgm:spPr/>
      <dgm:t>
        <a:bodyPr/>
        <a:lstStyle/>
        <a:p>
          <a:endParaRPr lang="it-IT" sz="1800" b="1">
            <a:solidFill>
              <a:schemeClr val="accent1">
                <a:lumMod val="75000"/>
              </a:schemeClr>
            </a:solidFill>
          </a:endParaRPr>
        </a:p>
      </dgm:t>
    </dgm:pt>
    <dgm:pt modelId="{49C9CF2D-7FB2-4E75-BE0E-FE3E79ECA0C5}" type="sibTrans" cxnId="{13A18DCE-DA60-4CB6-8381-78232D6BC8F5}">
      <dgm:prSet/>
      <dgm:spPr/>
      <dgm:t>
        <a:bodyPr/>
        <a:lstStyle/>
        <a:p>
          <a:endParaRPr lang="it-IT" sz="1800" b="1">
            <a:solidFill>
              <a:schemeClr val="accent1">
                <a:lumMod val="75000"/>
              </a:schemeClr>
            </a:solidFill>
          </a:endParaRPr>
        </a:p>
      </dgm:t>
    </dgm:pt>
    <dgm:pt modelId="{13727B37-9504-40AC-8CFA-AC3395F00575}">
      <dgm:prSet phldrT="[Testo]" custT="1"/>
      <dgm:spPr>
        <a:solidFill>
          <a:srgbClr val="FFC000"/>
        </a:solidFill>
      </dgm:spPr>
      <dgm:t>
        <a:bodyPr/>
        <a:lstStyle/>
        <a:p>
          <a:r>
            <a:rPr lang="it-IT" sz="1800" b="1" dirty="0" smtClean="0">
              <a:solidFill>
                <a:srgbClr val="000099"/>
              </a:solidFill>
            </a:rPr>
            <a:t>Pratiche educative e didattiche</a:t>
          </a:r>
          <a:endParaRPr lang="it-IT" sz="1800" b="1" dirty="0">
            <a:solidFill>
              <a:srgbClr val="000099"/>
            </a:solidFill>
          </a:endParaRPr>
        </a:p>
      </dgm:t>
    </dgm:pt>
    <dgm:pt modelId="{F585F5EB-A8FD-485F-B673-A309D8491457}" type="parTrans" cxnId="{87E0E73B-1CD3-4B83-9075-11B7185896A9}">
      <dgm:prSet/>
      <dgm:spPr/>
      <dgm:t>
        <a:bodyPr/>
        <a:lstStyle/>
        <a:p>
          <a:endParaRPr lang="it-IT" sz="1800" b="1">
            <a:solidFill>
              <a:schemeClr val="accent1">
                <a:lumMod val="75000"/>
              </a:schemeClr>
            </a:solidFill>
          </a:endParaRPr>
        </a:p>
      </dgm:t>
    </dgm:pt>
    <dgm:pt modelId="{11E60863-2C49-43B4-9FE3-6E59F9BF8047}" type="sibTrans" cxnId="{87E0E73B-1CD3-4B83-9075-11B7185896A9}">
      <dgm:prSet/>
      <dgm:spPr/>
      <dgm:t>
        <a:bodyPr/>
        <a:lstStyle/>
        <a:p>
          <a:endParaRPr lang="it-IT" sz="1800" b="1">
            <a:solidFill>
              <a:schemeClr val="accent1">
                <a:lumMod val="75000"/>
              </a:schemeClr>
            </a:solidFill>
          </a:endParaRPr>
        </a:p>
      </dgm:t>
    </dgm:pt>
    <dgm:pt modelId="{39F68444-B356-42DA-BA11-C0CB6B352C01}">
      <dgm:prSet phldrT="[Testo]" custT="1"/>
      <dgm:spPr>
        <a:solidFill>
          <a:srgbClr val="002060"/>
        </a:solidFill>
      </dgm:spPr>
      <dgm:t>
        <a:bodyPr/>
        <a:lstStyle/>
        <a:p>
          <a:r>
            <a:rPr lang="it-IT" sz="2000" b="1" dirty="0" smtClean="0">
              <a:solidFill>
                <a:schemeClr val="tx1"/>
              </a:solidFill>
            </a:rPr>
            <a:t>Esiti formati ed educativi</a:t>
          </a:r>
          <a:endParaRPr lang="it-IT" sz="2000" b="1" dirty="0">
            <a:solidFill>
              <a:schemeClr val="tx1"/>
            </a:solidFill>
          </a:endParaRPr>
        </a:p>
      </dgm:t>
    </dgm:pt>
    <dgm:pt modelId="{B6079B31-ABDB-486D-807D-558EDCD9D1F7}" type="parTrans" cxnId="{3EDC0C2E-E6E3-4060-8FD1-789AE3F6C446}">
      <dgm:prSet/>
      <dgm:spPr/>
      <dgm:t>
        <a:bodyPr/>
        <a:lstStyle/>
        <a:p>
          <a:endParaRPr lang="it-IT" sz="1800" b="1">
            <a:solidFill>
              <a:schemeClr val="accent1">
                <a:lumMod val="75000"/>
              </a:schemeClr>
            </a:solidFill>
          </a:endParaRPr>
        </a:p>
      </dgm:t>
    </dgm:pt>
    <dgm:pt modelId="{6211883A-4C09-4AF7-9284-BAC5A6FC6CAE}" type="sibTrans" cxnId="{3EDC0C2E-E6E3-4060-8FD1-789AE3F6C446}">
      <dgm:prSet/>
      <dgm:spPr/>
      <dgm:t>
        <a:bodyPr/>
        <a:lstStyle/>
        <a:p>
          <a:endParaRPr lang="it-IT" sz="1800" b="1">
            <a:solidFill>
              <a:schemeClr val="accent1">
                <a:lumMod val="75000"/>
              </a:schemeClr>
            </a:solidFill>
          </a:endParaRPr>
        </a:p>
      </dgm:t>
    </dgm:pt>
    <dgm:pt modelId="{EACB3A6E-0DDC-4E28-A8CD-1C42F9E80265}" type="pres">
      <dgm:prSet presAssocID="{357E6F0E-8D71-416C-86E9-8D02A0DAECA3}" presName="Name0" presStyleCnt="0">
        <dgm:presLayoutVars>
          <dgm:chMax val="7"/>
          <dgm:resizeHandles val="exact"/>
        </dgm:presLayoutVars>
      </dgm:prSet>
      <dgm:spPr/>
      <dgm:t>
        <a:bodyPr/>
        <a:lstStyle/>
        <a:p>
          <a:endParaRPr lang="it-IT"/>
        </a:p>
      </dgm:t>
    </dgm:pt>
    <dgm:pt modelId="{F6CA137C-4924-4AB6-A0E2-51E7DA108C9D}" type="pres">
      <dgm:prSet presAssocID="{357E6F0E-8D71-416C-86E9-8D02A0DAECA3}" presName="comp1" presStyleCnt="0"/>
      <dgm:spPr/>
      <dgm:t>
        <a:bodyPr/>
        <a:lstStyle/>
        <a:p>
          <a:endParaRPr lang="it-IT"/>
        </a:p>
      </dgm:t>
    </dgm:pt>
    <dgm:pt modelId="{BF4FC5B1-32D3-4F5A-81CF-28707C41D868}" type="pres">
      <dgm:prSet presAssocID="{357E6F0E-8D71-416C-86E9-8D02A0DAECA3}" presName="circle1" presStyleLbl="node1" presStyleIdx="0" presStyleCnt="4" custScaleX="175010" custScaleY="100000" custLinFactNeighborX="0" custLinFactNeighborY="2223"/>
      <dgm:spPr/>
      <dgm:t>
        <a:bodyPr/>
        <a:lstStyle/>
        <a:p>
          <a:endParaRPr lang="it-IT"/>
        </a:p>
      </dgm:t>
    </dgm:pt>
    <dgm:pt modelId="{F3991864-9A24-44ED-B05B-688B922FB1F9}" type="pres">
      <dgm:prSet presAssocID="{357E6F0E-8D71-416C-86E9-8D02A0DAECA3}" presName="c1text" presStyleLbl="node1" presStyleIdx="0" presStyleCnt="4">
        <dgm:presLayoutVars>
          <dgm:bulletEnabled val="1"/>
        </dgm:presLayoutVars>
      </dgm:prSet>
      <dgm:spPr/>
      <dgm:t>
        <a:bodyPr/>
        <a:lstStyle/>
        <a:p>
          <a:endParaRPr lang="it-IT"/>
        </a:p>
      </dgm:t>
    </dgm:pt>
    <dgm:pt modelId="{9B2D4A06-7CA8-47FE-A9AC-C4C552728FD6}" type="pres">
      <dgm:prSet presAssocID="{357E6F0E-8D71-416C-86E9-8D02A0DAECA3}" presName="comp2" presStyleCnt="0"/>
      <dgm:spPr/>
      <dgm:t>
        <a:bodyPr/>
        <a:lstStyle/>
        <a:p>
          <a:endParaRPr lang="it-IT"/>
        </a:p>
      </dgm:t>
    </dgm:pt>
    <dgm:pt modelId="{2DC33D6B-8A17-4613-8B2B-8C4240B338B4}" type="pres">
      <dgm:prSet presAssocID="{357E6F0E-8D71-416C-86E9-8D02A0DAECA3}" presName="circle2" presStyleLbl="node1" presStyleIdx="1" presStyleCnt="4" custScaleX="182965"/>
      <dgm:spPr/>
      <dgm:t>
        <a:bodyPr/>
        <a:lstStyle/>
        <a:p>
          <a:endParaRPr lang="it-IT"/>
        </a:p>
      </dgm:t>
    </dgm:pt>
    <dgm:pt modelId="{B4D41EDE-1F14-4BFE-BF21-B99B8AA9915A}" type="pres">
      <dgm:prSet presAssocID="{357E6F0E-8D71-416C-86E9-8D02A0DAECA3}" presName="c2text" presStyleLbl="node1" presStyleIdx="1" presStyleCnt="4">
        <dgm:presLayoutVars>
          <dgm:bulletEnabled val="1"/>
        </dgm:presLayoutVars>
      </dgm:prSet>
      <dgm:spPr/>
      <dgm:t>
        <a:bodyPr/>
        <a:lstStyle/>
        <a:p>
          <a:endParaRPr lang="it-IT"/>
        </a:p>
      </dgm:t>
    </dgm:pt>
    <dgm:pt modelId="{D0E9C967-E9AA-43D8-A50B-9C5D56952A24}" type="pres">
      <dgm:prSet presAssocID="{357E6F0E-8D71-416C-86E9-8D02A0DAECA3}" presName="comp3" presStyleCnt="0"/>
      <dgm:spPr/>
      <dgm:t>
        <a:bodyPr/>
        <a:lstStyle/>
        <a:p>
          <a:endParaRPr lang="it-IT"/>
        </a:p>
      </dgm:t>
    </dgm:pt>
    <dgm:pt modelId="{A1348688-6D1A-418B-8D8E-30D2955EA6AB}" type="pres">
      <dgm:prSet presAssocID="{357E6F0E-8D71-416C-86E9-8D02A0DAECA3}" presName="circle3" presStyleLbl="node1" presStyleIdx="2" presStyleCnt="4" custScaleX="153796" custLinFactNeighborX="-674" custLinFactNeighborY="562"/>
      <dgm:spPr/>
      <dgm:t>
        <a:bodyPr/>
        <a:lstStyle/>
        <a:p>
          <a:endParaRPr lang="it-IT"/>
        </a:p>
      </dgm:t>
    </dgm:pt>
    <dgm:pt modelId="{36B42AF5-4872-42E7-9FD4-63DB4EF64773}" type="pres">
      <dgm:prSet presAssocID="{357E6F0E-8D71-416C-86E9-8D02A0DAECA3}" presName="c3text" presStyleLbl="node1" presStyleIdx="2" presStyleCnt="4">
        <dgm:presLayoutVars>
          <dgm:bulletEnabled val="1"/>
        </dgm:presLayoutVars>
      </dgm:prSet>
      <dgm:spPr/>
      <dgm:t>
        <a:bodyPr/>
        <a:lstStyle/>
        <a:p>
          <a:endParaRPr lang="it-IT"/>
        </a:p>
      </dgm:t>
    </dgm:pt>
    <dgm:pt modelId="{A9162F13-5E6E-46F1-BD6E-84A3340F0E73}" type="pres">
      <dgm:prSet presAssocID="{357E6F0E-8D71-416C-86E9-8D02A0DAECA3}" presName="comp4" presStyleCnt="0"/>
      <dgm:spPr/>
      <dgm:t>
        <a:bodyPr/>
        <a:lstStyle/>
        <a:p>
          <a:endParaRPr lang="it-IT"/>
        </a:p>
      </dgm:t>
    </dgm:pt>
    <dgm:pt modelId="{09FCB9CE-BD42-405E-95E6-CA1B25B5E248}" type="pres">
      <dgm:prSet presAssocID="{357E6F0E-8D71-416C-86E9-8D02A0DAECA3}" presName="circle4" presStyleLbl="node1" presStyleIdx="3" presStyleCnt="4" custScaleX="117202" custLinFactNeighborX="-422" custLinFactNeighborY="1265"/>
      <dgm:spPr/>
      <dgm:t>
        <a:bodyPr/>
        <a:lstStyle/>
        <a:p>
          <a:endParaRPr lang="it-IT"/>
        </a:p>
      </dgm:t>
    </dgm:pt>
    <dgm:pt modelId="{2A6F912B-F3DE-4BDC-905C-429B7C2ED4E2}" type="pres">
      <dgm:prSet presAssocID="{357E6F0E-8D71-416C-86E9-8D02A0DAECA3}" presName="c4text" presStyleLbl="node1" presStyleIdx="3" presStyleCnt="4">
        <dgm:presLayoutVars>
          <dgm:bulletEnabled val="1"/>
        </dgm:presLayoutVars>
      </dgm:prSet>
      <dgm:spPr/>
      <dgm:t>
        <a:bodyPr/>
        <a:lstStyle/>
        <a:p>
          <a:endParaRPr lang="it-IT"/>
        </a:p>
      </dgm:t>
    </dgm:pt>
  </dgm:ptLst>
  <dgm:cxnLst>
    <dgm:cxn modelId="{831C5185-14F5-40C0-8FEC-2E4561D0F072}" type="presOf" srcId="{13727B37-9504-40AC-8CFA-AC3395F00575}" destId="{36B42AF5-4872-42E7-9FD4-63DB4EF64773}" srcOrd="1" destOrd="0" presId="urn:microsoft.com/office/officeart/2005/8/layout/venn2"/>
    <dgm:cxn modelId="{82D3CF49-92CE-49F7-B945-45B5DE133EAA}" type="presOf" srcId="{96C7E914-7FD3-48A0-8894-3476DC5A65D3}" destId="{B4D41EDE-1F14-4BFE-BF21-B99B8AA9915A}" srcOrd="1" destOrd="0" presId="urn:microsoft.com/office/officeart/2005/8/layout/venn2"/>
    <dgm:cxn modelId="{552BE895-220F-4060-8AB9-D0495F7D56FE}" type="presOf" srcId="{13727B37-9504-40AC-8CFA-AC3395F00575}" destId="{A1348688-6D1A-418B-8D8E-30D2955EA6AB}" srcOrd="0" destOrd="0" presId="urn:microsoft.com/office/officeart/2005/8/layout/venn2"/>
    <dgm:cxn modelId="{3EDC0C2E-E6E3-4060-8FD1-789AE3F6C446}" srcId="{357E6F0E-8D71-416C-86E9-8D02A0DAECA3}" destId="{39F68444-B356-42DA-BA11-C0CB6B352C01}" srcOrd="3" destOrd="0" parTransId="{B6079B31-ABDB-486D-807D-558EDCD9D1F7}" sibTransId="{6211883A-4C09-4AF7-9284-BAC5A6FC6CAE}"/>
    <dgm:cxn modelId="{E87E5105-976C-4836-AD75-0C3A9FA85F84}" type="presOf" srcId="{96C7E914-7FD3-48A0-8894-3476DC5A65D3}" destId="{2DC33D6B-8A17-4613-8B2B-8C4240B338B4}" srcOrd="0" destOrd="0" presId="urn:microsoft.com/office/officeart/2005/8/layout/venn2"/>
    <dgm:cxn modelId="{CF4AEE97-B070-466E-9AE2-762423F25313}" type="presOf" srcId="{39F68444-B356-42DA-BA11-C0CB6B352C01}" destId="{09FCB9CE-BD42-405E-95E6-CA1B25B5E248}" srcOrd="0" destOrd="0" presId="urn:microsoft.com/office/officeart/2005/8/layout/venn2"/>
    <dgm:cxn modelId="{C5CBC89D-61CC-4E5C-97B4-D82387025AB4}" type="presOf" srcId="{357E6F0E-8D71-416C-86E9-8D02A0DAECA3}" destId="{EACB3A6E-0DDC-4E28-A8CD-1C42F9E80265}" srcOrd="0" destOrd="0" presId="urn:microsoft.com/office/officeart/2005/8/layout/venn2"/>
    <dgm:cxn modelId="{13A18DCE-DA60-4CB6-8381-78232D6BC8F5}" srcId="{357E6F0E-8D71-416C-86E9-8D02A0DAECA3}" destId="{96C7E914-7FD3-48A0-8894-3476DC5A65D3}" srcOrd="1" destOrd="0" parTransId="{67C659CC-EA1C-4D9F-9033-2366FCD74938}" sibTransId="{49C9CF2D-7FB2-4E75-BE0E-FE3E79ECA0C5}"/>
    <dgm:cxn modelId="{29989905-D3DF-4925-9B54-4FF82C84A5B7}" type="presOf" srcId="{781773AC-178B-4468-9941-E4A61D5CA261}" destId="{BF4FC5B1-32D3-4F5A-81CF-28707C41D868}" srcOrd="0" destOrd="0" presId="urn:microsoft.com/office/officeart/2005/8/layout/venn2"/>
    <dgm:cxn modelId="{87E0E73B-1CD3-4B83-9075-11B7185896A9}" srcId="{357E6F0E-8D71-416C-86E9-8D02A0DAECA3}" destId="{13727B37-9504-40AC-8CFA-AC3395F00575}" srcOrd="2" destOrd="0" parTransId="{F585F5EB-A8FD-485F-B673-A309D8491457}" sibTransId="{11E60863-2C49-43B4-9FE3-6E59F9BF8047}"/>
    <dgm:cxn modelId="{70352F23-82CD-4BA4-8878-748A87018EE2}" type="presOf" srcId="{781773AC-178B-4468-9941-E4A61D5CA261}" destId="{F3991864-9A24-44ED-B05B-688B922FB1F9}" srcOrd="1" destOrd="0" presId="urn:microsoft.com/office/officeart/2005/8/layout/venn2"/>
    <dgm:cxn modelId="{FED8DB0F-4A0A-485A-8DEC-2EE111023E54}" type="presOf" srcId="{39F68444-B356-42DA-BA11-C0CB6B352C01}" destId="{2A6F912B-F3DE-4BDC-905C-429B7C2ED4E2}" srcOrd="1" destOrd="0" presId="urn:microsoft.com/office/officeart/2005/8/layout/venn2"/>
    <dgm:cxn modelId="{57A61C05-459E-435A-BFAD-5A6E1A30F3B4}" srcId="{357E6F0E-8D71-416C-86E9-8D02A0DAECA3}" destId="{781773AC-178B-4468-9941-E4A61D5CA261}" srcOrd="0" destOrd="0" parTransId="{998C8A00-0E36-4CF4-AC7F-3015A22E2D8D}" sibTransId="{DF3EA6BD-DA50-4C04-956D-4C175BA5E4E1}"/>
    <dgm:cxn modelId="{CDC710CF-16C9-4437-AD75-E005A2C1E3A9}" type="presParOf" srcId="{EACB3A6E-0DDC-4E28-A8CD-1C42F9E80265}" destId="{F6CA137C-4924-4AB6-A0E2-51E7DA108C9D}" srcOrd="0" destOrd="0" presId="urn:microsoft.com/office/officeart/2005/8/layout/venn2"/>
    <dgm:cxn modelId="{343A3FE6-9A35-4EA4-84CF-72148DDAFFD6}" type="presParOf" srcId="{F6CA137C-4924-4AB6-A0E2-51E7DA108C9D}" destId="{BF4FC5B1-32D3-4F5A-81CF-28707C41D868}" srcOrd="0" destOrd="0" presId="urn:microsoft.com/office/officeart/2005/8/layout/venn2"/>
    <dgm:cxn modelId="{579FEB88-95D4-4CA7-A8A8-646540626F60}" type="presParOf" srcId="{F6CA137C-4924-4AB6-A0E2-51E7DA108C9D}" destId="{F3991864-9A24-44ED-B05B-688B922FB1F9}" srcOrd="1" destOrd="0" presId="urn:microsoft.com/office/officeart/2005/8/layout/venn2"/>
    <dgm:cxn modelId="{0CF1E13C-8477-4379-B3E7-ADD306A00BAF}" type="presParOf" srcId="{EACB3A6E-0DDC-4E28-A8CD-1C42F9E80265}" destId="{9B2D4A06-7CA8-47FE-A9AC-C4C552728FD6}" srcOrd="1" destOrd="0" presId="urn:microsoft.com/office/officeart/2005/8/layout/venn2"/>
    <dgm:cxn modelId="{DD1EF49D-3BD0-4E8C-945D-D3D84A3A9398}" type="presParOf" srcId="{9B2D4A06-7CA8-47FE-A9AC-C4C552728FD6}" destId="{2DC33D6B-8A17-4613-8B2B-8C4240B338B4}" srcOrd="0" destOrd="0" presId="urn:microsoft.com/office/officeart/2005/8/layout/venn2"/>
    <dgm:cxn modelId="{9F692749-2D1A-444C-82B2-F05DBCB51993}" type="presParOf" srcId="{9B2D4A06-7CA8-47FE-A9AC-C4C552728FD6}" destId="{B4D41EDE-1F14-4BFE-BF21-B99B8AA9915A}" srcOrd="1" destOrd="0" presId="urn:microsoft.com/office/officeart/2005/8/layout/venn2"/>
    <dgm:cxn modelId="{2685A210-C617-42F4-97B1-D3C0D821D494}" type="presParOf" srcId="{EACB3A6E-0DDC-4E28-A8CD-1C42F9E80265}" destId="{D0E9C967-E9AA-43D8-A50B-9C5D56952A24}" srcOrd="2" destOrd="0" presId="urn:microsoft.com/office/officeart/2005/8/layout/venn2"/>
    <dgm:cxn modelId="{6C610604-38AA-4969-8F04-FC0D40DB99CC}" type="presParOf" srcId="{D0E9C967-E9AA-43D8-A50B-9C5D56952A24}" destId="{A1348688-6D1A-418B-8D8E-30D2955EA6AB}" srcOrd="0" destOrd="0" presId="urn:microsoft.com/office/officeart/2005/8/layout/venn2"/>
    <dgm:cxn modelId="{7245CAE7-9360-42A8-9CB7-6F54A2EC8762}" type="presParOf" srcId="{D0E9C967-E9AA-43D8-A50B-9C5D56952A24}" destId="{36B42AF5-4872-42E7-9FD4-63DB4EF64773}" srcOrd="1" destOrd="0" presId="urn:microsoft.com/office/officeart/2005/8/layout/venn2"/>
    <dgm:cxn modelId="{C4D54F21-485C-4B35-B980-E5C0029FE9BF}" type="presParOf" srcId="{EACB3A6E-0DDC-4E28-A8CD-1C42F9E80265}" destId="{A9162F13-5E6E-46F1-BD6E-84A3340F0E73}" srcOrd="3" destOrd="0" presId="urn:microsoft.com/office/officeart/2005/8/layout/venn2"/>
    <dgm:cxn modelId="{184D0133-3CF4-4C9E-AD4F-F26F3AEC7E4A}" type="presParOf" srcId="{A9162F13-5E6E-46F1-BD6E-84A3340F0E73}" destId="{09FCB9CE-BD42-405E-95E6-CA1B25B5E248}" srcOrd="0" destOrd="0" presId="urn:microsoft.com/office/officeart/2005/8/layout/venn2"/>
    <dgm:cxn modelId="{FB8CB30E-9FE3-45CB-8BA7-DEE7D07BECE2}" type="presParOf" srcId="{A9162F13-5E6E-46F1-BD6E-84A3340F0E73}" destId="{2A6F912B-F3DE-4BDC-905C-429B7C2ED4E2}" srcOrd="1" destOrd="0" presId="urn:microsoft.com/office/officeart/2005/8/layout/venn2"/>
  </dgm:cxnLst>
  <dgm:bg>
    <a:solidFill>
      <a:schemeClr val="tx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D9728-6973-4A02-94DC-2EB59336F5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6DF4A4F8-C053-4525-B1D5-2EC66D444FE3}">
      <dgm:prSet phldrT="[Testo]"/>
      <dgm:spPr>
        <a:solidFill>
          <a:schemeClr val="accent2">
            <a:lumMod val="50000"/>
          </a:schemeClr>
        </a:solidFill>
      </dgm:spPr>
      <dgm:t>
        <a:bodyPr/>
        <a:lstStyle/>
        <a:p>
          <a:r>
            <a:rPr lang="it-IT" b="1" dirty="0" smtClean="0">
              <a:solidFill>
                <a:schemeClr val="tx1"/>
              </a:solidFill>
              <a:effectLst/>
              <a:latin typeface="+mj-lt"/>
            </a:rPr>
            <a:t>Contesto e risorse</a:t>
          </a:r>
          <a:endParaRPr lang="it-IT" dirty="0">
            <a:solidFill>
              <a:schemeClr val="tx1"/>
            </a:solidFill>
            <a:latin typeface="+mj-lt"/>
          </a:endParaRPr>
        </a:p>
      </dgm:t>
    </dgm:pt>
    <dgm:pt modelId="{9F04DD3A-F85B-4C5B-9DC0-CD2190CFDCBD}" type="parTrans" cxnId="{6AE8F318-C03C-4F58-B31B-398F41345DF2}">
      <dgm:prSet/>
      <dgm:spPr/>
      <dgm:t>
        <a:bodyPr/>
        <a:lstStyle/>
        <a:p>
          <a:endParaRPr lang="it-IT">
            <a:latin typeface="+mj-lt"/>
          </a:endParaRPr>
        </a:p>
      </dgm:t>
    </dgm:pt>
    <dgm:pt modelId="{1C797B59-F3BC-4313-9726-14B50740460A}" type="sibTrans" cxnId="{6AE8F318-C03C-4F58-B31B-398F41345DF2}">
      <dgm:prSet/>
      <dgm:spPr/>
      <dgm:t>
        <a:bodyPr/>
        <a:lstStyle/>
        <a:p>
          <a:endParaRPr lang="it-IT">
            <a:latin typeface="+mj-lt"/>
          </a:endParaRPr>
        </a:p>
      </dgm:t>
    </dgm:pt>
    <dgm:pt modelId="{958F0D07-E355-4C10-A60D-FFAA88673343}">
      <dgm:prSet phldrT="[Testo]" custT="1"/>
      <dgm:spPr/>
      <dgm:t>
        <a:bodyPr/>
        <a:lstStyle/>
        <a:p>
          <a:r>
            <a:rPr lang="it-IT" sz="1200" dirty="0" smtClean="0">
              <a:solidFill>
                <a:srgbClr val="000099"/>
              </a:solidFill>
              <a:effectLst/>
              <a:latin typeface="+mj-lt"/>
            </a:rPr>
            <a:t>Popolazione scolastica</a:t>
          </a:r>
          <a:endParaRPr lang="it-IT" sz="1200" dirty="0">
            <a:latin typeface="+mj-lt"/>
          </a:endParaRPr>
        </a:p>
      </dgm:t>
    </dgm:pt>
    <dgm:pt modelId="{E75DC9B6-932E-4530-A925-BD3261C80037}" type="parTrans" cxnId="{B2A38C4F-0346-4613-BB8C-C3E7CE3F97DD}">
      <dgm:prSet/>
      <dgm:spPr/>
      <dgm:t>
        <a:bodyPr/>
        <a:lstStyle/>
        <a:p>
          <a:endParaRPr lang="it-IT">
            <a:latin typeface="+mj-lt"/>
          </a:endParaRPr>
        </a:p>
      </dgm:t>
    </dgm:pt>
    <dgm:pt modelId="{51297F2E-069F-4E88-B3B7-0FA917F4FF4F}" type="sibTrans" cxnId="{B2A38C4F-0346-4613-BB8C-C3E7CE3F97DD}">
      <dgm:prSet/>
      <dgm:spPr/>
      <dgm:t>
        <a:bodyPr/>
        <a:lstStyle/>
        <a:p>
          <a:endParaRPr lang="it-IT">
            <a:latin typeface="+mj-lt"/>
          </a:endParaRPr>
        </a:p>
      </dgm:t>
    </dgm:pt>
    <dgm:pt modelId="{0674B843-36EC-426A-B2CF-8F2270E327D4}">
      <dgm:prSet phldrT="[Testo]"/>
      <dgm:spPr>
        <a:solidFill>
          <a:srgbClr val="000099"/>
        </a:solidFill>
      </dgm:spPr>
      <dgm:t>
        <a:bodyPr/>
        <a:lstStyle/>
        <a:p>
          <a:r>
            <a:rPr lang="it-IT" b="1" dirty="0" smtClean="0">
              <a:solidFill>
                <a:schemeClr val="tx1"/>
              </a:solidFill>
              <a:effectLst/>
              <a:latin typeface="+mj-lt"/>
            </a:rPr>
            <a:t>Esiti</a:t>
          </a:r>
          <a:endParaRPr lang="it-IT" dirty="0">
            <a:solidFill>
              <a:schemeClr val="tx1"/>
            </a:solidFill>
            <a:latin typeface="+mj-lt"/>
          </a:endParaRPr>
        </a:p>
      </dgm:t>
    </dgm:pt>
    <dgm:pt modelId="{4D0AB07A-94D9-47B0-85CA-499089771FA5}" type="parTrans" cxnId="{0B8D7B11-5E73-452B-8C6D-A7F1FF69265B}">
      <dgm:prSet/>
      <dgm:spPr/>
      <dgm:t>
        <a:bodyPr/>
        <a:lstStyle/>
        <a:p>
          <a:endParaRPr lang="it-IT">
            <a:latin typeface="+mj-lt"/>
          </a:endParaRPr>
        </a:p>
      </dgm:t>
    </dgm:pt>
    <dgm:pt modelId="{0E193AD8-C00A-4EBB-930A-F1E4BEDB5AEF}" type="sibTrans" cxnId="{0B8D7B11-5E73-452B-8C6D-A7F1FF69265B}">
      <dgm:prSet/>
      <dgm:spPr/>
      <dgm:t>
        <a:bodyPr/>
        <a:lstStyle/>
        <a:p>
          <a:endParaRPr lang="it-IT">
            <a:latin typeface="+mj-lt"/>
          </a:endParaRPr>
        </a:p>
      </dgm:t>
    </dgm:pt>
    <dgm:pt modelId="{89BC0F05-E1B1-4BF4-AB83-62A3A5C34597}">
      <dgm:prSet phldrT="[Testo]" custT="1"/>
      <dgm:spPr/>
      <dgm:t>
        <a:bodyPr/>
        <a:lstStyle/>
        <a:p>
          <a:r>
            <a:rPr lang="it-IT" sz="1200" dirty="0" smtClean="0">
              <a:solidFill>
                <a:srgbClr val="000099"/>
              </a:solidFill>
              <a:effectLst/>
              <a:latin typeface="+mj-lt"/>
            </a:rPr>
            <a:t>Risultati scolastici</a:t>
          </a:r>
          <a:endParaRPr lang="it-IT" sz="1200" dirty="0">
            <a:solidFill>
              <a:srgbClr val="000099"/>
            </a:solidFill>
            <a:effectLst/>
            <a:latin typeface="+mj-lt"/>
          </a:endParaRPr>
        </a:p>
      </dgm:t>
    </dgm:pt>
    <dgm:pt modelId="{3B17D807-CA19-403B-A56E-33F4E29F2AA1}" type="parTrans" cxnId="{983EEDD0-907C-4226-BF26-3FE198A571EC}">
      <dgm:prSet/>
      <dgm:spPr/>
      <dgm:t>
        <a:bodyPr/>
        <a:lstStyle/>
        <a:p>
          <a:endParaRPr lang="it-IT">
            <a:latin typeface="+mj-lt"/>
          </a:endParaRPr>
        </a:p>
      </dgm:t>
    </dgm:pt>
    <dgm:pt modelId="{BD8CEAF9-6CBD-4DB4-8FC2-F5CFC885F861}" type="sibTrans" cxnId="{983EEDD0-907C-4226-BF26-3FE198A571EC}">
      <dgm:prSet/>
      <dgm:spPr/>
      <dgm:t>
        <a:bodyPr/>
        <a:lstStyle/>
        <a:p>
          <a:endParaRPr lang="it-IT">
            <a:latin typeface="+mj-lt"/>
          </a:endParaRPr>
        </a:p>
      </dgm:t>
    </dgm:pt>
    <dgm:pt modelId="{40E06B5A-BEF8-4F68-99C4-3A591159804B}">
      <dgm:prSet phldrT="[Testo]"/>
      <dgm:spPr>
        <a:solidFill>
          <a:srgbClr val="D09E00"/>
        </a:solidFill>
      </dgm:spPr>
      <dgm:t>
        <a:bodyPr/>
        <a:lstStyle/>
        <a:p>
          <a:r>
            <a:rPr lang="it-IT" b="1" dirty="0" smtClean="0">
              <a:solidFill>
                <a:schemeClr val="tx1"/>
              </a:solidFill>
              <a:effectLst/>
              <a:latin typeface="+mj-lt"/>
            </a:rPr>
            <a:t>Processi</a:t>
          </a:r>
          <a:r>
            <a:rPr lang="it-IT" b="1" dirty="0" smtClean="0">
              <a:solidFill>
                <a:srgbClr val="000099"/>
              </a:solidFill>
              <a:effectLst/>
              <a:latin typeface="+mj-lt"/>
            </a:rPr>
            <a:t> </a:t>
          </a:r>
          <a:endParaRPr lang="it-IT" dirty="0">
            <a:latin typeface="+mj-lt"/>
          </a:endParaRPr>
        </a:p>
      </dgm:t>
    </dgm:pt>
    <dgm:pt modelId="{E3AB4F78-989A-4401-AD96-5817F661AC95}" type="parTrans" cxnId="{27C4B092-55F1-4AA6-BD9F-4F05D6C185B3}">
      <dgm:prSet/>
      <dgm:spPr/>
      <dgm:t>
        <a:bodyPr/>
        <a:lstStyle/>
        <a:p>
          <a:endParaRPr lang="it-IT">
            <a:latin typeface="+mj-lt"/>
          </a:endParaRPr>
        </a:p>
      </dgm:t>
    </dgm:pt>
    <dgm:pt modelId="{135A1AE8-3C0B-4A95-BB6F-C9CBE337DD9E}" type="sibTrans" cxnId="{27C4B092-55F1-4AA6-BD9F-4F05D6C185B3}">
      <dgm:prSet/>
      <dgm:spPr/>
      <dgm:t>
        <a:bodyPr/>
        <a:lstStyle/>
        <a:p>
          <a:endParaRPr lang="it-IT">
            <a:latin typeface="+mj-lt"/>
          </a:endParaRPr>
        </a:p>
      </dgm:t>
    </dgm:pt>
    <dgm:pt modelId="{34166578-4B01-4692-8E55-980063661DB0}">
      <dgm:prSet phldrT="[Testo]"/>
      <dgm:spPr/>
      <dgm:t>
        <a:bodyPr/>
        <a:lstStyle/>
        <a:p>
          <a:r>
            <a:rPr lang="it-IT" dirty="0" smtClean="0">
              <a:solidFill>
                <a:srgbClr val="000099"/>
              </a:solidFill>
              <a:effectLst/>
              <a:latin typeface="+mj-lt"/>
            </a:rPr>
            <a:t>Pratiche educative e didattiche </a:t>
          </a:r>
          <a:endParaRPr lang="it-IT" b="1" dirty="0">
            <a:latin typeface="+mn-lt"/>
          </a:endParaRPr>
        </a:p>
      </dgm:t>
    </dgm:pt>
    <dgm:pt modelId="{B2E22311-761C-4872-A018-9FDC8FA49ACD}" type="parTrans" cxnId="{96646C48-16FD-4B15-A665-6E46E5329DDA}">
      <dgm:prSet/>
      <dgm:spPr/>
      <dgm:t>
        <a:bodyPr/>
        <a:lstStyle/>
        <a:p>
          <a:endParaRPr lang="it-IT">
            <a:latin typeface="+mj-lt"/>
          </a:endParaRPr>
        </a:p>
      </dgm:t>
    </dgm:pt>
    <dgm:pt modelId="{A5EE4658-1BD7-44AD-B9B2-56052D58D8CC}" type="sibTrans" cxnId="{96646C48-16FD-4B15-A665-6E46E5329DDA}">
      <dgm:prSet/>
      <dgm:spPr/>
      <dgm:t>
        <a:bodyPr/>
        <a:lstStyle/>
        <a:p>
          <a:endParaRPr lang="it-IT">
            <a:latin typeface="+mj-lt"/>
          </a:endParaRPr>
        </a:p>
      </dgm:t>
    </dgm:pt>
    <dgm:pt modelId="{1DDA9E92-2A53-48ED-B8BD-40D743B60D53}">
      <dgm:prSet custT="1"/>
      <dgm:spPr/>
      <dgm:t>
        <a:bodyPr/>
        <a:lstStyle/>
        <a:p>
          <a:r>
            <a:rPr lang="it-IT" sz="1200" dirty="0" smtClean="0">
              <a:solidFill>
                <a:srgbClr val="000099"/>
              </a:solidFill>
              <a:effectLst/>
              <a:latin typeface="+mj-lt"/>
            </a:rPr>
            <a:t>Territorio e capitale sociale</a:t>
          </a:r>
        </a:p>
      </dgm:t>
    </dgm:pt>
    <dgm:pt modelId="{CCF18C7A-863C-4983-94C5-D75FD662BADE}" type="parTrans" cxnId="{5CECD218-92EC-4BD2-B68E-C9933139713F}">
      <dgm:prSet/>
      <dgm:spPr/>
      <dgm:t>
        <a:bodyPr/>
        <a:lstStyle/>
        <a:p>
          <a:endParaRPr lang="it-IT">
            <a:latin typeface="+mj-lt"/>
          </a:endParaRPr>
        </a:p>
      </dgm:t>
    </dgm:pt>
    <dgm:pt modelId="{D9E22912-333C-4C54-9774-40475D7DFB44}" type="sibTrans" cxnId="{5CECD218-92EC-4BD2-B68E-C9933139713F}">
      <dgm:prSet/>
      <dgm:spPr/>
      <dgm:t>
        <a:bodyPr/>
        <a:lstStyle/>
        <a:p>
          <a:endParaRPr lang="it-IT">
            <a:latin typeface="+mj-lt"/>
          </a:endParaRPr>
        </a:p>
      </dgm:t>
    </dgm:pt>
    <dgm:pt modelId="{187D2ABF-4A65-4A42-BF26-F7018978021F}">
      <dgm:prSet custT="1"/>
      <dgm:spPr/>
      <dgm:t>
        <a:bodyPr/>
        <a:lstStyle/>
        <a:p>
          <a:r>
            <a:rPr lang="it-IT" sz="1200" dirty="0" smtClean="0">
              <a:solidFill>
                <a:srgbClr val="000099"/>
              </a:solidFill>
              <a:effectLst/>
              <a:latin typeface="+mj-lt"/>
            </a:rPr>
            <a:t>Risorse economiche e materiali</a:t>
          </a:r>
        </a:p>
      </dgm:t>
    </dgm:pt>
    <dgm:pt modelId="{FD7EE07B-8A9B-44FB-852E-FC2A9A7F2E4F}" type="parTrans" cxnId="{A7F5D587-6C80-4369-AA95-23C0BF5A98BD}">
      <dgm:prSet/>
      <dgm:spPr/>
      <dgm:t>
        <a:bodyPr/>
        <a:lstStyle/>
        <a:p>
          <a:endParaRPr lang="it-IT">
            <a:latin typeface="+mj-lt"/>
          </a:endParaRPr>
        </a:p>
      </dgm:t>
    </dgm:pt>
    <dgm:pt modelId="{3B7A1036-8F10-4E75-AE95-7FBB879155E4}" type="sibTrans" cxnId="{A7F5D587-6C80-4369-AA95-23C0BF5A98BD}">
      <dgm:prSet/>
      <dgm:spPr/>
      <dgm:t>
        <a:bodyPr/>
        <a:lstStyle/>
        <a:p>
          <a:endParaRPr lang="it-IT">
            <a:latin typeface="+mj-lt"/>
          </a:endParaRPr>
        </a:p>
      </dgm:t>
    </dgm:pt>
    <dgm:pt modelId="{9A3F4ADE-05C8-4370-8891-0EC1ECBF673B}">
      <dgm:prSet custT="1"/>
      <dgm:spPr/>
      <dgm:t>
        <a:bodyPr/>
        <a:lstStyle/>
        <a:p>
          <a:r>
            <a:rPr lang="it-IT" sz="1200" dirty="0" smtClean="0">
              <a:solidFill>
                <a:srgbClr val="000099"/>
              </a:solidFill>
              <a:effectLst/>
              <a:latin typeface="+mj-lt"/>
            </a:rPr>
            <a:t>Risorse  professionali</a:t>
          </a:r>
          <a:endParaRPr lang="it-IT" sz="1200" dirty="0">
            <a:latin typeface="+mj-lt"/>
          </a:endParaRPr>
        </a:p>
      </dgm:t>
    </dgm:pt>
    <dgm:pt modelId="{B1368A32-CC88-4CB2-8440-A9C6E2721780}" type="parTrans" cxnId="{2F5DA76E-5EB7-43D7-8E2F-8F50CD7C50EF}">
      <dgm:prSet/>
      <dgm:spPr/>
      <dgm:t>
        <a:bodyPr/>
        <a:lstStyle/>
        <a:p>
          <a:endParaRPr lang="it-IT">
            <a:latin typeface="+mj-lt"/>
          </a:endParaRPr>
        </a:p>
      </dgm:t>
    </dgm:pt>
    <dgm:pt modelId="{0966B72E-5024-4B5D-9F82-8383BDB145EF}" type="sibTrans" cxnId="{2F5DA76E-5EB7-43D7-8E2F-8F50CD7C50EF}">
      <dgm:prSet/>
      <dgm:spPr/>
      <dgm:t>
        <a:bodyPr/>
        <a:lstStyle/>
        <a:p>
          <a:endParaRPr lang="it-IT">
            <a:latin typeface="+mj-lt"/>
          </a:endParaRPr>
        </a:p>
      </dgm:t>
    </dgm:pt>
    <dgm:pt modelId="{E87E0E75-247D-4E79-9917-955E53FE607B}">
      <dgm:prSet custT="1"/>
      <dgm:spPr/>
      <dgm:t>
        <a:bodyPr/>
        <a:lstStyle/>
        <a:p>
          <a:r>
            <a:rPr lang="it-IT" sz="1200" dirty="0" smtClean="0">
              <a:solidFill>
                <a:srgbClr val="000099"/>
              </a:solidFill>
              <a:effectLst/>
              <a:latin typeface="+mj-lt"/>
            </a:rPr>
            <a:t>Risultati nelle prove standardizzate</a:t>
          </a:r>
        </a:p>
      </dgm:t>
    </dgm:pt>
    <dgm:pt modelId="{D03E7DF9-2C96-4029-B3FF-EA5D99DA0835}" type="parTrans" cxnId="{004B371D-1317-45AB-AC8F-7354530FA6FC}">
      <dgm:prSet/>
      <dgm:spPr/>
      <dgm:t>
        <a:bodyPr/>
        <a:lstStyle/>
        <a:p>
          <a:endParaRPr lang="it-IT">
            <a:latin typeface="+mj-lt"/>
          </a:endParaRPr>
        </a:p>
      </dgm:t>
    </dgm:pt>
    <dgm:pt modelId="{6BBBE27C-A8DD-4B54-8C5A-18002667C27B}" type="sibTrans" cxnId="{004B371D-1317-45AB-AC8F-7354530FA6FC}">
      <dgm:prSet/>
      <dgm:spPr/>
      <dgm:t>
        <a:bodyPr/>
        <a:lstStyle/>
        <a:p>
          <a:endParaRPr lang="it-IT">
            <a:latin typeface="+mj-lt"/>
          </a:endParaRPr>
        </a:p>
      </dgm:t>
    </dgm:pt>
    <dgm:pt modelId="{505CF8BF-2A20-4236-8441-4039D1986EF2}">
      <dgm:prSet custT="1"/>
      <dgm:spPr/>
      <dgm:t>
        <a:bodyPr/>
        <a:lstStyle/>
        <a:p>
          <a:r>
            <a:rPr lang="it-IT" sz="1200" dirty="0" smtClean="0">
              <a:solidFill>
                <a:srgbClr val="000099"/>
              </a:solidFill>
              <a:effectLst/>
              <a:latin typeface="+mj-lt"/>
            </a:rPr>
            <a:t>Competenze chiave e di cittadinanza</a:t>
          </a:r>
        </a:p>
      </dgm:t>
    </dgm:pt>
    <dgm:pt modelId="{13A0EB2B-E8C0-4B80-9241-8A5D7362BF6F}" type="parTrans" cxnId="{0FE70832-EEDE-48F2-8540-716B667FCCEE}">
      <dgm:prSet/>
      <dgm:spPr/>
      <dgm:t>
        <a:bodyPr/>
        <a:lstStyle/>
        <a:p>
          <a:endParaRPr lang="it-IT">
            <a:latin typeface="+mj-lt"/>
          </a:endParaRPr>
        </a:p>
      </dgm:t>
    </dgm:pt>
    <dgm:pt modelId="{8325FFB4-5509-460F-930B-CCDE3CCE30A1}" type="sibTrans" cxnId="{0FE70832-EEDE-48F2-8540-716B667FCCEE}">
      <dgm:prSet/>
      <dgm:spPr/>
      <dgm:t>
        <a:bodyPr/>
        <a:lstStyle/>
        <a:p>
          <a:endParaRPr lang="it-IT">
            <a:latin typeface="+mj-lt"/>
          </a:endParaRPr>
        </a:p>
      </dgm:t>
    </dgm:pt>
    <dgm:pt modelId="{7A3FD43A-A160-4344-99BA-9EB557299B95}">
      <dgm:prSet custT="1"/>
      <dgm:spPr/>
      <dgm:t>
        <a:bodyPr/>
        <a:lstStyle/>
        <a:p>
          <a:r>
            <a:rPr lang="it-IT" sz="1200" dirty="0" smtClean="0">
              <a:solidFill>
                <a:srgbClr val="000099"/>
              </a:solidFill>
              <a:effectLst/>
              <a:latin typeface="+mj-lt"/>
            </a:rPr>
            <a:t>Risultati a distanza</a:t>
          </a:r>
          <a:endParaRPr lang="it-IT" sz="1200" dirty="0">
            <a:solidFill>
              <a:srgbClr val="000099"/>
            </a:solidFill>
            <a:effectLst/>
            <a:latin typeface="+mj-lt"/>
          </a:endParaRPr>
        </a:p>
      </dgm:t>
    </dgm:pt>
    <dgm:pt modelId="{D4300519-F55A-459A-B169-8B34F177A2F8}" type="parTrans" cxnId="{9723B7D5-A898-4F9F-AE27-37DCFE39C06B}">
      <dgm:prSet/>
      <dgm:spPr/>
      <dgm:t>
        <a:bodyPr/>
        <a:lstStyle/>
        <a:p>
          <a:endParaRPr lang="it-IT">
            <a:latin typeface="+mj-lt"/>
          </a:endParaRPr>
        </a:p>
      </dgm:t>
    </dgm:pt>
    <dgm:pt modelId="{386F4A64-82CF-41FB-878F-5F89BB3718CC}" type="sibTrans" cxnId="{9723B7D5-A898-4F9F-AE27-37DCFE39C06B}">
      <dgm:prSet/>
      <dgm:spPr/>
      <dgm:t>
        <a:bodyPr/>
        <a:lstStyle/>
        <a:p>
          <a:endParaRPr lang="it-IT">
            <a:latin typeface="+mj-lt"/>
          </a:endParaRPr>
        </a:p>
      </dgm:t>
    </dgm:pt>
    <dgm:pt modelId="{3329877E-EDFB-4728-AB4D-B7455FAF4EF5}">
      <dgm:prSet/>
      <dgm:spPr/>
      <dgm:t>
        <a:bodyPr/>
        <a:lstStyle/>
        <a:p>
          <a:r>
            <a:rPr lang="it-IT" dirty="0" smtClean="0">
              <a:solidFill>
                <a:srgbClr val="000099"/>
              </a:solidFill>
              <a:effectLst/>
              <a:latin typeface="+mj-lt"/>
            </a:rPr>
            <a:t>Pratiche gestionali e organizzative </a:t>
          </a:r>
          <a:endParaRPr lang="it-IT" b="1" dirty="0" smtClean="0">
            <a:solidFill>
              <a:srgbClr val="000099"/>
            </a:solidFill>
            <a:effectLst/>
            <a:latin typeface="+mn-lt"/>
          </a:endParaRPr>
        </a:p>
      </dgm:t>
    </dgm:pt>
    <dgm:pt modelId="{191AB70B-0BAE-427F-A8D7-88E46AEA101D}" type="parTrans" cxnId="{BEC9C6AF-3600-4984-99D0-73A756E760BC}">
      <dgm:prSet/>
      <dgm:spPr/>
      <dgm:t>
        <a:bodyPr/>
        <a:lstStyle/>
        <a:p>
          <a:endParaRPr lang="it-IT">
            <a:latin typeface="+mj-lt"/>
          </a:endParaRPr>
        </a:p>
      </dgm:t>
    </dgm:pt>
    <dgm:pt modelId="{9483056C-8E26-4703-8F65-03128DF7DC59}" type="sibTrans" cxnId="{BEC9C6AF-3600-4984-99D0-73A756E760BC}">
      <dgm:prSet/>
      <dgm:spPr/>
      <dgm:t>
        <a:bodyPr/>
        <a:lstStyle/>
        <a:p>
          <a:endParaRPr lang="it-IT">
            <a:latin typeface="+mj-lt"/>
          </a:endParaRPr>
        </a:p>
      </dgm:t>
    </dgm:pt>
    <dgm:pt modelId="{5DBEC077-4203-446B-83EE-33915AB9D5BE}">
      <dgm:prSet custT="1"/>
      <dgm:spPr>
        <a:solidFill>
          <a:schemeClr val="tx1"/>
        </a:solidFill>
      </dgm:spPr>
      <dgm:t>
        <a:bodyPr/>
        <a:lstStyle/>
        <a:p>
          <a:r>
            <a:rPr lang="it-IT" sz="2000" i="0" dirty="0" smtClean="0">
              <a:solidFill>
                <a:srgbClr val="000099"/>
              </a:solidFill>
              <a:effectLst/>
              <a:latin typeface="+mj-lt"/>
            </a:rPr>
            <a:t>Processo di autovalutazione</a:t>
          </a:r>
          <a:endParaRPr lang="it-IT" sz="2000" i="0" dirty="0">
            <a:solidFill>
              <a:srgbClr val="000099"/>
            </a:solidFill>
            <a:latin typeface="+mj-lt"/>
          </a:endParaRPr>
        </a:p>
      </dgm:t>
    </dgm:pt>
    <dgm:pt modelId="{72FC69F3-7DAB-406B-B5AB-0DAE6D5EBFB3}" type="parTrans" cxnId="{0ACFDE9E-78D3-4248-B7D2-BED705E40D2B}">
      <dgm:prSet/>
      <dgm:spPr/>
      <dgm:t>
        <a:bodyPr/>
        <a:lstStyle/>
        <a:p>
          <a:endParaRPr lang="it-IT">
            <a:latin typeface="+mj-lt"/>
          </a:endParaRPr>
        </a:p>
      </dgm:t>
    </dgm:pt>
    <dgm:pt modelId="{72C9C2B1-753D-428E-9C80-551B9A75BA46}" type="sibTrans" cxnId="{0ACFDE9E-78D3-4248-B7D2-BED705E40D2B}">
      <dgm:prSet/>
      <dgm:spPr/>
      <dgm:t>
        <a:bodyPr/>
        <a:lstStyle/>
        <a:p>
          <a:endParaRPr lang="it-IT">
            <a:latin typeface="+mj-lt"/>
          </a:endParaRPr>
        </a:p>
      </dgm:t>
    </dgm:pt>
    <dgm:pt modelId="{4350DB90-DA87-4A0C-821C-04E1B75EC205}">
      <dgm:prSet/>
      <dgm:spPr>
        <a:solidFill>
          <a:srgbClr val="B5270B"/>
        </a:solidFill>
      </dgm:spPr>
      <dgm:t>
        <a:bodyPr/>
        <a:lstStyle/>
        <a:p>
          <a:r>
            <a:rPr lang="it-IT" b="1" dirty="0" smtClean="0">
              <a:solidFill>
                <a:schemeClr val="tx1"/>
              </a:solidFill>
              <a:effectLst/>
              <a:latin typeface="+mj-lt"/>
            </a:rPr>
            <a:t>Individuazione delle priorità</a:t>
          </a:r>
        </a:p>
      </dgm:t>
    </dgm:pt>
    <dgm:pt modelId="{6C4750BB-18F2-4EDC-AFAC-B03EC9AA0D69}" type="parTrans" cxnId="{FC3E19AD-34BA-431F-8AEB-E17392ED7119}">
      <dgm:prSet/>
      <dgm:spPr/>
      <dgm:t>
        <a:bodyPr/>
        <a:lstStyle/>
        <a:p>
          <a:endParaRPr lang="it-IT">
            <a:latin typeface="+mj-lt"/>
          </a:endParaRPr>
        </a:p>
      </dgm:t>
    </dgm:pt>
    <dgm:pt modelId="{3F0A656B-8CCB-49C8-A54F-D51788C32FB8}" type="sibTrans" cxnId="{FC3E19AD-34BA-431F-8AEB-E17392ED7119}">
      <dgm:prSet/>
      <dgm:spPr/>
      <dgm:t>
        <a:bodyPr/>
        <a:lstStyle/>
        <a:p>
          <a:endParaRPr lang="it-IT">
            <a:latin typeface="+mj-lt"/>
          </a:endParaRPr>
        </a:p>
      </dgm:t>
    </dgm:pt>
    <dgm:pt modelId="{084278AF-7D62-4F0F-83B5-03D18BE1A638}">
      <dgm:prSet/>
      <dgm:spPr/>
      <dgm:t>
        <a:bodyPr/>
        <a:lstStyle/>
        <a:p>
          <a:r>
            <a:rPr lang="it-IT" b="1" dirty="0" smtClean="0">
              <a:solidFill>
                <a:srgbClr val="000099"/>
              </a:solidFill>
              <a:effectLst/>
              <a:latin typeface="+mj-lt"/>
            </a:rPr>
            <a:t>Priorità  e Traguardi </a:t>
          </a:r>
        </a:p>
      </dgm:t>
    </dgm:pt>
    <dgm:pt modelId="{3CE87BF6-6E1F-48AF-9B83-322A49A2C2A1}" type="parTrans" cxnId="{9D27B004-DA67-42FF-A583-452B284E45FA}">
      <dgm:prSet/>
      <dgm:spPr/>
      <dgm:t>
        <a:bodyPr/>
        <a:lstStyle/>
        <a:p>
          <a:endParaRPr lang="it-IT">
            <a:latin typeface="+mj-lt"/>
          </a:endParaRPr>
        </a:p>
      </dgm:t>
    </dgm:pt>
    <dgm:pt modelId="{DFC50C5A-51B4-444F-8509-29408EDB03EB}" type="sibTrans" cxnId="{9D27B004-DA67-42FF-A583-452B284E45FA}">
      <dgm:prSet/>
      <dgm:spPr/>
      <dgm:t>
        <a:bodyPr/>
        <a:lstStyle/>
        <a:p>
          <a:endParaRPr lang="it-IT">
            <a:latin typeface="+mj-lt"/>
          </a:endParaRPr>
        </a:p>
      </dgm:t>
    </dgm:pt>
    <dgm:pt modelId="{353AF4B9-5EB1-4898-81B5-7A89B153859C}">
      <dgm:prSet/>
      <dgm:spPr/>
      <dgm:t>
        <a:bodyPr/>
        <a:lstStyle/>
        <a:p>
          <a:r>
            <a:rPr lang="it-IT" b="1" dirty="0" smtClean="0">
              <a:solidFill>
                <a:srgbClr val="000099"/>
              </a:solidFill>
              <a:effectLst/>
              <a:latin typeface="+mj-lt"/>
            </a:rPr>
            <a:t>Obiettivi di processo </a:t>
          </a:r>
        </a:p>
      </dgm:t>
    </dgm:pt>
    <dgm:pt modelId="{E355C1BC-3292-4629-BB18-838F81700753}" type="parTrans" cxnId="{F3F4747D-F86F-4F36-A56A-462788DC6820}">
      <dgm:prSet/>
      <dgm:spPr/>
      <dgm:t>
        <a:bodyPr/>
        <a:lstStyle/>
        <a:p>
          <a:endParaRPr lang="it-IT">
            <a:latin typeface="+mj-lt"/>
          </a:endParaRPr>
        </a:p>
      </dgm:t>
    </dgm:pt>
    <dgm:pt modelId="{E582164A-B0CA-4897-BB66-802DA84F0024}" type="sibTrans" cxnId="{F3F4747D-F86F-4F36-A56A-462788DC6820}">
      <dgm:prSet/>
      <dgm:spPr/>
      <dgm:t>
        <a:bodyPr/>
        <a:lstStyle/>
        <a:p>
          <a:endParaRPr lang="it-IT">
            <a:latin typeface="+mj-lt"/>
          </a:endParaRPr>
        </a:p>
      </dgm:t>
    </dgm:pt>
    <dgm:pt modelId="{7C8178B3-A135-43ED-91E6-2E6A01B1006D}" type="pres">
      <dgm:prSet presAssocID="{F2AD9728-6973-4A02-94DC-2EB59336F5C6}" presName="Name0" presStyleCnt="0">
        <dgm:presLayoutVars>
          <dgm:dir/>
          <dgm:animLvl val="lvl"/>
          <dgm:resizeHandles val="exact"/>
        </dgm:presLayoutVars>
      </dgm:prSet>
      <dgm:spPr/>
      <dgm:t>
        <a:bodyPr/>
        <a:lstStyle/>
        <a:p>
          <a:endParaRPr lang="it-IT"/>
        </a:p>
      </dgm:t>
    </dgm:pt>
    <dgm:pt modelId="{97598A91-7CE5-43B7-AF2A-46AD277E95BA}" type="pres">
      <dgm:prSet presAssocID="{6DF4A4F8-C053-4525-B1D5-2EC66D444FE3}" presName="linNode" presStyleCnt="0"/>
      <dgm:spPr/>
    </dgm:pt>
    <dgm:pt modelId="{27ACCA1F-2435-4031-B357-31DDB4E14BA0}" type="pres">
      <dgm:prSet presAssocID="{6DF4A4F8-C053-4525-B1D5-2EC66D444FE3}" presName="parentText" presStyleLbl="node1" presStyleIdx="0" presStyleCnt="5">
        <dgm:presLayoutVars>
          <dgm:chMax val="1"/>
          <dgm:bulletEnabled val="1"/>
        </dgm:presLayoutVars>
      </dgm:prSet>
      <dgm:spPr/>
      <dgm:t>
        <a:bodyPr/>
        <a:lstStyle/>
        <a:p>
          <a:endParaRPr lang="it-IT"/>
        </a:p>
      </dgm:t>
    </dgm:pt>
    <dgm:pt modelId="{EAEAC85C-F2DC-449D-9A99-B23942F3980C}" type="pres">
      <dgm:prSet presAssocID="{6DF4A4F8-C053-4525-B1D5-2EC66D444FE3}" presName="descendantText" presStyleLbl="alignAccFollowNode1" presStyleIdx="0" presStyleCnt="4" custLinFactNeighborX="787" custLinFactNeighborY="3718">
        <dgm:presLayoutVars>
          <dgm:bulletEnabled val="1"/>
        </dgm:presLayoutVars>
      </dgm:prSet>
      <dgm:spPr/>
      <dgm:t>
        <a:bodyPr/>
        <a:lstStyle/>
        <a:p>
          <a:endParaRPr lang="it-IT"/>
        </a:p>
      </dgm:t>
    </dgm:pt>
    <dgm:pt modelId="{499BAD7A-E8E0-4D92-A548-B64554052217}" type="pres">
      <dgm:prSet presAssocID="{1C797B59-F3BC-4313-9726-14B50740460A}" presName="sp" presStyleCnt="0"/>
      <dgm:spPr/>
    </dgm:pt>
    <dgm:pt modelId="{DA854C56-97F7-40B7-B4A9-F39E3FDACA0B}" type="pres">
      <dgm:prSet presAssocID="{0674B843-36EC-426A-B2CF-8F2270E327D4}" presName="linNode" presStyleCnt="0"/>
      <dgm:spPr/>
    </dgm:pt>
    <dgm:pt modelId="{B5DB8D75-268F-4743-9EE7-06B947345A17}" type="pres">
      <dgm:prSet presAssocID="{0674B843-36EC-426A-B2CF-8F2270E327D4}" presName="parentText" presStyleLbl="node1" presStyleIdx="1" presStyleCnt="5">
        <dgm:presLayoutVars>
          <dgm:chMax val="1"/>
          <dgm:bulletEnabled val="1"/>
        </dgm:presLayoutVars>
      </dgm:prSet>
      <dgm:spPr/>
      <dgm:t>
        <a:bodyPr/>
        <a:lstStyle/>
        <a:p>
          <a:endParaRPr lang="it-IT"/>
        </a:p>
      </dgm:t>
    </dgm:pt>
    <dgm:pt modelId="{1EFC256D-A60B-40AC-93D5-DABF64B9B3C9}" type="pres">
      <dgm:prSet presAssocID="{0674B843-36EC-426A-B2CF-8F2270E327D4}" presName="descendantText" presStyleLbl="alignAccFollowNode1" presStyleIdx="1" presStyleCnt="4">
        <dgm:presLayoutVars>
          <dgm:bulletEnabled val="1"/>
        </dgm:presLayoutVars>
      </dgm:prSet>
      <dgm:spPr/>
      <dgm:t>
        <a:bodyPr/>
        <a:lstStyle/>
        <a:p>
          <a:endParaRPr lang="it-IT"/>
        </a:p>
      </dgm:t>
    </dgm:pt>
    <dgm:pt modelId="{EDA9C3E5-7BA2-4411-83DB-D46F5C94D82A}" type="pres">
      <dgm:prSet presAssocID="{0E193AD8-C00A-4EBB-930A-F1E4BEDB5AEF}" presName="sp" presStyleCnt="0"/>
      <dgm:spPr/>
    </dgm:pt>
    <dgm:pt modelId="{346E8088-91E7-4E14-AC37-AD77048248D7}" type="pres">
      <dgm:prSet presAssocID="{40E06B5A-BEF8-4F68-99C4-3A591159804B}" presName="linNode" presStyleCnt="0"/>
      <dgm:spPr/>
    </dgm:pt>
    <dgm:pt modelId="{2B91D0F6-4D5A-4595-881D-CC3B4305FA83}" type="pres">
      <dgm:prSet presAssocID="{40E06B5A-BEF8-4F68-99C4-3A591159804B}" presName="parentText" presStyleLbl="node1" presStyleIdx="2" presStyleCnt="5">
        <dgm:presLayoutVars>
          <dgm:chMax val="1"/>
          <dgm:bulletEnabled val="1"/>
        </dgm:presLayoutVars>
      </dgm:prSet>
      <dgm:spPr/>
      <dgm:t>
        <a:bodyPr/>
        <a:lstStyle/>
        <a:p>
          <a:endParaRPr lang="it-IT"/>
        </a:p>
      </dgm:t>
    </dgm:pt>
    <dgm:pt modelId="{22390086-C2A1-4EE8-841B-1097A54EEFBD}" type="pres">
      <dgm:prSet presAssocID="{40E06B5A-BEF8-4F68-99C4-3A591159804B}" presName="descendantText" presStyleLbl="alignAccFollowNode1" presStyleIdx="2" presStyleCnt="4" custScaleY="87914">
        <dgm:presLayoutVars>
          <dgm:bulletEnabled val="1"/>
        </dgm:presLayoutVars>
      </dgm:prSet>
      <dgm:spPr/>
      <dgm:t>
        <a:bodyPr/>
        <a:lstStyle/>
        <a:p>
          <a:endParaRPr lang="it-IT"/>
        </a:p>
      </dgm:t>
    </dgm:pt>
    <dgm:pt modelId="{77E902FD-1E74-4198-B58A-C41908C74E6A}" type="pres">
      <dgm:prSet presAssocID="{135A1AE8-3C0B-4A95-BB6F-C9CBE337DD9E}" presName="sp" presStyleCnt="0"/>
      <dgm:spPr/>
    </dgm:pt>
    <dgm:pt modelId="{84F71E6A-E73D-4301-A011-C01734DCCC5E}" type="pres">
      <dgm:prSet presAssocID="{5DBEC077-4203-446B-83EE-33915AB9D5BE}" presName="linNode" presStyleCnt="0"/>
      <dgm:spPr/>
    </dgm:pt>
    <dgm:pt modelId="{E7ACAE21-0FE8-40AF-8C61-AAE9189461D0}" type="pres">
      <dgm:prSet presAssocID="{5DBEC077-4203-446B-83EE-33915AB9D5BE}" presName="parentText" presStyleLbl="node1" presStyleIdx="3" presStyleCnt="5" custScaleX="277778" custLinFactNeighborX="2461" custLinFactNeighborY="-1620">
        <dgm:presLayoutVars>
          <dgm:chMax val="1"/>
          <dgm:bulletEnabled val="1"/>
        </dgm:presLayoutVars>
      </dgm:prSet>
      <dgm:spPr/>
      <dgm:t>
        <a:bodyPr/>
        <a:lstStyle/>
        <a:p>
          <a:endParaRPr lang="it-IT"/>
        </a:p>
      </dgm:t>
    </dgm:pt>
    <dgm:pt modelId="{E536F07E-66BD-44EC-9C97-9364F60C25F6}" type="pres">
      <dgm:prSet presAssocID="{72C9C2B1-753D-428E-9C80-551B9A75BA46}" presName="sp" presStyleCnt="0"/>
      <dgm:spPr/>
    </dgm:pt>
    <dgm:pt modelId="{75898B43-F141-412C-B19C-445FC9724653}" type="pres">
      <dgm:prSet presAssocID="{4350DB90-DA87-4A0C-821C-04E1B75EC205}" presName="linNode" presStyleCnt="0"/>
      <dgm:spPr/>
    </dgm:pt>
    <dgm:pt modelId="{7130E74B-2A67-4B20-BFF9-976D527C7074}" type="pres">
      <dgm:prSet presAssocID="{4350DB90-DA87-4A0C-821C-04E1B75EC205}" presName="parentText" presStyleLbl="node1" presStyleIdx="4" presStyleCnt="5">
        <dgm:presLayoutVars>
          <dgm:chMax val="1"/>
          <dgm:bulletEnabled val="1"/>
        </dgm:presLayoutVars>
      </dgm:prSet>
      <dgm:spPr/>
      <dgm:t>
        <a:bodyPr/>
        <a:lstStyle/>
        <a:p>
          <a:endParaRPr lang="it-IT"/>
        </a:p>
      </dgm:t>
    </dgm:pt>
    <dgm:pt modelId="{5FCFE73D-34A5-4DF5-8607-44E9B896B597}" type="pres">
      <dgm:prSet presAssocID="{4350DB90-DA87-4A0C-821C-04E1B75EC205}" presName="descendantText" presStyleLbl="alignAccFollowNode1" presStyleIdx="3" presStyleCnt="4">
        <dgm:presLayoutVars>
          <dgm:bulletEnabled val="1"/>
        </dgm:presLayoutVars>
      </dgm:prSet>
      <dgm:spPr/>
      <dgm:t>
        <a:bodyPr/>
        <a:lstStyle/>
        <a:p>
          <a:endParaRPr lang="it-IT"/>
        </a:p>
      </dgm:t>
    </dgm:pt>
  </dgm:ptLst>
  <dgm:cxnLst>
    <dgm:cxn modelId="{79DEF89A-D28C-4299-914D-E725B3B2B449}" type="presOf" srcId="{3329877E-EDFB-4728-AB4D-B7455FAF4EF5}" destId="{22390086-C2A1-4EE8-841B-1097A54EEFBD}" srcOrd="0" destOrd="1" presId="urn:microsoft.com/office/officeart/2005/8/layout/vList5"/>
    <dgm:cxn modelId="{48B3F71A-CA22-4CB7-A815-F8F3262DFFDA}" type="presOf" srcId="{505CF8BF-2A20-4236-8441-4039D1986EF2}" destId="{1EFC256D-A60B-40AC-93D5-DABF64B9B3C9}" srcOrd="0" destOrd="2" presId="urn:microsoft.com/office/officeart/2005/8/layout/vList5"/>
    <dgm:cxn modelId="{7326019D-F0AC-452A-A91B-F4EBCADC2FFD}" type="presOf" srcId="{084278AF-7D62-4F0F-83B5-03D18BE1A638}" destId="{5FCFE73D-34A5-4DF5-8607-44E9B896B597}" srcOrd="0" destOrd="0" presId="urn:microsoft.com/office/officeart/2005/8/layout/vList5"/>
    <dgm:cxn modelId="{CB56BD58-C8B3-4EA0-83D6-ECAA1617BAA2}" type="presOf" srcId="{958F0D07-E355-4C10-A60D-FFAA88673343}" destId="{EAEAC85C-F2DC-449D-9A99-B23942F3980C}" srcOrd="0" destOrd="0" presId="urn:microsoft.com/office/officeart/2005/8/layout/vList5"/>
    <dgm:cxn modelId="{0ACFDE9E-78D3-4248-B7D2-BED705E40D2B}" srcId="{F2AD9728-6973-4A02-94DC-2EB59336F5C6}" destId="{5DBEC077-4203-446B-83EE-33915AB9D5BE}" srcOrd="3" destOrd="0" parTransId="{72FC69F3-7DAB-406B-B5AB-0DAE6D5EBFB3}" sibTransId="{72C9C2B1-753D-428E-9C80-551B9A75BA46}"/>
    <dgm:cxn modelId="{983EEDD0-907C-4226-BF26-3FE198A571EC}" srcId="{0674B843-36EC-426A-B2CF-8F2270E327D4}" destId="{89BC0F05-E1B1-4BF4-AB83-62A3A5C34597}" srcOrd="0" destOrd="0" parTransId="{3B17D807-CA19-403B-A56E-33F4E29F2AA1}" sibTransId="{BD8CEAF9-6CBD-4DB4-8FC2-F5CFC885F861}"/>
    <dgm:cxn modelId="{A7F5D587-6C80-4369-AA95-23C0BF5A98BD}" srcId="{6DF4A4F8-C053-4525-B1D5-2EC66D444FE3}" destId="{187D2ABF-4A65-4A42-BF26-F7018978021F}" srcOrd="2" destOrd="0" parTransId="{FD7EE07B-8A9B-44FB-852E-FC2A9A7F2E4F}" sibTransId="{3B7A1036-8F10-4E75-AE95-7FBB879155E4}"/>
    <dgm:cxn modelId="{9D27B004-DA67-42FF-A583-452B284E45FA}" srcId="{4350DB90-DA87-4A0C-821C-04E1B75EC205}" destId="{084278AF-7D62-4F0F-83B5-03D18BE1A638}" srcOrd="0" destOrd="0" parTransId="{3CE87BF6-6E1F-48AF-9B83-322A49A2C2A1}" sibTransId="{DFC50C5A-51B4-444F-8509-29408EDB03EB}"/>
    <dgm:cxn modelId="{004B371D-1317-45AB-AC8F-7354530FA6FC}" srcId="{0674B843-36EC-426A-B2CF-8F2270E327D4}" destId="{E87E0E75-247D-4E79-9917-955E53FE607B}" srcOrd="1" destOrd="0" parTransId="{D03E7DF9-2C96-4029-B3FF-EA5D99DA0835}" sibTransId="{6BBBE27C-A8DD-4B54-8C5A-18002667C27B}"/>
    <dgm:cxn modelId="{E7C126D7-40D5-4377-9D08-8A60AC32623A}" type="presOf" srcId="{40E06B5A-BEF8-4F68-99C4-3A591159804B}" destId="{2B91D0F6-4D5A-4595-881D-CC3B4305FA83}" srcOrd="0" destOrd="0" presId="urn:microsoft.com/office/officeart/2005/8/layout/vList5"/>
    <dgm:cxn modelId="{A2C1CD94-7EE1-4060-AF3E-4129F7D73646}" type="presOf" srcId="{1DDA9E92-2A53-48ED-B8BD-40D743B60D53}" destId="{EAEAC85C-F2DC-449D-9A99-B23942F3980C}" srcOrd="0" destOrd="1" presId="urn:microsoft.com/office/officeart/2005/8/layout/vList5"/>
    <dgm:cxn modelId="{27C4B092-55F1-4AA6-BD9F-4F05D6C185B3}" srcId="{F2AD9728-6973-4A02-94DC-2EB59336F5C6}" destId="{40E06B5A-BEF8-4F68-99C4-3A591159804B}" srcOrd="2" destOrd="0" parTransId="{E3AB4F78-989A-4401-AD96-5817F661AC95}" sibTransId="{135A1AE8-3C0B-4A95-BB6F-C9CBE337DD9E}"/>
    <dgm:cxn modelId="{F3F4747D-F86F-4F36-A56A-462788DC6820}" srcId="{4350DB90-DA87-4A0C-821C-04E1B75EC205}" destId="{353AF4B9-5EB1-4898-81B5-7A89B153859C}" srcOrd="1" destOrd="0" parTransId="{E355C1BC-3292-4629-BB18-838F81700753}" sibTransId="{E582164A-B0CA-4897-BB66-802DA84F0024}"/>
    <dgm:cxn modelId="{135C4E32-AE95-4023-98B9-CC8EC9187674}" type="presOf" srcId="{34166578-4B01-4692-8E55-980063661DB0}" destId="{22390086-C2A1-4EE8-841B-1097A54EEFBD}" srcOrd="0" destOrd="0" presId="urn:microsoft.com/office/officeart/2005/8/layout/vList5"/>
    <dgm:cxn modelId="{35326606-E242-47D7-824A-D51112109EA4}" type="presOf" srcId="{353AF4B9-5EB1-4898-81B5-7A89B153859C}" destId="{5FCFE73D-34A5-4DF5-8607-44E9B896B597}" srcOrd="0" destOrd="1" presId="urn:microsoft.com/office/officeart/2005/8/layout/vList5"/>
    <dgm:cxn modelId="{318F38EF-390B-4E5D-B9CB-E105E893A0F6}" type="presOf" srcId="{5DBEC077-4203-446B-83EE-33915AB9D5BE}" destId="{E7ACAE21-0FE8-40AF-8C61-AAE9189461D0}" srcOrd="0" destOrd="0" presId="urn:microsoft.com/office/officeart/2005/8/layout/vList5"/>
    <dgm:cxn modelId="{AA4E870A-514D-473A-9E5E-41CEC5D0DAC0}" type="presOf" srcId="{9A3F4ADE-05C8-4370-8891-0EC1ECBF673B}" destId="{EAEAC85C-F2DC-449D-9A99-B23942F3980C}" srcOrd="0" destOrd="3" presId="urn:microsoft.com/office/officeart/2005/8/layout/vList5"/>
    <dgm:cxn modelId="{F2E5643C-3E24-400A-B7C5-CF1B55796986}" type="presOf" srcId="{187D2ABF-4A65-4A42-BF26-F7018978021F}" destId="{EAEAC85C-F2DC-449D-9A99-B23942F3980C}" srcOrd="0" destOrd="2" presId="urn:microsoft.com/office/officeart/2005/8/layout/vList5"/>
    <dgm:cxn modelId="{789F9C0E-1B8A-4452-9252-E5A83860B033}" type="presOf" srcId="{E87E0E75-247D-4E79-9917-955E53FE607B}" destId="{1EFC256D-A60B-40AC-93D5-DABF64B9B3C9}" srcOrd="0" destOrd="1" presId="urn:microsoft.com/office/officeart/2005/8/layout/vList5"/>
    <dgm:cxn modelId="{9EB4EBA2-632A-4F7E-9C71-8264F7B28151}" type="presOf" srcId="{4350DB90-DA87-4A0C-821C-04E1B75EC205}" destId="{7130E74B-2A67-4B20-BFF9-976D527C7074}" srcOrd="0" destOrd="0" presId="urn:microsoft.com/office/officeart/2005/8/layout/vList5"/>
    <dgm:cxn modelId="{BEC9C6AF-3600-4984-99D0-73A756E760BC}" srcId="{40E06B5A-BEF8-4F68-99C4-3A591159804B}" destId="{3329877E-EDFB-4728-AB4D-B7455FAF4EF5}" srcOrd="1" destOrd="0" parTransId="{191AB70B-0BAE-427F-A8D7-88E46AEA101D}" sibTransId="{9483056C-8E26-4703-8F65-03128DF7DC59}"/>
    <dgm:cxn modelId="{2F5DA76E-5EB7-43D7-8E2F-8F50CD7C50EF}" srcId="{6DF4A4F8-C053-4525-B1D5-2EC66D444FE3}" destId="{9A3F4ADE-05C8-4370-8891-0EC1ECBF673B}" srcOrd="3" destOrd="0" parTransId="{B1368A32-CC88-4CB2-8440-A9C6E2721780}" sibTransId="{0966B72E-5024-4B5D-9F82-8383BDB145EF}"/>
    <dgm:cxn modelId="{6AE8F318-C03C-4F58-B31B-398F41345DF2}" srcId="{F2AD9728-6973-4A02-94DC-2EB59336F5C6}" destId="{6DF4A4F8-C053-4525-B1D5-2EC66D444FE3}" srcOrd="0" destOrd="0" parTransId="{9F04DD3A-F85B-4C5B-9DC0-CD2190CFDCBD}" sibTransId="{1C797B59-F3BC-4313-9726-14B50740460A}"/>
    <dgm:cxn modelId="{0FE70832-EEDE-48F2-8540-716B667FCCEE}" srcId="{0674B843-36EC-426A-B2CF-8F2270E327D4}" destId="{505CF8BF-2A20-4236-8441-4039D1986EF2}" srcOrd="2" destOrd="0" parTransId="{13A0EB2B-E8C0-4B80-9241-8A5D7362BF6F}" sibTransId="{8325FFB4-5509-460F-930B-CCDE3CCE30A1}"/>
    <dgm:cxn modelId="{9723B7D5-A898-4F9F-AE27-37DCFE39C06B}" srcId="{0674B843-36EC-426A-B2CF-8F2270E327D4}" destId="{7A3FD43A-A160-4344-99BA-9EB557299B95}" srcOrd="3" destOrd="0" parTransId="{D4300519-F55A-459A-B169-8B34F177A2F8}" sibTransId="{386F4A64-82CF-41FB-878F-5F89BB3718CC}"/>
    <dgm:cxn modelId="{96646C48-16FD-4B15-A665-6E46E5329DDA}" srcId="{40E06B5A-BEF8-4F68-99C4-3A591159804B}" destId="{34166578-4B01-4692-8E55-980063661DB0}" srcOrd="0" destOrd="0" parTransId="{B2E22311-761C-4872-A018-9FDC8FA49ACD}" sibTransId="{A5EE4658-1BD7-44AD-B9B2-56052D58D8CC}"/>
    <dgm:cxn modelId="{FC3E19AD-34BA-431F-8AEB-E17392ED7119}" srcId="{F2AD9728-6973-4A02-94DC-2EB59336F5C6}" destId="{4350DB90-DA87-4A0C-821C-04E1B75EC205}" srcOrd="4" destOrd="0" parTransId="{6C4750BB-18F2-4EDC-AFAC-B03EC9AA0D69}" sibTransId="{3F0A656B-8CCB-49C8-A54F-D51788C32FB8}"/>
    <dgm:cxn modelId="{00770D12-C88F-4077-9BE6-4AFB9B658040}" type="presOf" srcId="{F2AD9728-6973-4A02-94DC-2EB59336F5C6}" destId="{7C8178B3-A135-43ED-91E6-2E6A01B1006D}" srcOrd="0" destOrd="0" presId="urn:microsoft.com/office/officeart/2005/8/layout/vList5"/>
    <dgm:cxn modelId="{C3BD1C88-B77B-45F5-A21A-BC6598228B79}" type="presOf" srcId="{6DF4A4F8-C053-4525-B1D5-2EC66D444FE3}" destId="{27ACCA1F-2435-4031-B357-31DDB4E14BA0}" srcOrd="0" destOrd="0" presId="urn:microsoft.com/office/officeart/2005/8/layout/vList5"/>
    <dgm:cxn modelId="{F241DAC3-CA35-4462-B724-8AC01465B130}" type="presOf" srcId="{7A3FD43A-A160-4344-99BA-9EB557299B95}" destId="{1EFC256D-A60B-40AC-93D5-DABF64B9B3C9}" srcOrd="0" destOrd="3" presId="urn:microsoft.com/office/officeart/2005/8/layout/vList5"/>
    <dgm:cxn modelId="{F74AB2C4-D29C-451F-9BF2-06D865F187F3}" type="presOf" srcId="{0674B843-36EC-426A-B2CF-8F2270E327D4}" destId="{B5DB8D75-268F-4743-9EE7-06B947345A17}" srcOrd="0" destOrd="0" presId="urn:microsoft.com/office/officeart/2005/8/layout/vList5"/>
    <dgm:cxn modelId="{9F78D20D-CD44-4ED4-AFD4-BE2CBEB5E83E}" type="presOf" srcId="{89BC0F05-E1B1-4BF4-AB83-62A3A5C34597}" destId="{1EFC256D-A60B-40AC-93D5-DABF64B9B3C9}" srcOrd="0" destOrd="0" presId="urn:microsoft.com/office/officeart/2005/8/layout/vList5"/>
    <dgm:cxn modelId="{0B8D7B11-5E73-452B-8C6D-A7F1FF69265B}" srcId="{F2AD9728-6973-4A02-94DC-2EB59336F5C6}" destId="{0674B843-36EC-426A-B2CF-8F2270E327D4}" srcOrd="1" destOrd="0" parTransId="{4D0AB07A-94D9-47B0-85CA-499089771FA5}" sibTransId="{0E193AD8-C00A-4EBB-930A-F1E4BEDB5AEF}"/>
    <dgm:cxn modelId="{B2A38C4F-0346-4613-BB8C-C3E7CE3F97DD}" srcId="{6DF4A4F8-C053-4525-B1D5-2EC66D444FE3}" destId="{958F0D07-E355-4C10-A60D-FFAA88673343}" srcOrd="0" destOrd="0" parTransId="{E75DC9B6-932E-4530-A925-BD3261C80037}" sibTransId="{51297F2E-069F-4E88-B3B7-0FA917F4FF4F}"/>
    <dgm:cxn modelId="{5CECD218-92EC-4BD2-B68E-C9933139713F}" srcId="{6DF4A4F8-C053-4525-B1D5-2EC66D444FE3}" destId="{1DDA9E92-2A53-48ED-B8BD-40D743B60D53}" srcOrd="1" destOrd="0" parTransId="{CCF18C7A-863C-4983-94C5-D75FD662BADE}" sibTransId="{D9E22912-333C-4C54-9774-40475D7DFB44}"/>
    <dgm:cxn modelId="{CFEFFE80-B64A-41F8-8F1D-A27FE0FB2DCF}" type="presParOf" srcId="{7C8178B3-A135-43ED-91E6-2E6A01B1006D}" destId="{97598A91-7CE5-43B7-AF2A-46AD277E95BA}" srcOrd="0" destOrd="0" presId="urn:microsoft.com/office/officeart/2005/8/layout/vList5"/>
    <dgm:cxn modelId="{F05E76BE-16C7-4CC2-B566-39B9BE423D7B}" type="presParOf" srcId="{97598A91-7CE5-43B7-AF2A-46AD277E95BA}" destId="{27ACCA1F-2435-4031-B357-31DDB4E14BA0}" srcOrd="0" destOrd="0" presId="urn:microsoft.com/office/officeart/2005/8/layout/vList5"/>
    <dgm:cxn modelId="{4FE65EB6-1BD6-4429-B77A-B2861C693993}" type="presParOf" srcId="{97598A91-7CE5-43B7-AF2A-46AD277E95BA}" destId="{EAEAC85C-F2DC-449D-9A99-B23942F3980C}" srcOrd="1" destOrd="0" presId="urn:microsoft.com/office/officeart/2005/8/layout/vList5"/>
    <dgm:cxn modelId="{2509D299-725B-4B3E-8580-457776C7F269}" type="presParOf" srcId="{7C8178B3-A135-43ED-91E6-2E6A01B1006D}" destId="{499BAD7A-E8E0-4D92-A548-B64554052217}" srcOrd="1" destOrd="0" presId="urn:microsoft.com/office/officeart/2005/8/layout/vList5"/>
    <dgm:cxn modelId="{5D51A780-4A6D-45A6-B1C5-54E18FE7494E}" type="presParOf" srcId="{7C8178B3-A135-43ED-91E6-2E6A01B1006D}" destId="{DA854C56-97F7-40B7-B4A9-F39E3FDACA0B}" srcOrd="2" destOrd="0" presId="urn:microsoft.com/office/officeart/2005/8/layout/vList5"/>
    <dgm:cxn modelId="{680ECBC8-C303-4B4D-ADBD-63C9C08A7E96}" type="presParOf" srcId="{DA854C56-97F7-40B7-B4A9-F39E3FDACA0B}" destId="{B5DB8D75-268F-4743-9EE7-06B947345A17}" srcOrd="0" destOrd="0" presId="urn:microsoft.com/office/officeart/2005/8/layout/vList5"/>
    <dgm:cxn modelId="{5F2FDCF9-B031-4E03-973A-917E5B545475}" type="presParOf" srcId="{DA854C56-97F7-40B7-B4A9-F39E3FDACA0B}" destId="{1EFC256D-A60B-40AC-93D5-DABF64B9B3C9}" srcOrd="1" destOrd="0" presId="urn:microsoft.com/office/officeart/2005/8/layout/vList5"/>
    <dgm:cxn modelId="{1327D82C-B219-4DB9-BA58-98367B99B05E}" type="presParOf" srcId="{7C8178B3-A135-43ED-91E6-2E6A01B1006D}" destId="{EDA9C3E5-7BA2-4411-83DB-D46F5C94D82A}" srcOrd="3" destOrd="0" presId="urn:microsoft.com/office/officeart/2005/8/layout/vList5"/>
    <dgm:cxn modelId="{6FAA31B2-F2EF-4CD5-A8A3-FAD971C20D86}" type="presParOf" srcId="{7C8178B3-A135-43ED-91E6-2E6A01B1006D}" destId="{346E8088-91E7-4E14-AC37-AD77048248D7}" srcOrd="4" destOrd="0" presId="urn:microsoft.com/office/officeart/2005/8/layout/vList5"/>
    <dgm:cxn modelId="{36A2A1F3-EC01-40B9-99E3-80BBB58D2C39}" type="presParOf" srcId="{346E8088-91E7-4E14-AC37-AD77048248D7}" destId="{2B91D0F6-4D5A-4595-881D-CC3B4305FA83}" srcOrd="0" destOrd="0" presId="urn:microsoft.com/office/officeart/2005/8/layout/vList5"/>
    <dgm:cxn modelId="{59241A34-6C96-4663-8330-256E5767ACD2}" type="presParOf" srcId="{346E8088-91E7-4E14-AC37-AD77048248D7}" destId="{22390086-C2A1-4EE8-841B-1097A54EEFBD}" srcOrd="1" destOrd="0" presId="urn:microsoft.com/office/officeart/2005/8/layout/vList5"/>
    <dgm:cxn modelId="{87922BB7-35D4-4DD9-979B-04ECF219794E}" type="presParOf" srcId="{7C8178B3-A135-43ED-91E6-2E6A01B1006D}" destId="{77E902FD-1E74-4198-B58A-C41908C74E6A}" srcOrd="5" destOrd="0" presId="urn:microsoft.com/office/officeart/2005/8/layout/vList5"/>
    <dgm:cxn modelId="{E7F54F72-7E6B-4938-9B63-797857E79E31}" type="presParOf" srcId="{7C8178B3-A135-43ED-91E6-2E6A01B1006D}" destId="{84F71E6A-E73D-4301-A011-C01734DCCC5E}" srcOrd="6" destOrd="0" presId="urn:microsoft.com/office/officeart/2005/8/layout/vList5"/>
    <dgm:cxn modelId="{D4CF3462-2418-4821-8B62-45460BA3F94B}" type="presParOf" srcId="{84F71E6A-E73D-4301-A011-C01734DCCC5E}" destId="{E7ACAE21-0FE8-40AF-8C61-AAE9189461D0}" srcOrd="0" destOrd="0" presId="urn:microsoft.com/office/officeart/2005/8/layout/vList5"/>
    <dgm:cxn modelId="{6675DC84-D5F6-4321-ACDC-109C88AC60E4}" type="presParOf" srcId="{7C8178B3-A135-43ED-91E6-2E6A01B1006D}" destId="{E536F07E-66BD-44EC-9C97-9364F60C25F6}" srcOrd="7" destOrd="0" presId="urn:microsoft.com/office/officeart/2005/8/layout/vList5"/>
    <dgm:cxn modelId="{7DC6E957-177A-4999-9937-B6ECF97579F8}" type="presParOf" srcId="{7C8178B3-A135-43ED-91E6-2E6A01B1006D}" destId="{75898B43-F141-412C-B19C-445FC9724653}" srcOrd="8" destOrd="0" presId="urn:microsoft.com/office/officeart/2005/8/layout/vList5"/>
    <dgm:cxn modelId="{DFB794D0-ABF4-4289-BB84-02283131F579}" type="presParOf" srcId="{75898B43-F141-412C-B19C-445FC9724653}" destId="{7130E74B-2A67-4B20-BFF9-976D527C7074}" srcOrd="0" destOrd="0" presId="urn:microsoft.com/office/officeart/2005/8/layout/vList5"/>
    <dgm:cxn modelId="{25681550-4839-4D6E-A16C-5656CBEF8113}" type="presParOf" srcId="{75898B43-F141-412C-B19C-445FC9724653}" destId="{5FCFE73D-34A5-4DF5-8607-44E9B896B59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AD9728-6973-4A02-94DC-2EB59336F5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4350DB90-DA87-4A0C-821C-04E1B75EC205}">
      <dgm:prSet/>
      <dgm:spPr>
        <a:solidFill>
          <a:srgbClr val="B5270B"/>
        </a:solidFill>
      </dgm:spPr>
      <dgm:t>
        <a:bodyPr/>
        <a:lstStyle/>
        <a:p>
          <a:r>
            <a:rPr lang="it-IT" b="1" dirty="0" smtClean="0">
              <a:solidFill>
                <a:schemeClr val="tx1"/>
              </a:solidFill>
              <a:effectLst/>
              <a:latin typeface="+mj-lt"/>
            </a:rPr>
            <a:t>Individuazione delle priorità</a:t>
          </a:r>
        </a:p>
      </dgm:t>
    </dgm:pt>
    <dgm:pt modelId="{6C4750BB-18F2-4EDC-AFAC-B03EC9AA0D69}" type="parTrans" cxnId="{FC3E19AD-34BA-431F-8AEB-E17392ED7119}">
      <dgm:prSet/>
      <dgm:spPr/>
      <dgm:t>
        <a:bodyPr/>
        <a:lstStyle/>
        <a:p>
          <a:endParaRPr lang="it-IT">
            <a:latin typeface="+mj-lt"/>
          </a:endParaRPr>
        </a:p>
      </dgm:t>
    </dgm:pt>
    <dgm:pt modelId="{3F0A656B-8CCB-49C8-A54F-D51788C32FB8}" type="sibTrans" cxnId="{FC3E19AD-34BA-431F-8AEB-E17392ED7119}">
      <dgm:prSet/>
      <dgm:spPr/>
      <dgm:t>
        <a:bodyPr/>
        <a:lstStyle/>
        <a:p>
          <a:endParaRPr lang="it-IT">
            <a:latin typeface="+mj-lt"/>
          </a:endParaRPr>
        </a:p>
      </dgm:t>
    </dgm:pt>
    <dgm:pt modelId="{084278AF-7D62-4F0F-83B5-03D18BE1A638}">
      <dgm:prSet/>
      <dgm:spPr/>
      <dgm:t>
        <a:bodyPr/>
        <a:lstStyle/>
        <a:p>
          <a:r>
            <a:rPr lang="it-IT" b="1" dirty="0" smtClean="0">
              <a:solidFill>
                <a:srgbClr val="000099"/>
              </a:solidFill>
              <a:effectLst/>
              <a:latin typeface="+mj-lt"/>
            </a:rPr>
            <a:t>Priorità  e Traguardi </a:t>
          </a:r>
        </a:p>
      </dgm:t>
    </dgm:pt>
    <dgm:pt modelId="{3CE87BF6-6E1F-48AF-9B83-322A49A2C2A1}" type="parTrans" cxnId="{9D27B004-DA67-42FF-A583-452B284E45FA}">
      <dgm:prSet/>
      <dgm:spPr/>
      <dgm:t>
        <a:bodyPr/>
        <a:lstStyle/>
        <a:p>
          <a:endParaRPr lang="it-IT">
            <a:latin typeface="+mj-lt"/>
          </a:endParaRPr>
        </a:p>
      </dgm:t>
    </dgm:pt>
    <dgm:pt modelId="{DFC50C5A-51B4-444F-8509-29408EDB03EB}" type="sibTrans" cxnId="{9D27B004-DA67-42FF-A583-452B284E45FA}">
      <dgm:prSet/>
      <dgm:spPr/>
      <dgm:t>
        <a:bodyPr/>
        <a:lstStyle/>
        <a:p>
          <a:endParaRPr lang="it-IT">
            <a:latin typeface="+mj-lt"/>
          </a:endParaRPr>
        </a:p>
      </dgm:t>
    </dgm:pt>
    <dgm:pt modelId="{353AF4B9-5EB1-4898-81B5-7A89B153859C}">
      <dgm:prSet/>
      <dgm:spPr/>
      <dgm:t>
        <a:bodyPr/>
        <a:lstStyle/>
        <a:p>
          <a:r>
            <a:rPr lang="it-IT" b="1" dirty="0" smtClean="0">
              <a:solidFill>
                <a:srgbClr val="000099"/>
              </a:solidFill>
              <a:effectLst/>
              <a:latin typeface="+mj-lt"/>
            </a:rPr>
            <a:t>Obiettivi di processo </a:t>
          </a:r>
        </a:p>
      </dgm:t>
    </dgm:pt>
    <dgm:pt modelId="{E355C1BC-3292-4629-BB18-838F81700753}" type="parTrans" cxnId="{F3F4747D-F86F-4F36-A56A-462788DC6820}">
      <dgm:prSet/>
      <dgm:spPr/>
      <dgm:t>
        <a:bodyPr/>
        <a:lstStyle/>
        <a:p>
          <a:endParaRPr lang="it-IT">
            <a:latin typeface="+mj-lt"/>
          </a:endParaRPr>
        </a:p>
      </dgm:t>
    </dgm:pt>
    <dgm:pt modelId="{E582164A-B0CA-4897-BB66-802DA84F0024}" type="sibTrans" cxnId="{F3F4747D-F86F-4F36-A56A-462788DC6820}">
      <dgm:prSet/>
      <dgm:spPr/>
      <dgm:t>
        <a:bodyPr/>
        <a:lstStyle/>
        <a:p>
          <a:endParaRPr lang="it-IT">
            <a:latin typeface="+mj-lt"/>
          </a:endParaRPr>
        </a:p>
      </dgm:t>
    </dgm:pt>
    <dgm:pt modelId="{7C8178B3-A135-43ED-91E6-2E6A01B1006D}" type="pres">
      <dgm:prSet presAssocID="{F2AD9728-6973-4A02-94DC-2EB59336F5C6}" presName="Name0" presStyleCnt="0">
        <dgm:presLayoutVars>
          <dgm:dir/>
          <dgm:animLvl val="lvl"/>
          <dgm:resizeHandles val="exact"/>
        </dgm:presLayoutVars>
      </dgm:prSet>
      <dgm:spPr/>
      <dgm:t>
        <a:bodyPr/>
        <a:lstStyle/>
        <a:p>
          <a:endParaRPr lang="it-IT"/>
        </a:p>
      </dgm:t>
    </dgm:pt>
    <dgm:pt modelId="{75898B43-F141-412C-B19C-445FC9724653}" type="pres">
      <dgm:prSet presAssocID="{4350DB90-DA87-4A0C-821C-04E1B75EC205}" presName="linNode" presStyleCnt="0"/>
      <dgm:spPr/>
    </dgm:pt>
    <dgm:pt modelId="{7130E74B-2A67-4B20-BFF9-976D527C7074}" type="pres">
      <dgm:prSet presAssocID="{4350DB90-DA87-4A0C-821C-04E1B75EC205}" presName="parentText" presStyleLbl="node1" presStyleIdx="0" presStyleCnt="1">
        <dgm:presLayoutVars>
          <dgm:chMax val="1"/>
          <dgm:bulletEnabled val="1"/>
        </dgm:presLayoutVars>
      </dgm:prSet>
      <dgm:spPr/>
      <dgm:t>
        <a:bodyPr/>
        <a:lstStyle/>
        <a:p>
          <a:endParaRPr lang="it-IT"/>
        </a:p>
      </dgm:t>
    </dgm:pt>
    <dgm:pt modelId="{5FCFE73D-34A5-4DF5-8607-44E9B896B597}" type="pres">
      <dgm:prSet presAssocID="{4350DB90-DA87-4A0C-821C-04E1B75EC205}" presName="descendantText" presStyleLbl="alignAccFollowNode1" presStyleIdx="0" presStyleCnt="1">
        <dgm:presLayoutVars>
          <dgm:bulletEnabled val="1"/>
        </dgm:presLayoutVars>
      </dgm:prSet>
      <dgm:spPr/>
      <dgm:t>
        <a:bodyPr/>
        <a:lstStyle/>
        <a:p>
          <a:endParaRPr lang="it-IT"/>
        </a:p>
      </dgm:t>
    </dgm:pt>
  </dgm:ptLst>
  <dgm:cxnLst>
    <dgm:cxn modelId="{F3F4747D-F86F-4F36-A56A-462788DC6820}" srcId="{4350DB90-DA87-4A0C-821C-04E1B75EC205}" destId="{353AF4B9-5EB1-4898-81B5-7A89B153859C}" srcOrd="1" destOrd="0" parTransId="{E355C1BC-3292-4629-BB18-838F81700753}" sibTransId="{E582164A-B0CA-4897-BB66-802DA84F0024}"/>
    <dgm:cxn modelId="{35818B96-3FEC-4E3C-BD5A-6A53B69EF37A}" type="presOf" srcId="{F2AD9728-6973-4A02-94DC-2EB59336F5C6}" destId="{7C8178B3-A135-43ED-91E6-2E6A01B1006D}" srcOrd="0" destOrd="0" presId="urn:microsoft.com/office/officeart/2005/8/layout/vList5"/>
    <dgm:cxn modelId="{9D27B004-DA67-42FF-A583-452B284E45FA}" srcId="{4350DB90-DA87-4A0C-821C-04E1B75EC205}" destId="{084278AF-7D62-4F0F-83B5-03D18BE1A638}" srcOrd="0" destOrd="0" parTransId="{3CE87BF6-6E1F-48AF-9B83-322A49A2C2A1}" sibTransId="{DFC50C5A-51B4-444F-8509-29408EDB03EB}"/>
    <dgm:cxn modelId="{586857C1-8E10-4176-80DF-EE6BA69A04EA}" type="presOf" srcId="{4350DB90-DA87-4A0C-821C-04E1B75EC205}" destId="{7130E74B-2A67-4B20-BFF9-976D527C7074}" srcOrd="0" destOrd="0" presId="urn:microsoft.com/office/officeart/2005/8/layout/vList5"/>
    <dgm:cxn modelId="{FC3E19AD-34BA-431F-8AEB-E17392ED7119}" srcId="{F2AD9728-6973-4A02-94DC-2EB59336F5C6}" destId="{4350DB90-DA87-4A0C-821C-04E1B75EC205}" srcOrd="0" destOrd="0" parTransId="{6C4750BB-18F2-4EDC-AFAC-B03EC9AA0D69}" sibTransId="{3F0A656B-8CCB-49C8-A54F-D51788C32FB8}"/>
    <dgm:cxn modelId="{7E2BFDEB-5F91-4923-B808-D415DBCD1FB7}" type="presOf" srcId="{084278AF-7D62-4F0F-83B5-03D18BE1A638}" destId="{5FCFE73D-34A5-4DF5-8607-44E9B896B597}" srcOrd="0" destOrd="0" presId="urn:microsoft.com/office/officeart/2005/8/layout/vList5"/>
    <dgm:cxn modelId="{2932BC9B-D4DB-462F-BE1A-0A93476D2AAB}" type="presOf" srcId="{353AF4B9-5EB1-4898-81B5-7A89B153859C}" destId="{5FCFE73D-34A5-4DF5-8607-44E9B896B597}" srcOrd="0" destOrd="1" presId="urn:microsoft.com/office/officeart/2005/8/layout/vList5"/>
    <dgm:cxn modelId="{8EC24B86-97D2-4269-99FC-9FA9346B0D0F}" type="presParOf" srcId="{7C8178B3-A135-43ED-91E6-2E6A01B1006D}" destId="{75898B43-F141-412C-B19C-445FC9724653}" srcOrd="0" destOrd="0" presId="urn:microsoft.com/office/officeart/2005/8/layout/vList5"/>
    <dgm:cxn modelId="{5B3D5B24-50B3-4B4B-A3FD-B4A963E37A44}" type="presParOf" srcId="{75898B43-F141-412C-B19C-445FC9724653}" destId="{7130E74B-2A67-4B20-BFF9-976D527C7074}" srcOrd="0" destOrd="0" presId="urn:microsoft.com/office/officeart/2005/8/layout/vList5"/>
    <dgm:cxn modelId="{A8A7EC99-AAB2-4443-868A-A0E2174AC871}" type="presParOf" srcId="{75898B43-F141-412C-B19C-445FC9724653}" destId="{5FCFE73D-34A5-4DF5-8607-44E9B896B59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FC5B1-32D3-4F5A-81CF-28707C41D868}">
      <dsp:nvSpPr>
        <dsp:cNvPr id="0" name=""/>
        <dsp:cNvSpPr/>
      </dsp:nvSpPr>
      <dsp:spPr>
        <a:xfrm>
          <a:off x="-117254" y="0"/>
          <a:ext cx="8443420" cy="4824536"/>
        </a:xfrm>
        <a:prstGeom prst="ellipse">
          <a:avLst/>
        </a:prstGeom>
        <a:solidFill>
          <a:schemeClr val="accent6">
            <a:lumMod val="75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solidFill>
            </a:rPr>
            <a:t>Contesto e  risorse</a:t>
          </a:r>
          <a:endParaRPr lang="it-IT" sz="1800" b="1" kern="1200" dirty="0">
            <a:solidFill>
              <a:schemeClr val="tx2"/>
            </a:solidFill>
          </a:endParaRPr>
        </a:p>
      </dsp:txBody>
      <dsp:txXfrm>
        <a:off x="2924065" y="241226"/>
        <a:ext cx="2360780" cy="723680"/>
      </dsp:txXfrm>
    </dsp:sp>
    <dsp:sp modelId="{2DC33D6B-8A17-4613-8B2B-8C4240B338B4}">
      <dsp:nvSpPr>
        <dsp:cNvPr id="0" name=""/>
        <dsp:cNvSpPr/>
      </dsp:nvSpPr>
      <dsp:spPr>
        <a:xfrm>
          <a:off x="573571" y="964907"/>
          <a:ext cx="7061769" cy="3859628"/>
        </a:xfrm>
        <a:prstGeom prst="ellipse">
          <a:avLst/>
        </a:prstGeom>
        <a:solidFill>
          <a:srgbClr val="FFC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rgbClr val="000099"/>
              </a:solidFill>
            </a:rPr>
            <a:t>Ambiente organizzativo</a:t>
          </a:r>
          <a:endParaRPr lang="it-IT" sz="1800" b="1" kern="1200" dirty="0">
            <a:solidFill>
              <a:srgbClr val="000099"/>
            </a:solidFill>
          </a:endParaRPr>
        </a:p>
      </dsp:txBody>
      <dsp:txXfrm>
        <a:off x="2870411" y="1196484"/>
        <a:ext cx="2468088" cy="694733"/>
      </dsp:txXfrm>
    </dsp:sp>
    <dsp:sp modelId="{A1348688-6D1A-418B-8D8E-30D2955EA6AB}">
      <dsp:nvSpPr>
        <dsp:cNvPr id="0" name=""/>
        <dsp:cNvSpPr/>
      </dsp:nvSpPr>
      <dsp:spPr>
        <a:xfrm>
          <a:off x="1858962" y="1929814"/>
          <a:ext cx="4451966" cy="2894721"/>
        </a:xfrm>
        <a:prstGeom prst="ellipse">
          <a:avLst/>
        </a:prstGeom>
        <a:solidFill>
          <a:srgbClr val="FFC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rgbClr val="000099"/>
              </a:solidFill>
            </a:rPr>
            <a:t>Pratiche educative e didattiche</a:t>
          </a:r>
          <a:endParaRPr lang="it-IT" sz="1800" b="1" kern="1200" dirty="0">
            <a:solidFill>
              <a:srgbClr val="000099"/>
            </a:solidFill>
          </a:endParaRPr>
        </a:p>
      </dsp:txBody>
      <dsp:txXfrm>
        <a:off x="3047637" y="2146918"/>
        <a:ext cx="2074616" cy="651312"/>
      </dsp:txXfrm>
    </dsp:sp>
    <dsp:sp modelId="{09FCB9CE-BD42-405E-95E6-CA1B25B5E248}">
      <dsp:nvSpPr>
        <dsp:cNvPr id="0" name=""/>
        <dsp:cNvSpPr/>
      </dsp:nvSpPr>
      <dsp:spPr>
        <a:xfrm>
          <a:off x="2965421" y="2894721"/>
          <a:ext cx="2261781" cy="1929814"/>
        </a:xfrm>
        <a:prstGeom prst="ellipse">
          <a:avLst/>
        </a:prstGeom>
        <a:solidFill>
          <a:srgbClr val="00206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tx1"/>
              </a:solidFill>
            </a:rPr>
            <a:t>Esiti formati ed educativi</a:t>
          </a:r>
          <a:endParaRPr lang="it-IT" sz="2000" b="1" kern="1200" dirty="0">
            <a:solidFill>
              <a:schemeClr val="tx1"/>
            </a:solidFill>
          </a:endParaRPr>
        </a:p>
      </dsp:txBody>
      <dsp:txXfrm>
        <a:off x="3296651" y="3377175"/>
        <a:ext cx="1599320" cy="964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AC85C-F2DC-449D-9A99-B23942F3980C}">
      <dsp:nvSpPr>
        <dsp:cNvPr id="0" name=""/>
        <dsp:cNvSpPr/>
      </dsp:nvSpPr>
      <dsp:spPr>
        <a:xfrm rot="5400000">
          <a:off x="5101426" y="-2029656"/>
          <a:ext cx="863336"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solidFill>
                <a:srgbClr val="000099"/>
              </a:solidFill>
              <a:effectLst/>
              <a:latin typeface="+mj-lt"/>
            </a:rPr>
            <a:t>Popolazione scolastica</a:t>
          </a:r>
          <a:endParaRPr lang="it-IT" sz="1200" kern="1200" dirty="0">
            <a:latin typeface="+mj-lt"/>
          </a:endParaRPr>
        </a:p>
        <a:p>
          <a:pPr marL="114300" lvl="1" indent="-114300" algn="l" defTabSz="533400">
            <a:lnSpc>
              <a:spcPct val="90000"/>
            </a:lnSpc>
            <a:spcBef>
              <a:spcPct val="0"/>
            </a:spcBef>
            <a:spcAft>
              <a:spcPct val="15000"/>
            </a:spcAft>
            <a:buChar char="••"/>
          </a:pPr>
          <a:r>
            <a:rPr lang="it-IT" sz="1200" kern="1200" dirty="0" smtClean="0">
              <a:solidFill>
                <a:srgbClr val="000099"/>
              </a:solidFill>
              <a:effectLst/>
              <a:latin typeface="+mj-lt"/>
            </a:rPr>
            <a:t>Territorio e capitale sociale</a:t>
          </a:r>
        </a:p>
        <a:p>
          <a:pPr marL="114300" lvl="1" indent="-114300" algn="l" defTabSz="533400">
            <a:lnSpc>
              <a:spcPct val="90000"/>
            </a:lnSpc>
            <a:spcBef>
              <a:spcPct val="0"/>
            </a:spcBef>
            <a:spcAft>
              <a:spcPct val="15000"/>
            </a:spcAft>
            <a:buChar char="••"/>
          </a:pPr>
          <a:r>
            <a:rPr lang="it-IT" sz="1200" kern="1200" dirty="0" smtClean="0">
              <a:solidFill>
                <a:srgbClr val="000099"/>
              </a:solidFill>
              <a:effectLst/>
              <a:latin typeface="+mj-lt"/>
            </a:rPr>
            <a:t>Risorse economiche e materiali</a:t>
          </a:r>
        </a:p>
        <a:p>
          <a:pPr marL="114300" lvl="1" indent="-114300" algn="l" defTabSz="533400">
            <a:lnSpc>
              <a:spcPct val="90000"/>
            </a:lnSpc>
            <a:spcBef>
              <a:spcPct val="0"/>
            </a:spcBef>
            <a:spcAft>
              <a:spcPct val="15000"/>
            </a:spcAft>
            <a:buChar char="••"/>
          </a:pPr>
          <a:r>
            <a:rPr lang="it-IT" sz="1200" kern="1200" dirty="0" smtClean="0">
              <a:solidFill>
                <a:srgbClr val="000099"/>
              </a:solidFill>
              <a:effectLst/>
              <a:latin typeface="+mj-lt"/>
            </a:rPr>
            <a:t>Risorse  professionali</a:t>
          </a:r>
          <a:endParaRPr lang="it-IT" sz="1200" kern="1200" dirty="0">
            <a:latin typeface="+mj-lt"/>
          </a:endParaRPr>
        </a:p>
      </dsp:txBody>
      <dsp:txXfrm rot="-5400000">
        <a:off x="2929286" y="184629"/>
        <a:ext cx="5165473" cy="779046"/>
      </dsp:txXfrm>
    </dsp:sp>
    <dsp:sp modelId="{27ACCA1F-2435-4031-B357-31DDB4E14BA0}">
      <dsp:nvSpPr>
        <dsp:cNvPr id="0" name=""/>
        <dsp:cNvSpPr/>
      </dsp:nvSpPr>
      <dsp:spPr>
        <a:xfrm>
          <a:off x="0" y="2468"/>
          <a:ext cx="2929285" cy="107917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b="1" kern="1200" dirty="0" smtClean="0">
              <a:solidFill>
                <a:schemeClr val="tx1"/>
              </a:solidFill>
              <a:effectLst/>
              <a:latin typeface="+mj-lt"/>
            </a:rPr>
            <a:t>Contesto e risorse</a:t>
          </a:r>
          <a:endParaRPr lang="it-IT" sz="2400" kern="1200" dirty="0">
            <a:solidFill>
              <a:schemeClr val="tx1"/>
            </a:solidFill>
            <a:latin typeface="+mj-lt"/>
          </a:endParaRPr>
        </a:p>
      </dsp:txBody>
      <dsp:txXfrm>
        <a:off x="52681" y="55149"/>
        <a:ext cx="2823923" cy="973808"/>
      </dsp:txXfrm>
    </dsp:sp>
    <dsp:sp modelId="{1EFC256D-A60B-40AC-93D5-DABF64B9B3C9}">
      <dsp:nvSpPr>
        <dsp:cNvPr id="0" name=""/>
        <dsp:cNvSpPr/>
      </dsp:nvSpPr>
      <dsp:spPr>
        <a:xfrm rot="5400000">
          <a:off x="5101426" y="-928626"/>
          <a:ext cx="863336"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solidFill>
                <a:srgbClr val="000099"/>
              </a:solidFill>
              <a:effectLst/>
              <a:latin typeface="+mj-lt"/>
            </a:rPr>
            <a:t>Risultati scolastici</a:t>
          </a:r>
          <a:endParaRPr lang="it-IT" sz="1200" kern="1200" dirty="0">
            <a:solidFill>
              <a:srgbClr val="000099"/>
            </a:solidFill>
            <a:effectLst/>
            <a:latin typeface="+mj-lt"/>
          </a:endParaRPr>
        </a:p>
        <a:p>
          <a:pPr marL="114300" lvl="1" indent="-114300" algn="l" defTabSz="533400">
            <a:lnSpc>
              <a:spcPct val="90000"/>
            </a:lnSpc>
            <a:spcBef>
              <a:spcPct val="0"/>
            </a:spcBef>
            <a:spcAft>
              <a:spcPct val="15000"/>
            </a:spcAft>
            <a:buChar char="••"/>
          </a:pPr>
          <a:r>
            <a:rPr lang="it-IT" sz="1200" kern="1200" dirty="0" smtClean="0">
              <a:solidFill>
                <a:srgbClr val="000099"/>
              </a:solidFill>
              <a:effectLst/>
              <a:latin typeface="+mj-lt"/>
            </a:rPr>
            <a:t>Risultati nelle prove standardizzate</a:t>
          </a:r>
        </a:p>
        <a:p>
          <a:pPr marL="114300" lvl="1" indent="-114300" algn="l" defTabSz="533400">
            <a:lnSpc>
              <a:spcPct val="90000"/>
            </a:lnSpc>
            <a:spcBef>
              <a:spcPct val="0"/>
            </a:spcBef>
            <a:spcAft>
              <a:spcPct val="15000"/>
            </a:spcAft>
            <a:buChar char="••"/>
          </a:pPr>
          <a:r>
            <a:rPr lang="it-IT" sz="1200" kern="1200" dirty="0" smtClean="0">
              <a:solidFill>
                <a:srgbClr val="000099"/>
              </a:solidFill>
              <a:effectLst/>
              <a:latin typeface="+mj-lt"/>
            </a:rPr>
            <a:t>Competenze chiave e di cittadinanza</a:t>
          </a:r>
        </a:p>
        <a:p>
          <a:pPr marL="114300" lvl="1" indent="-114300" algn="l" defTabSz="533400">
            <a:lnSpc>
              <a:spcPct val="90000"/>
            </a:lnSpc>
            <a:spcBef>
              <a:spcPct val="0"/>
            </a:spcBef>
            <a:spcAft>
              <a:spcPct val="15000"/>
            </a:spcAft>
            <a:buChar char="••"/>
          </a:pPr>
          <a:r>
            <a:rPr lang="it-IT" sz="1200" kern="1200" dirty="0" smtClean="0">
              <a:solidFill>
                <a:srgbClr val="000099"/>
              </a:solidFill>
              <a:effectLst/>
              <a:latin typeface="+mj-lt"/>
            </a:rPr>
            <a:t>Risultati a distanza</a:t>
          </a:r>
          <a:endParaRPr lang="it-IT" sz="1200" kern="1200" dirty="0">
            <a:solidFill>
              <a:srgbClr val="000099"/>
            </a:solidFill>
            <a:effectLst/>
            <a:latin typeface="+mj-lt"/>
          </a:endParaRPr>
        </a:p>
      </dsp:txBody>
      <dsp:txXfrm rot="-5400000">
        <a:off x="2929286" y="1285659"/>
        <a:ext cx="5165473" cy="779046"/>
      </dsp:txXfrm>
    </dsp:sp>
    <dsp:sp modelId="{B5DB8D75-268F-4743-9EE7-06B947345A17}">
      <dsp:nvSpPr>
        <dsp:cNvPr id="0" name=""/>
        <dsp:cNvSpPr/>
      </dsp:nvSpPr>
      <dsp:spPr>
        <a:xfrm>
          <a:off x="0" y="1135597"/>
          <a:ext cx="2929285" cy="1079170"/>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b="1" kern="1200" dirty="0" smtClean="0">
              <a:solidFill>
                <a:schemeClr val="tx1"/>
              </a:solidFill>
              <a:effectLst/>
              <a:latin typeface="+mj-lt"/>
            </a:rPr>
            <a:t>Esiti</a:t>
          </a:r>
          <a:endParaRPr lang="it-IT" sz="2400" kern="1200" dirty="0">
            <a:solidFill>
              <a:schemeClr val="tx1"/>
            </a:solidFill>
            <a:latin typeface="+mj-lt"/>
          </a:endParaRPr>
        </a:p>
      </dsp:txBody>
      <dsp:txXfrm>
        <a:off x="52681" y="1188278"/>
        <a:ext cx="2823923" cy="973808"/>
      </dsp:txXfrm>
    </dsp:sp>
    <dsp:sp modelId="{22390086-C2A1-4EE8-841B-1097A54EEFBD}">
      <dsp:nvSpPr>
        <dsp:cNvPr id="0" name=""/>
        <dsp:cNvSpPr/>
      </dsp:nvSpPr>
      <dsp:spPr>
        <a:xfrm rot="5400000">
          <a:off x="5153597" y="204502"/>
          <a:ext cx="758993"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solidFill>
                <a:srgbClr val="000099"/>
              </a:solidFill>
              <a:effectLst/>
              <a:latin typeface="+mj-lt"/>
            </a:rPr>
            <a:t>Pratiche educative e didattiche </a:t>
          </a:r>
          <a:endParaRPr lang="it-IT" sz="1700" b="1" kern="1200" dirty="0">
            <a:latin typeface="+mn-lt"/>
          </a:endParaRPr>
        </a:p>
        <a:p>
          <a:pPr marL="171450" lvl="1" indent="-171450" algn="l" defTabSz="755650">
            <a:lnSpc>
              <a:spcPct val="90000"/>
            </a:lnSpc>
            <a:spcBef>
              <a:spcPct val="0"/>
            </a:spcBef>
            <a:spcAft>
              <a:spcPct val="15000"/>
            </a:spcAft>
            <a:buChar char="••"/>
          </a:pPr>
          <a:r>
            <a:rPr lang="it-IT" sz="1700" kern="1200" dirty="0" smtClean="0">
              <a:solidFill>
                <a:srgbClr val="000099"/>
              </a:solidFill>
              <a:effectLst/>
              <a:latin typeface="+mj-lt"/>
            </a:rPr>
            <a:t>Pratiche gestionali e organizzative </a:t>
          </a:r>
          <a:endParaRPr lang="it-IT" sz="1700" b="1" kern="1200" dirty="0" smtClean="0">
            <a:solidFill>
              <a:srgbClr val="000099"/>
            </a:solidFill>
            <a:effectLst/>
            <a:latin typeface="+mn-lt"/>
          </a:endParaRPr>
        </a:p>
      </dsp:txBody>
      <dsp:txXfrm rot="-5400000">
        <a:off x="2929285" y="2465866"/>
        <a:ext cx="5170567" cy="684891"/>
      </dsp:txXfrm>
    </dsp:sp>
    <dsp:sp modelId="{2B91D0F6-4D5A-4595-881D-CC3B4305FA83}">
      <dsp:nvSpPr>
        <dsp:cNvPr id="0" name=""/>
        <dsp:cNvSpPr/>
      </dsp:nvSpPr>
      <dsp:spPr>
        <a:xfrm>
          <a:off x="0" y="2268726"/>
          <a:ext cx="2929285" cy="1079170"/>
        </a:xfrm>
        <a:prstGeom prst="roundRect">
          <a:avLst/>
        </a:prstGeom>
        <a:solidFill>
          <a:srgbClr val="D09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b="1" kern="1200" dirty="0" smtClean="0">
              <a:solidFill>
                <a:schemeClr val="tx1"/>
              </a:solidFill>
              <a:effectLst/>
              <a:latin typeface="+mj-lt"/>
            </a:rPr>
            <a:t>Processi</a:t>
          </a:r>
          <a:r>
            <a:rPr lang="it-IT" sz="2400" b="1" kern="1200" dirty="0" smtClean="0">
              <a:solidFill>
                <a:srgbClr val="000099"/>
              </a:solidFill>
              <a:effectLst/>
              <a:latin typeface="+mj-lt"/>
            </a:rPr>
            <a:t> </a:t>
          </a:r>
          <a:endParaRPr lang="it-IT" sz="2400" kern="1200" dirty="0">
            <a:latin typeface="+mj-lt"/>
          </a:endParaRPr>
        </a:p>
      </dsp:txBody>
      <dsp:txXfrm>
        <a:off x="52681" y="2321407"/>
        <a:ext cx="2823923" cy="973808"/>
      </dsp:txXfrm>
    </dsp:sp>
    <dsp:sp modelId="{E7ACAE21-0FE8-40AF-8C61-AAE9189461D0}">
      <dsp:nvSpPr>
        <dsp:cNvPr id="0" name=""/>
        <dsp:cNvSpPr/>
      </dsp:nvSpPr>
      <dsp:spPr>
        <a:xfrm>
          <a:off x="7939" y="3384373"/>
          <a:ext cx="8128964" cy="107917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i="0" kern="1200" dirty="0" smtClean="0">
              <a:solidFill>
                <a:srgbClr val="000099"/>
              </a:solidFill>
              <a:effectLst/>
              <a:latin typeface="+mj-lt"/>
            </a:rPr>
            <a:t>Processo di autovalutazione</a:t>
          </a:r>
          <a:endParaRPr lang="it-IT" sz="2000" i="0" kern="1200" dirty="0">
            <a:solidFill>
              <a:srgbClr val="000099"/>
            </a:solidFill>
            <a:latin typeface="+mj-lt"/>
          </a:endParaRPr>
        </a:p>
      </dsp:txBody>
      <dsp:txXfrm>
        <a:off x="60620" y="3437054"/>
        <a:ext cx="8023602" cy="973808"/>
      </dsp:txXfrm>
    </dsp:sp>
    <dsp:sp modelId="{5FCFE73D-34A5-4DF5-8607-44E9B896B597}">
      <dsp:nvSpPr>
        <dsp:cNvPr id="0" name=""/>
        <dsp:cNvSpPr/>
      </dsp:nvSpPr>
      <dsp:spPr>
        <a:xfrm rot="5400000">
          <a:off x="5101426" y="2470761"/>
          <a:ext cx="863336"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t-IT" sz="1700" b="1" kern="1200" dirty="0" smtClean="0">
              <a:solidFill>
                <a:srgbClr val="000099"/>
              </a:solidFill>
              <a:effectLst/>
              <a:latin typeface="+mj-lt"/>
            </a:rPr>
            <a:t>Priorità  e Traguardi </a:t>
          </a:r>
        </a:p>
        <a:p>
          <a:pPr marL="171450" lvl="1" indent="-171450" algn="l" defTabSz="755650">
            <a:lnSpc>
              <a:spcPct val="90000"/>
            </a:lnSpc>
            <a:spcBef>
              <a:spcPct val="0"/>
            </a:spcBef>
            <a:spcAft>
              <a:spcPct val="15000"/>
            </a:spcAft>
            <a:buChar char="••"/>
          </a:pPr>
          <a:r>
            <a:rPr lang="it-IT" sz="1700" b="1" kern="1200" dirty="0" smtClean="0">
              <a:solidFill>
                <a:srgbClr val="000099"/>
              </a:solidFill>
              <a:effectLst/>
              <a:latin typeface="+mj-lt"/>
            </a:rPr>
            <a:t>Obiettivi di processo </a:t>
          </a:r>
        </a:p>
      </dsp:txBody>
      <dsp:txXfrm rot="-5400000">
        <a:off x="2929286" y="4685047"/>
        <a:ext cx="5165473" cy="779046"/>
      </dsp:txXfrm>
    </dsp:sp>
    <dsp:sp modelId="{7130E74B-2A67-4B20-BFF9-976D527C7074}">
      <dsp:nvSpPr>
        <dsp:cNvPr id="0" name=""/>
        <dsp:cNvSpPr/>
      </dsp:nvSpPr>
      <dsp:spPr>
        <a:xfrm>
          <a:off x="0" y="4534985"/>
          <a:ext cx="2929285" cy="1079170"/>
        </a:xfrm>
        <a:prstGeom prst="roundRect">
          <a:avLst/>
        </a:prstGeom>
        <a:solidFill>
          <a:srgbClr val="B527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b="1" kern="1200" dirty="0" smtClean="0">
              <a:solidFill>
                <a:schemeClr val="tx1"/>
              </a:solidFill>
              <a:effectLst/>
              <a:latin typeface="+mj-lt"/>
            </a:rPr>
            <a:t>Individuazione delle priorità</a:t>
          </a:r>
        </a:p>
      </dsp:txBody>
      <dsp:txXfrm>
        <a:off x="52681" y="4587666"/>
        <a:ext cx="2823923" cy="973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FE73D-34A5-4DF5-8607-44E9B896B597}">
      <dsp:nvSpPr>
        <dsp:cNvPr id="0" name=""/>
        <dsp:cNvSpPr/>
      </dsp:nvSpPr>
      <dsp:spPr>
        <a:xfrm rot="5400000">
          <a:off x="5101046" y="-2063749"/>
          <a:ext cx="864096"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it-IT" sz="2000" b="1" kern="1200" dirty="0" smtClean="0">
              <a:solidFill>
                <a:srgbClr val="000099"/>
              </a:solidFill>
              <a:effectLst/>
              <a:latin typeface="+mj-lt"/>
            </a:rPr>
            <a:t>Priorità  e Traguardi </a:t>
          </a:r>
        </a:p>
        <a:p>
          <a:pPr marL="228600" lvl="1" indent="-228600" algn="l" defTabSz="889000">
            <a:lnSpc>
              <a:spcPct val="90000"/>
            </a:lnSpc>
            <a:spcBef>
              <a:spcPct val="0"/>
            </a:spcBef>
            <a:spcAft>
              <a:spcPct val="15000"/>
            </a:spcAft>
            <a:buChar char="••"/>
          </a:pPr>
          <a:r>
            <a:rPr lang="it-IT" sz="2000" b="1" kern="1200" dirty="0" smtClean="0">
              <a:solidFill>
                <a:srgbClr val="000099"/>
              </a:solidFill>
              <a:effectLst/>
              <a:latin typeface="+mj-lt"/>
            </a:rPr>
            <a:t>Obiettivi di processo </a:t>
          </a:r>
        </a:p>
      </dsp:txBody>
      <dsp:txXfrm rot="-5400000">
        <a:off x="2929285" y="150194"/>
        <a:ext cx="5165436" cy="779732"/>
      </dsp:txXfrm>
    </dsp:sp>
    <dsp:sp modelId="{7130E74B-2A67-4B20-BFF9-976D527C7074}">
      <dsp:nvSpPr>
        <dsp:cNvPr id="0" name=""/>
        <dsp:cNvSpPr/>
      </dsp:nvSpPr>
      <dsp:spPr>
        <a:xfrm>
          <a:off x="0" y="0"/>
          <a:ext cx="2929285" cy="1080120"/>
        </a:xfrm>
        <a:prstGeom prst="roundRect">
          <a:avLst/>
        </a:prstGeom>
        <a:solidFill>
          <a:srgbClr val="B527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it-IT" sz="2600" b="1" kern="1200" dirty="0" smtClean="0">
              <a:solidFill>
                <a:schemeClr val="tx1"/>
              </a:solidFill>
              <a:effectLst/>
              <a:latin typeface="+mj-lt"/>
            </a:rPr>
            <a:t>Individuazione delle priorità</a:t>
          </a:r>
        </a:p>
      </dsp:txBody>
      <dsp:txXfrm>
        <a:off x="52727" y="52727"/>
        <a:ext cx="2823831" cy="9746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41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41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1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41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41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233129-ED0A-47F5-B6CB-A365BEB367C8}" type="slidenum">
              <a:rPr lang="it-IT"/>
              <a:pPr/>
              <a:t>‹N›</a:t>
            </a:fld>
            <a:endParaRPr lang="it-IT"/>
          </a:p>
        </p:txBody>
      </p:sp>
    </p:spTree>
    <p:extLst>
      <p:ext uri="{BB962C8B-B14F-4D97-AF65-F5344CB8AC3E}">
        <p14:creationId xmlns:p14="http://schemas.microsoft.com/office/powerpoint/2010/main" xmlns="" val="2813710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pPr eaLnBrk="1" hangingPunct="1"/>
            <a:endParaRPr lang="it-IT" smtClean="0"/>
          </a:p>
        </p:txBody>
      </p:sp>
      <p:sp>
        <p:nvSpPr>
          <p:cNvPr id="52228" name="Segnaposto numero diapositiva 3"/>
          <p:cNvSpPr txBox="1">
            <a:spLocks noGrp="1"/>
          </p:cNvSpPr>
          <p:nvPr/>
        </p:nvSpPr>
        <p:spPr bwMode="auto">
          <a:xfrm>
            <a:off x="3884916" y="8684827"/>
            <a:ext cx="2971480" cy="457712"/>
          </a:xfrm>
          <a:prstGeom prst="rect">
            <a:avLst/>
          </a:prstGeom>
          <a:noFill/>
          <a:ln w="9525">
            <a:noFill/>
            <a:miter lim="800000"/>
            <a:headEnd/>
            <a:tailEnd/>
          </a:ln>
        </p:spPr>
        <p:txBody>
          <a:bodyPr lIns="91527" tIns="45764" rIns="91527" bIns="45764" anchor="b"/>
          <a:lstStyle/>
          <a:p>
            <a:pPr algn="r"/>
            <a:fld id="{464E261C-E645-46B8-88E0-9A251F893FA4}" type="slidenum">
              <a:rPr lang="it-IT" sz="1200"/>
              <a:pPr algn="r"/>
              <a:t>2</a:t>
            </a:fld>
            <a:endParaRPr lang="it-IT"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2399FF2-CEDB-4B25-B496-299D9446879F}" type="slidenum">
              <a:rPr lang="it-IT" smtClean="0">
                <a:latin typeface="Arial" pitchFamily="34" charset="0"/>
              </a:rPr>
              <a:pPr/>
              <a:t>6</a:t>
            </a:fld>
            <a:endParaRPr lang="it-IT" smtClean="0">
              <a:latin typeface="Arial" pitchFamily="34" charset="0"/>
            </a:endParaRPr>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6712" tIns="43356" rIns="86712" bIns="43356" anchor="b"/>
          <a:lstStyle/>
          <a:p>
            <a:pPr algn="r" defTabSz="866775"/>
            <a:fld id="{8209B356-67AA-475F-BC25-221467265060}" type="slidenum">
              <a:rPr lang="it-IT" sz="1100"/>
              <a:pPr algn="r" defTabSz="866775"/>
              <a:t>6</a:t>
            </a:fld>
            <a:endParaRPr lang="it-IT" sz="1100"/>
          </a:p>
        </p:txBody>
      </p:sp>
      <p:sp>
        <p:nvSpPr>
          <p:cNvPr id="73732" name="Rectangle 2"/>
          <p:cNvSpPr>
            <a:spLocks noGrp="1" noRot="1" noChangeAspect="1" noChangeArrowheads="1" noTextEdit="1"/>
          </p:cNvSpPr>
          <p:nvPr>
            <p:ph type="sldImg"/>
          </p:nvPr>
        </p:nvSpPr>
        <p:spPr>
          <a:xfrm>
            <a:off x="1143000" y="685800"/>
            <a:ext cx="4575175" cy="3430588"/>
          </a:xfrm>
          <a:ln/>
        </p:spPr>
      </p:sp>
      <p:sp>
        <p:nvSpPr>
          <p:cNvPr id="73733" name="Rectangle 3"/>
          <p:cNvSpPr>
            <a:spLocks noGrp="1" noChangeArrowheads="1"/>
          </p:cNvSpPr>
          <p:nvPr>
            <p:ph type="body" idx="1"/>
          </p:nvPr>
        </p:nvSpPr>
        <p:spPr>
          <a:noFill/>
          <a:ln/>
        </p:spPr>
        <p:txBody>
          <a:bodyPr lIns="86712" tIns="43356" rIns="86712" bIns="43356"/>
          <a:lstStyle/>
          <a:p>
            <a:endParaRPr lang="it-IT" smtClean="0">
              <a:latin typeface="Arial" pitchFamily="34" charset="0"/>
            </a:endParaRPr>
          </a:p>
        </p:txBody>
      </p:sp>
    </p:spTree>
    <p:extLst>
      <p:ext uri="{BB962C8B-B14F-4D97-AF65-F5344CB8AC3E}">
        <p14:creationId xmlns:p14="http://schemas.microsoft.com/office/powerpoint/2010/main" xmlns="" val="200399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pPr eaLnBrk="1" hangingPunct="1"/>
            <a:endParaRPr lang="it-IT" smtClean="0"/>
          </a:p>
        </p:txBody>
      </p:sp>
      <p:sp>
        <p:nvSpPr>
          <p:cNvPr id="52228" name="Segnaposto numero diapositiva 3"/>
          <p:cNvSpPr txBox="1">
            <a:spLocks noGrp="1"/>
          </p:cNvSpPr>
          <p:nvPr/>
        </p:nvSpPr>
        <p:spPr bwMode="auto">
          <a:xfrm>
            <a:off x="3884916" y="8684827"/>
            <a:ext cx="2971480" cy="457712"/>
          </a:xfrm>
          <a:prstGeom prst="rect">
            <a:avLst/>
          </a:prstGeom>
          <a:noFill/>
          <a:ln w="9525">
            <a:noFill/>
            <a:miter lim="800000"/>
            <a:headEnd/>
            <a:tailEnd/>
          </a:ln>
        </p:spPr>
        <p:txBody>
          <a:bodyPr lIns="91527" tIns="45764" rIns="91527" bIns="45764" anchor="b"/>
          <a:lstStyle/>
          <a:p>
            <a:pPr algn="r"/>
            <a:fld id="{464E261C-E645-46B8-88E0-9A251F893FA4}" type="slidenum">
              <a:rPr lang="it-IT" sz="1200"/>
              <a:pPr algn="r"/>
              <a:t>44</a:t>
            </a:fld>
            <a:endParaRPr lang="it-IT"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32770" name="Group 2"/>
          <p:cNvGrpSpPr>
            <a:grpSpLocks/>
          </p:cNvGrpSpPr>
          <p:nvPr/>
        </p:nvGrpSpPr>
        <p:grpSpPr bwMode="auto">
          <a:xfrm>
            <a:off x="319088" y="1752600"/>
            <a:ext cx="8824912" cy="5129213"/>
            <a:chOff x="201" y="1104"/>
            <a:chExt cx="5559" cy="3231"/>
          </a:xfrm>
        </p:grpSpPr>
        <p:sp>
          <p:nvSpPr>
            <p:cNvPr id="32771"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it-IT"/>
            </a:p>
          </p:txBody>
        </p:sp>
        <p:sp>
          <p:nvSpPr>
            <p:cNvPr id="32772"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it-IT"/>
            </a:p>
          </p:txBody>
        </p:sp>
        <p:sp>
          <p:nvSpPr>
            <p:cNvPr id="32773"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it-IT"/>
            </a:p>
          </p:txBody>
        </p:sp>
        <p:sp>
          <p:nvSpPr>
            <p:cNvPr id="32774"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it-IT"/>
            </a:p>
          </p:txBody>
        </p:sp>
        <p:sp>
          <p:nvSpPr>
            <p:cNvPr id="32775"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it-IT"/>
            </a:p>
          </p:txBody>
        </p:sp>
        <p:sp>
          <p:nvSpPr>
            <p:cNvPr id="32776"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it-IT"/>
            </a:p>
          </p:txBody>
        </p:sp>
      </p:grpSp>
      <p:sp>
        <p:nvSpPr>
          <p:cNvPr id="3277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it-IT"/>
              <a:t>Fare clic per modificare lo stile del titolo</a:t>
            </a:r>
          </a:p>
        </p:txBody>
      </p:sp>
      <p:sp>
        <p:nvSpPr>
          <p:cNvPr id="327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32779" name="Rectangle 11"/>
          <p:cNvSpPr>
            <a:spLocks noGrp="1" noChangeArrowheads="1"/>
          </p:cNvSpPr>
          <p:nvPr>
            <p:ph type="dt" sz="quarter" idx="2"/>
          </p:nvPr>
        </p:nvSpPr>
        <p:spPr>
          <a:xfrm>
            <a:off x="990600" y="6245225"/>
            <a:ext cx="1901825" cy="476250"/>
          </a:xfrm>
        </p:spPr>
        <p:txBody>
          <a:bodyPr/>
          <a:lstStyle>
            <a:lvl1pPr>
              <a:defRPr/>
            </a:lvl1pPr>
          </a:lstStyle>
          <a:p>
            <a:endParaRPr lang="it-IT"/>
          </a:p>
        </p:txBody>
      </p:sp>
      <p:sp>
        <p:nvSpPr>
          <p:cNvPr id="32780" name="Rectangle 12"/>
          <p:cNvSpPr>
            <a:spLocks noGrp="1" noChangeArrowheads="1"/>
          </p:cNvSpPr>
          <p:nvPr>
            <p:ph type="ftr" sz="quarter" idx="3"/>
          </p:nvPr>
        </p:nvSpPr>
        <p:spPr>
          <a:xfrm>
            <a:off x="3468688" y="6245225"/>
            <a:ext cx="2895600" cy="476250"/>
          </a:xfrm>
        </p:spPr>
        <p:txBody>
          <a:bodyPr/>
          <a:lstStyle>
            <a:lvl1pPr>
              <a:defRPr/>
            </a:lvl1pPr>
          </a:lstStyle>
          <a:p>
            <a:endParaRPr lang="it-IT"/>
          </a:p>
        </p:txBody>
      </p:sp>
      <p:sp>
        <p:nvSpPr>
          <p:cNvPr id="32781" name="Rectangle 13"/>
          <p:cNvSpPr>
            <a:spLocks noGrp="1" noChangeArrowheads="1"/>
          </p:cNvSpPr>
          <p:nvPr>
            <p:ph type="sldNum" sz="quarter" idx="4"/>
          </p:nvPr>
        </p:nvSpPr>
        <p:spPr/>
        <p:txBody>
          <a:bodyPr/>
          <a:lstStyle>
            <a:lvl1pPr>
              <a:defRPr/>
            </a:lvl1pPr>
          </a:lstStyle>
          <a:p>
            <a:fld id="{80AA014C-84C2-47EE-B11D-2918EB4AF3A0}"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88CF0A7D-8F49-4D8D-B2FB-E4F362ECD552}"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8463" y="244475"/>
            <a:ext cx="2097087"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44475"/>
            <a:ext cx="6138863"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AAE43DDB-6451-4DEC-9133-962DA6DB62D0}"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E24CF2AE-CB77-4CF2-A444-C38C09822CE1}"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D79DF0D-F105-4E71-AB03-C10390BB68E5}"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6F6869BB-24C5-41FE-9112-2724A41ACFF3}"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A4FCD312-969C-4505-83E1-6CDE907BA4F8}"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B0DCD030-0F62-404A-84FC-0DCFBE9F8A03}"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928E11C6-B77F-4D0F-93D8-59FB87359B5F}"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C1A5D565-EF93-4AC5-B9B1-C4B9BE0B2A48}"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0FDBF11-0B97-4EB5-8067-30F12B80192F}"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319088" y="1828800"/>
            <a:ext cx="8824912" cy="5029200"/>
            <a:chOff x="201" y="1152"/>
            <a:chExt cx="5559" cy="3168"/>
          </a:xfrm>
        </p:grpSpPr>
        <p:sp>
          <p:nvSpPr>
            <p:cNvPr id="3174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it-IT"/>
            </a:p>
          </p:txBody>
        </p:sp>
        <p:sp>
          <p:nvSpPr>
            <p:cNvPr id="3174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it-IT"/>
            </a:p>
          </p:txBody>
        </p:sp>
        <p:sp>
          <p:nvSpPr>
            <p:cNvPr id="3174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it-IT"/>
            </a:p>
          </p:txBody>
        </p:sp>
        <p:sp>
          <p:nvSpPr>
            <p:cNvPr id="317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it-IT"/>
            </a:p>
          </p:txBody>
        </p:sp>
        <p:sp>
          <p:nvSpPr>
            <p:cNvPr id="317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it-IT"/>
            </a:p>
          </p:txBody>
        </p:sp>
        <p:sp>
          <p:nvSpPr>
            <p:cNvPr id="317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it-IT"/>
            </a:p>
          </p:txBody>
        </p:sp>
        <p:sp>
          <p:nvSpPr>
            <p:cNvPr id="317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it-IT"/>
            </a:p>
          </p:txBody>
        </p:sp>
        <p:sp>
          <p:nvSpPr>
            <p:cNvPr id="317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it-IT"/>
            </a:p>
          </p:txBody>
        </p:sp>
      </p:grpSp>
      <p:sp>
        <p:nvSpPr>
          <p:cNvPr id="3175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it-IT"/>
          </a:p>
        </p:txBody>
      </p:sp>
      <p:sp>
        <p:nvSpPr>
          <p:cNvPr id="3175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it-IT"/>
          </a:p>
        </p:txBody>
      </p:sp>
      <p:sp>
        <p:nvSpPr>
          <p:cNvPr id="3175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09F45F31-2630-4A79-B6D7-326DFD736647}" type="slidenum">
              <a:rPr lang="it-IT"/>
              <a:pPr/>
              <a:t>‹N›</a:t>
            </a:fld>
            <a:endParaRPr lang="it-IT"/>
          </a:p>
        </p:txBody>
      </p:sp>
      <p:sp>
        <p:nvSpPr>
          <p:cNvPr id="3175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175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539552" y="1772816"/>
            <a:ext cx="7920037" cy="3528392"/>
          </a:xfrm>
          <a:solidFill>
            <a:schemeClr val="accent3">
              <a:lumMod val="20000"/>
              <a:lumOff val="8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a:lstStyle/>
          <a:p>
            <a:pPr algn="ctr"/>
            <a: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t/>
            </a:r>
            <a:b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br>
            <a: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t>LE PROSPETTIVE DEL</a:t>
            </a:r>
            <a:b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br>
            <a: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t> SISTEMA NAZIONALE </a:t>
            </a:r>
            <a:b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br>
            <a:r>
              <a:rPr lang="it-IT" sz="4000" b="0" dirty="0" err="1"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t>DI</a:t>
            </a:r>
            <a: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t> VALUTAZIONE </a:t>
            </a:r>
            <a:b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br>
            <a: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t>(SNV)</a:t>
            </a:r>
            <a:b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br>
            <a: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t/>
            </a:r>
            <a:br>
              <a:rPr lang="it-IT" sz="4000" b="0" dirty="0" smtClean="0">
                <a:ln w="18415" cmpd="sng">
                  <a:solidFill>
                    <a:srgbClr val="FFFFFF"/>
                  </a:solidFill>
                  <a:prstDash val="solid"/>
                </a:ln>
                <a:solidFill>
                  <a:srgbClr val="000099"/>
                </a:solidFill>
                <a:effectLst/>
                <a:latin typeface="+mj-lt"/>
                <a:ea typeface="Arial Unicode MS" pitchFamily="34" charset="-128"/>
                <a:cs typeface="Arial Unicode MS" pitchFamily="34" charset="-128"/>
              </a:rPr>
            </a:br>
            <a:r>
              <a:rPr lang="it-IT" sz="4000" b="0" dirty="0" smtClean="0">
                <a:ln w="18415" cmpd="sng">
                  <a:solidFill>
                    <a:srgbClr val="FFFFFF"/>
                  </a:solidFill>
                  <a:prstDash val="solid"/>
                </a:ln>
                <a:solidFill>
                  <a:srgbClr val="000099"/>
                </a:solidFill>
                <a:effectLst>
                  <a:outerShdw blurRad="63500" dir="3600000" algn="tl" rotWithShape="0">
                    <a:srgbClr val="000000">
                      <a:alpha val="70000"/>
                    </a:srgbClr>
                  </a:outerShdw>
                </a:effectLst>
                <a:latin typeface="+mj-lt"/>
                <a:ea typeface="Arial Unicode MS" pitchFamily="34" charset="-128"/>
                <a:cs typeface="Arial Unicode MS" pitchFamily="34" charset="-128"/>
              </a:rPr>
              <a:t/>
            </a:r>
            <a:br>
              <a:rPr lang="it-IT" sz="4000" b="0" dirty="0" smtClean="0">
                <a:ln w="18415" cmpd="sng">
                  <a:solidFill>
                    <a:srgbClr val="FFFFFF"/>
                  </a:solidFill>
                  <a:prstDash val="solid"/>
                </a:ln>
                <a:solidFill>
                  <a:srgbClr val="000099"/>
                </a:solidFill>
                <a:effectLst>
                  <a:outerShdw blurRad="63500" dir="3600000" algn="tl" rotWithShape="0">
                    <a:srgbClr val="000000">
                      <a:alpha val="70000"/>
                    </a:srgbClr>
                  </a:outerShdw>
                </a:effectLst>
                <a:latin typeface="+mj-lt"/>
                <a:ea typeface="Arial Unicode MS" pitchFamily="34" charset="-128"/>
                <a:cs typeface="Arial Unicode MS" pitchFamily="34" charset="-128"/>
              </a:rPr>
            </a:br>
            <a:r>
              <a:rPr lang="it-IT" sz="4800" b="0" i="1" dirty="0" smtClean="0">
                <a:ln w="18415" cmpd="sng">
                  <a:solidFill>
                    <a:srgbClr val="FFFFFF"/>
                  </a:solidFill>
                  <a:prstDash val="solid"/>
                </a:ln>
                <a:solidFill>
                  <a:srgbClr val="000099"/>
                </a:solidFill>
                <a:effectLst>
                  <a:outerShdw blurRad="63500" dir="3600000" algn="tl" rotWithShape="0">
                    <a:srgbClr val="000000">
                      <a:alpha val="70000"/>
                    </a:srgbClr>
                  </a:outerShdw>
                </a:effectLst>
                <a:latin typeface="+mj-lt"/>
                <a:ea typeface="Arial Unicode MS" pitchFamily="34" charset="-128"/>
                <a:cs typeface="Arial Unicode MS" pitchFamily="34" charset="-128"/>
              </a:rPr>
              <a:t/>
            </a:r>
            <a:br>
              <a:rPr lang="it-IT" sz="4800" b="0" i="1" dirty="0" smtClean="0">
                <a:ln w="18415" cmpd="sng">
                  <a:solidFill>
                    <a:srgbClr val="FFFFFF"/>
                  </a:solidFill>
                  <a:prstDash val="solid"/>
                </a:ln>
                <a:solidFill>
                  <a:srgbClr val="000099"/>
                </a:solidFill>
                <a:effectLst>
                  <a:outerShdw blurRad="63500" dir="3600000" algn="tl" rotWithShape="0">
                    <a:srgbClr val="000000">
                      <a:alpha val="70000"/>
                    </a:srgbClr>
                  </a:outerShdw>
                </a:effectLst>
                <a:latin typeface="+mj-lt"/>
                <a:ea typeface="Arial Unicode MS" pitchFamily="34" charset="-128"/>
                <a:cs typeface="Arial Unicode MS" pitchFamily="34" charset="-128"/>
              </a:rPr>
            </a:br>
            <a:endParaRPr lang="it-IT" sz="4800" b="0" i="1" dirty="0">
              <a:ln w="18415" cmpd="sng">
                <a:solidFill>
                  <a:srgbClr val="FFFFFF"/>
                </a:solidFill>
                <a:prstDash val="solid"/>
              </a:ln>
              <a:solidFill>
                <a:srgbClr val="000099"/>
              </a:solidFill>
              <a:effectLst>
                <a:outerShdw blurRad="63500" dir="3600000" algn="tl" rotWithShape="0">
                  <a:srgbClr val="000000">
                    <a:alpha val="70000"/>
                  </a:srgbClr>
                </a:outerShdw>
              </a:effectLst>
              <a:latin typeface="+mj-lt"/>
              <a:ea typeface="Arial Unicode MS" pitchFamily="34" charset="-128"/>
              <a:cs typeface="Arial Unicode MS" pitchFamily="34" charset="-128"/>
            </a:endParaRPr>
          </a:p>
        </p:txBody>
      </p:sp>
      <p:pic>
        <p:nvPicPr>
          <p:cNvPr id="7" name="Picture 2" descr="C:\Users\damiano\Desktop\SNV_LOGO Valutazione\gav_header.png"/>
          <p:cNvPicPr>
            <a:picLocks noChangeAspect="1" noChangeArrowheads="1"/>
          </p:cNvPicPr>
          <p:nvPr/>
        </p:nvPicPr>
        <p:blipFill>
          <a:blip r:embed="rId2" cstate="print"/>
          <a:srcRect/>
          <a:stretch>
            <a:fillRect/>
          </a:stretch>
        </p:blipFill>
        <p:spPr bwMode="auto">
          <a:xfrm>
            <a:off x="539552" y="188640"/>
            <a:ext cx="7920880" cy="1440160"/>
          </a:xfrm>
          <a:prstGeom prst="rect">
            <a:avLst/>
          </a:prstGeom>
          <a:solidFill>
            <a:schemeClr val="accent4">
              <a:lumMod val="90000"/>
            </a:schemeClr>
          </a:solidFill>
        </p:spPr>
      </p:pic>
      <p:sp>
        <p:nvSpPr>
          <p:cNvPr id="4" name="CasellaDiTesto 3"/>
          <p:cNvSpPr txBox="1"/>
          <p:nvPr/>
        </p:nvSpPr>
        <p:spPr>
          <a:xfrm>
            <a:off x="3635896" y="5517232"/>
            <a:ext cx="4824536" cy="1015663"/>
          </a:xfrm>
          <a:prstGeom prst="rect">
            <a:avLst/>
          </a:prstGeom>
          <a:noFill/>
        </p:spPr>
        <p:txBody>
          <a:bodyPr wrap="square" rtlCol="0">
            <a:spAutoFit/>
          </a:bodyPr>
          <a:lstStyle/>
          <a:p>
            <a:pPr algn="r"/>
            <a:r>
              <a:rPr lang="it-IT" sz="2000" b="1" dirty="0" smtClean="0">
                <a:solidFill>
                  <a:srgbClr val="000099"/>
                </a:solidFill>
                <a:latin typeface="Calibri" pitchFamily="34" charset="0"/>
              </a:rPr>
              <a:t>SIRQ, Stresa: 28 agosto 2015</a:t>
            </a:r>
          </a:p>
          <a:p>
            <a:pPr algn="r"/>
            <a:endParaRPr lang="it-IT" sz="2000" dirty="0" smtClean="0">
              <a:solidFill>
                <a:srgbClr val="000099"/>
              </a:solidFill>
              <a:latin typeface="Calibri" pitchFamily="34" charset="0"/>
            </a:endParaRPr>
          </a:p>
          <a:p>
            <a:pPr algn="r"/>
            <a:r>
              <a:rPr lang="it-IT" sz="2000" i="1" dirty="0" smtClean="0">
                <a:solidFill>
                  <a:srgbClr val="000099"/>
                </a:solidFill>
                <a:latin typeface="Calibri" pitchFamily="34" charset="0"/>
              </a:rPr>
              <a:t>Damiano Previtali </a:t>
            </a:r>
            <a:endParaRPr lang="it-IT" sz="2000" i="1" dirty="0">
              <a:solidFill>
                <a:srgbClr val="00009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268760"/>
            <a:ext cx="8568952" cy="4828728"/>
          </a:xfrm>
        </p:spPr>
        <p:txBody>
          <a:bodyPr>
            <a:noAutofit/>
          </a:bodyPr>
          <a:lstStyle/>
          <a:p>
            <a:pPr lvl="0"/>
            <a:r>
              <a:rPr lang="it-IT" sz="2000" b="1" dirty="0" smtClean="0">
                <a:solidFill>
                  <a:srgbClr val="002060"/>
                </a:solidFill>
                <a:effectLst/>
              </a:rPr>
              <a:t>Adeguatezza</a:t>
            </a:r>
            <a:r>
              <a:rPr lang="it-IT" sz="2000" dirty="0" smtClean="0">
                <a:solidFill>
                  <a:srgbClr val="002060"/>
                </a:solidFill>
                <a:effectLst/>
              </a:rPr>
              <a:t> </a:t>
            </a:r>
          </a:p>
          <a:p>
            <a:pPr lvl="0">
              <a:buNone/>
            </a:pPr>
            <a:r>
              <a:rPr lang="it-IT" sz="1700" dirty="0" smtClean="0">
                <a:solidFill>
                  <a:srgbClr val="002060"/>
                </a:solidFill>
                <a:effectLst/>
              </a:rPr>
              <a:t>	(</a:t>
            </a:r>
            <a:r>
              <a:rPr lang="it-IT" sz="1700" dirty="0">
                <a:solidFill>
                  <a:srgbClr val="002060"/>
                </a:solidFill>
                <a:effectLst/>
              </a:rPr>
              <a:t>il rapporto è compilato in modo pertinente in tutte le sue parti)</a:t>
            </a:r>
          </a:p>
          <a:p>
            <a:r>
              <a:rPr lang="it-IT" sz="2000" b="1" dirty="0">
                <a:solidFill>
                  <a:srgbClr val="002060"/>
                </a:solidFill>
                <a:effectLst/>
              </a:rPr>
              <a:t>Coerenza </a:t>
            </a:r>
          </a:p>
          <a:p>
            <a:pPr lvl="0">
              <a:buNone/>
            </a:pPr>
            <a:r>
              <a:rPr lang="it-IT" sz="1700" dirty="0">
                <a:solidFill>
                  <a:srgbClr val="002060"/>
                </a:solidFill>
                <a:effectLst/>
              </a:rPr>
              <a:t>	</a:t>
            </a:r>
            <a:r>
              <a:rPr lang="it-IT" sz="1700" dirty="0" smtClean="0">
                <a:solidFill>
                  <a:srgbClr val="002060"/>
                </a:solidFill>
                <a:effectLst/>
              </a:rPr>
              <a:t>(</a:t>
            </a:r>
            <a:r>
              <a:rPr lang="it-IT" sz="1700" dirty="0">
                <a:solidFill>
                  <a:srgbClr val="002060"/>
                </a:solidFill>
                <a:effectLst/>
              </a:rPr>
              <a:t>il rapporto ha una sua coerenza interna, l’analisi delle aree è condotta in maniera rigorosa, i punti di forza e di debolezza della scuola fanno riferimento a evidenze, vi è un collegamento fra le analisi di contesto, esiti, processi e individuazione delle priorità e dei traguardi) </a:t>
            </a:r>
          </a:p>
          <a:p>
            <a:pPr lvl="0"/>
            <a:r>
              <a:rPr lang="it-IT" sz="2000" b="1" dirty="0">
                <a:solidFill>
                  <a:srgbClr val="002060"/>
                </a:solidFill>
                <a:effectLst/>
              </a:rPr>
              <a:t>Attendibilità </a:t>
            </a:r>
          </a:p>
          <a:p>
            <a:pPr lvl="0">
              <a:buNone/>
            </a:pPr>
            <a:r>
              <a:rPr lang="it-IT" sz="1700" dirty="0">
                <a:solidFill>
                  <a:srgbClr val="002060"/>
                </a:solidFill>
                <a:effectLst/>
              </a:rPr>
              <a:t>	</a:t>
            </a:r>
            <a:r>
              <a:rPr lang="it-IT" sz="1700" dirty="0" smtClean="0">
                <a:solidFill>
                  <a:srgbClr val="002060"/>
                </a:solidFill>
                <a:effectLst/>
              </a:rPr>
              <a:t>(</a:t>
            </a:r>
            <a:r>
              <a:rPr lang="it-IT" sz="1700" dirty="0">
                <a:solidFill>
                  <a:srgbClr val="002060"/>
                </a:solidFill>
                <a:effectLst/>
              </a:rPr>
              <a:t>i dati e le tabelle riportate sono significative, viene fatto un uso efficace dei dati forniti dal centro) </a:t>
            </a:r>
          </a:p>
          <a:p>
            <a:r>
              <a:rPr lang="it-IT" sz="2000" b="1" dirty="0">
                <a:solidFill>
                  <a:srgbClr val="002060"/>
                </a:solidFill>
                <a:effectLst/>
              </a:rPr>
              <a:t>Rilevanza </a:t>
            </a:r>
          </a:p>
          <a:p>
            <a:pPr lvl="0">
              <a:buNone/>
            </a:pPr>
            <a:r>
              <a:rPr lang="it-IT" sz="1700" dirty="0">
                <a:solidFill>
                  <a:srgbClr val="002060"/>
                </a:solidFill>
                <a:effectLst/>
              </a:rPr>
              <a:t>	</a:t>
            </a:r>
            <a:r>
              <a:rPr lang="it-IT" sz="1700" dirty="0" smtClean="0">
                <a:solidFill>
                  <a:srgbClr val="002060"/>
                </a:solidFill>
                <a:effectLst/>
              </a:rPr>
              <a:t>(</a:t>
            </a:r>
            <a:r>
              <a:rPr lang="it-IT" sz="1700" dirty="0">
                <a:solidFill>
                  <a:srgbClr val="002060"/>
                </a:solidFill>
                <a:effectLst/>
              </a:rPr>
              <a:t>il rapporto valorizza fonti multiple, interne ed esterne, quantitative e qualitative, facendo emergere in maniera inequivocabile quali dovrebbero essere le priorità di intervento)</a:t>
            </a:r>
          </a:p>
          <a:p>
            <a:pPr lvl="0"/>
            <a:r>
              <a:rPr lang="it-IT" sz="2000" b="1" dirty="0">
                <a:solidFill>
                  <a:srgbClr val="002060"/>
                </a:solidFill>
                <a:effectLst/>
              </a:rPr>
              <a:t>Concretezza </a:t>
            </a:r>
          </a:p>
          <a:p>
            <a:pPr lvl="0">
              <a:buNone/>
            </a:pPr>
            <a:r>
              <a:rPr lang="it-IT" sz="1700" b="1" dirty="0">
                <a:solidFill>
                  <a:srgbClr val="002060"/>
                </a:solidFill>
                <a:effectLst/>
              </a:rPr>
              <a:t>	</a:t>
            </a:r>
            <a:r>
              <a:rPr lang="it-IT" sz="1700" dirty="0" smtClean="0">
                <a:solidFill>
                  <a:srgbClr val="002060"/>
                </a:solidFill>
                <a:effectLst/>
              </a:rPr>
              <a:t>(</a:t>
            </a:r>
            <a:r>
              <a:rPr lang="it-IT" sz="1700" dirty="0">
                <a:solidFill>
                  <a:srgbClr val="002060"/>
                </a:solidFill>
                <a:effectLst/>
              </a:rPr>
              <a:t>le priorità e i traguardi di miglioramento sono ben definiti, chiari, rilevabili e misurabili)</a:t>
            </a:r>
          </a:p>
          <a:p>
            <a:pPr>
              <a:buNone/>
            </a:pPr>
            <a:endParaRPr lang="it-IT" sz="1800" dirty="0">
              <a:solidFill>
                <a:srgbClr val="002060"/>
              </a:solidFill>
              <a:effectLst/>
            </a:endParaRPr>
          </a:p>
        </p:txBody>
      </p:sp>
      <p:sp>
        <p:nvSpPr>
          <p:cNvPr id="4" name="CasellaDiTesto 3"/>
          <p:cNvSpPr txBox="1"/>
          <p:nvPr/>
        </p:nvSpPr>
        <p:spPr>
          <a:xfrm>
            <a:off x="395536" y="188640"/>
            <a:ext cx="8208912" cy="1107996"/>
          </a:xfrm>
          <a:prstGeom prst="rect">
            <a:avLst/>
          </a:prstGeom>
          <a:noFill/>
        </p:spPr>
        <p:txBody>
          <a:bodyPr wrap="square" rtlCol="0">
            <a:spAutoFit/>
          </a:bodyPr>
          <a:lstStyle/>
          <a:p>
            <a:pPr algn="ctr"/>
            <a:r>
              <a:rPr lang="it-IT" sz="2400" b="1" dirty="0" smtClean="0">
                <a:latin typeface="+mj-lt"/>
              </a:rPr>
              <a:t>ALCUNI CRITERI </a:t>
            </a:r>
          </a:p>
          <a:p>
            <a:pPr algn="ctr"/>
            <a:r>
              <a:rPr lang="it-IT" sz="2400" b="1" dirty="0" smtClean="0">
                <a:latin typeface="+mj-lt"/>
              </a:rPr>
              <a:t>PER UN BUON RAV </a:t>
            </a:r>
          </a:p>
          <a:p>
            <a:pPr algn="ctr"/>
            <a:r>
              <a:rPr lang="it-IT" b="1" dirty="0" smtClean="0">
                <a:latin typeface="+mj-lt"/>
              </a:rPr>
              <a:t>(MIUR, 30/04/2015 indicazioni operative per piattaforma …) </a:t>
            </a:r>
            <a:endParaRPr lang="it-IT" b="1" dirty="0">
              <a:latin typeface="+mj-lt"/>
            </a:endParaRPr>
          </a:p>
        </p:txBody>
      </p:sp>
    </p:spTree>
    <p:extLst>
      <p:ext uri="{BB962C8B-B14F-4D97-AF65-F5344CB8AC3E}">
        <p14:creationId xmlns:p14="http://schemas.microsoft.com/office/powerpoint/2010/main" xmlns="" val="39387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836712"/>
            <a:ext cx="7993063" cy="193833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000" b="1" dirty="0">
                <a:solidFill>
                  <a:srgbClr val="000099"/>
                </a:solidFill>
              </a:rPr>
              <a:t>Art. 6: procedimento di valutazione</a:t>
            </a:r>
          </a:p>
          <a:p>
            <a:pPr algn="ctr" fontAlgn="auto">
              <a:spcBef>
                <a:spcPts val="0"/>
              </a:spcBef>
              <a:spcAft>
                <a:spcPts val="0"/>
              </a:spcAft>
              <a:defRPr/>
            </a:pPr>
            <a:endParaRPr lang="it-IT" sz="2000" b="1" dirty="0">
              <a:solidFill>
                <a:srgbClr val="000099"/>
              </a:solidFill>
            </a:endParaRPr>
          </a:p>
          <a:p>
            <a:pPr marL="514350" indent="-514350" algn="just" fontAlgn="auto">
              <a:spcBef>
                <a:spcPts val="0"/>
              </a:spcBef>
              <a:spcAft>
                <a:spcPts val="0"/>
              </a:spcAft>
              <a:buFontTx/>
              <a:buAutoNum type="alphaLcPeriod"/>
              <a:defRPr/>
            </a:pPr>
            <a:r>
              <a:rPr lang="it-IT" sz="2000" b="1" u="sng" dirty="0">
                <a:solidFill>
                  <a:srgbClr val="000099"/>
                </a:solidFill>
              </a:rPr>
              <a:t>Autovalutazione delle istituzioni scolastiche (R.A.)</a:t>
            </a:r>
          </a:p>
          <a:p>
            <a:pPr marL="514350" indent="-514350" algn="just" fontAlgn="auto">
              <a:spcBef>
                <a:spcPts val="0"/>
              </a:spcBef>
              <a:spcAft>
                <a:spcPts val="0"/>
              </a:spcAft>
              <a:buFontTx/>
              <a:buAutoNum type="alphaLcPeriod"/>
              <a:defRPr/>
            </a:pPr>
            <a:r>
              <a:rPr lang="it-IT" sz="2000" dirty="0">
                <a:solidFill>
                  <a:srgbClr val="000099"/>
                </a:solidFill>
              </a:rPr>
              <a:t>Valutazione esterna</a:t>
            </a:r>
          </a:p>
          <a:p>
            <a:pPr marL="514350" indent="-514350" algn="just" fontAlgn="auto">
              <a:spcBef>
                <a:spcPts val="0"/>
              </a:spcBef>
              <a:spcAft>
                <a:spcPts val="0"/>
              </a:spcAft>
              <a:buFontTx/>
              <a:buAutoNum type="alphaLcPeriod"/>
              <a:defRPr/>
            </a:pPr>
            <a:r>
              <a:rPr lang="it-IT" sz="2000" dirty="0">
                <a:solidFill>
                  <a:srgbClr val="000099"/>
                </a:solidFill>
              </a:rPr>
              <a:t>Azioni di  miglioramento</a:t>
            </a:r>
          </a:p>
          <a:p>
            <a:pPr marL="514350" indent="-514350" algn="just" fontAlgn="auto">
              <a:spcBef>
                <a:spcPts val="0"/>
              </a:spcBef>
              <a:spcAft>
                <a:spcPts val="0"/>
              </a:spcAft>
              <a:buFontTx/>
              <a:buAutoNum type="alphaLcPeriod"/>
              <a:defRPr/>
            </a:pPr>
            <a:r>
              <a:rPr lang="it-IT" sz="2000" dirty="0">
                <a:solidFill>
                  <a:srgbClr val="000099"/>
                </a:solidFill>
              </a:rPr>
              <a:t>Rendicontazione sociale</a:t>
            </a:r>
          </a:p>
        </p:txBody>
      </p:sp>
      <p:sp>
        <p:nvSpPr>
          <p:cNvPr id="4" name="CasellaDiTesto 3"/>
          <p:cNvSpPr txBox="1"/>
          <p:nvPr/>
        </p:nvSpPr>
        <p:spPr>
          <a:xfrm>
            <a:off x="611560" y="3356992"/>
            <a:ext cx="7921625" cy="286232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r>
              <a:rPr lang="it-IT" sz="2000" dirty="0" smtClean="0">
                <a:solidFill>
                  <a:srgbClr val="000099"/>
                </a:solidFill>
              </a:rPr>
              <a:t>Comma 4 </a:t>
            </a:r>
          </a:p>
          <a:p>
            <a:pPr algn="just" fontAlgn="auto">
              <a:spcBef>
                <a:spcPts val="0"/>
              </a:spcBef>
              <a:spcAft>
                <a:spcPts val="0"/>
              </a:spcAft>
              <a:defRPr/>
            </a:pPr>
            <a:endParaRPr lang="it-IT" sz="2000" dirty="0" smtClean="0">
              <a:solidFill>
                <a:srgbClr val="000099"/>
              </a:solidFill>
            </a:endParaRPr>
          </a:p>
          <a:p>
            <a:pPr algn="just" fontAlgn="auto">
              <a:spcBef>
                <a:spcPts val="0"/>
              </a:spcBef>
              <a:spcAft>
                <a:spcPts val="0"/>
              </a:spcAft>
              <a:defRPr/>
            </a:pPr>
            <a:r>
              <a:rPr lang="it-IT" sz="2400" i="1" dirty="0" smtClean="0">
                <a:solidFill>
                  <a:srgbClr val="000099"/>
                </a:solidFill>
              </a:rPr>
              <a:t>Le </a:t>
            </a:r>
            <a:r>
              <a:rPr lang="it-IT" sz="2400" i="1" dirty="0">
                <a:solidFill>
                  <a:srgbClr val="000099"/>
                </a:solidFill>
              </a:rPr>
              <a:t>azioni … sono dirette anche a evidenziare le aree di miglioramento organizzativo e gestionale delle istituzioni scolastiche </a:t>
            </a:r>
            <a:r>
              <a:rPr lang="it-IT" sz="2400" b="1" i="1" dirty="0">
                <a:solidFill>
                  <a:srgbClr val="000099"/>
                </a:solidFill>
              </a:rPr>
              <a:t>riconducibili al dirigente </a:t>
            </a:r>
            <a:r>
              <a:rPr lang="it-IT" sz="2400" b="1" i="1" dirty="0" smtClean="0">
                <a:solidFill>
                  <a:srgbClr val="000099"/>
                </a:solidFill>
              </a:rPr>
              <a:t>scolastico, </a:t>
            </a:r>
            <a:r>
              <a:rPr lang="it-IT" sz="2400" i="1" dirty="0" smtClean="0">
                <a:solidFill>
                  <a:srgbClr val="000099"/>
                </a:solidFill>
              </a:rPr>
              <a:t>ai fini della valutazione dei risultati della sua azione dirigenziale …</a:t>
            </a:r>
          </a:p>
          <a:p>
            <a:pPr algn="just" fontAlgn="auto">
              <a:spcBef>
                <a:spcPts val="0"/>
              </a:spcBef>
              <a:spcAft>
                <a:spcPts val="0"/>
              </a:spcAft>
              <a:defRPr/>
            </a:pPr>
            <a:endParaRPr lang="it-IT" sz="2000" i="1" dirty="0">
              <a:solidFill>
                <a:srgbClr val="000099"/>
              </a:solidFill>
            </a:endParaRPr>
          </a:p>
        </p:txBody>
      </p:sp>
      <p:sp>
        <p:nvSpPr>
          <p:cNvPr id="5" name="Freccia in giù 4"/>
          <p:cNvSpPr/>
          <p:nvPr/>
        </p:nvSpPr>
        <p:spPr>
          <a:xfrm>
            <a:off x="4211960" y="2780928"/>
            <a:ext cx="647700" cy="554038"/>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ttangolo 1"/>
          <p:cNvSpPr>
            <a:spLocks noChangeArrowheads="1"/>
          </p:cNvSpPr>
          <p:nvPr/>
        </p:nvSpPr>
        <p:spPr bwMode="auto">
          <a:xfrm>
            <a:off x="611560" y="1340768"/>
            <a:ext cx="7848872" cy="5400600"/>
          </a:xfrm>
          <a:prstGeom prst="rect">
            <a:avLst/>
          </a:prstGeom>
          <a:solidFill>
            <a:srgbClr val="FFFFFF"/>
          </a:solidFill>
          <a:ln w="25400">
            <a:solidFill>
              <a:srgbClr val="4F81BD"/>
            </a:solidFill>
            <a:miter lim="800000"/>
            <a:headEnd/>
            <a:tailEnd/>
          </a:ln>
        </p:spPr>
        <p:txBody>
          <a:bodyPr vert="horz" wrap="square" lIns="91440" tIns="45720" rIns="91440" bIns="45720" numCol="1" anchor="ctr" anchorCtr="0" compatLnSpc="1">
            <a:prstTxWarp prst="textNoShape">
              <a:avLst/>
            </a:prstTxWarp>
          </a:bodyPr>
          <a:lstStyle/>
          <a:p>
            <a:endParaRPr lang="it-IT" dirty="0">
              <a:solidFill>
                <a:srgbClr val="000099"/>
              </a:solidFill>
            </a:endParaRPr>
          </a:p>
        </p:txBody>
      </p:sp>
      <p:sp>
        <p:nvSpPr>
          <p:cNvPr id="2052" name="Rettangolo arrotondato 2"/>
          <p:cNvSpPr>
            <a:spLocks noChangeArrowheads="1"/>
          </p:cNvSpPr>
          <p:nvPr/>
        </p:nvSpPr>
        <p:spPr bwMode="auto">
          <a:xfrm>
            <a:off x="1115616" y="1772816"/>
            <a:ext cx="1450529" cy="4248472"/>
          </a:xfrm>
          <a:prstGeom prst="roundRect">
            <a:avLst>
              <a:gd name="adj" fmla="val 16667"/>
            </a:avLst>
          </a:prstGeom>
          <a:solidFill>
            <a:srgbClr val="4F81BD"/>
          </a:solidFill>
          <a:ln w="38100">
            <a:solidFill>
              <a:srgbClr val="FFFFFF"/>
            </a:solidFill>
            <a:round/>
            <a:headEnd/>
            <a:tailEnd/>
          </a:ln>
          <a:effectLst>
            <a:outerShdw dist="2000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u="none" strike="noStrike" cap="none" normalizeH="0" baseline="0" dirty="0" smtClean="0">
                <a:ln>
                  <a:noFill/>
                </a:ln>
                <a:solidFill>
                  <a:schemeClr val="tx1"/>
                </a:solidFill>
                <a:effectLst/>
                <a:latin typeface="+mj-lt"/>
                <a:ea typeface="Calibri" pitchFamily="34" charset="0"/>
                <a:cs typeface="Times New Roman" pitchFamily="18" charset="0"/>
              </a:rPr>
              <a:t>PRIORITA’ </a:t>
            </a:r>
            <a:endParaRPr kumimoji="0" lang="it-IT" sz="1400" b="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u="none" strike="noStrike" cap="none" normalizeH="0" baseline="0" dirty="0" smtClean="0">
                <a:ln>
                  <a:noFill/>
                </a:ln>
                <a:solidFill>
                  <a:schemeClr val="tx1"/>
                </a:solidFill>
                <a:effectLst/>
                <a:latin typeface="+mj-lt"/>
                <a:ea typeface="Calibri" pitchFamily="34" charset="0"/>
                <a:cs typeface="Times New Roman" pitchFamily="18" charset="0"/>
              </a:rPr>
              <a:t> RIFERITE AGLI ESITI DEGLI STUDENTI</a:t>
            </a:r>
            <a:endParaRPr kumimoji="0" lang="it-IT" sz="1400" b="0" u="none" strike="noStrike" cap="none" normalizeH="0" baseline="0" dirty="0" smtClean="0">
              <a:ln>
                <a:noFill/>
              </a:ln>
              <a:solidFill>
                <a:schemeClr val="tx1"/>
              </a:solidFill>
              <a:effectLst/>
              <a:latin typeface="+mj-lt"/>
              <a:cs typeface="Arial" pitchFamily="34" charset="0"/>
            </a:endParaRPr>
          </a:p>
        </p:txBody>
      </p:sp>
      <p:sp>
        <p:nvSpPr>
          <p:cNvPr id="2053" name="Rettangolo arrotondato 3"/>
          <p:cNvSpPr>
            <a:spLocks noChangeArrowheads="1"/>
          </p:cNvSpPr>
          <p:nvPr/>
        </p:nvSpPr>
        <p:spPr bwMode="auto">
          <a:xfrm>
            <a:off x="6372200" y="1700808"/>
            <a:ext cx="1410841" cy="4320480"/>
          </a:xfrm>
          <a:prstGeom prst="roundRect">
            <a:avLst>
              <a:gd name="adj" fmla="val 16667"/>
            </a:avLst>
          </a:prstGeom>
          <a:solidFill>
            <a:srgbClr val="4F81BD"/>
          </a:solidFill>
          <a:ln w="38100">
            <a:solidFill>
              <a:srgbClr val="FFFFFF"/>
            </a:solidFill>
            <a:round/>
            <a:headEnd/>
            <a:tailEnd/>
          </a:ln>
          <a:effectLst>
            <a:outerShdw dist="2000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1400" dirty="0" smtClean="0">
                <a:latin typeface="+mj-lt"/>
                <a:ea typeface="Calibri" pitchFamily="34" charset="0"/>
                <a:cs typeface="Times New Roman" pitchFamily="18" charset="0"/>
              </a:rPr>
              <a:t>TRAGUARDI </a:t>
            </a:r>
            <a:r>
              <a:rPr lang="it-IT" sz="1400" dirty="0" err="1" smtClean="0">
                <a:latin typeface="+mj-lt"/>
                <a:ea typeface="Calibri" pitchFamily="34" charset="0"/>
                <a:cs typeface="Times New Roman" pitchFamily="18" charset="0"/>
              </a:rPr>
              <a:t>DI</a:t>
            </a:r>
            <a:r>
              <a:rPr lang="it-IT" sz="1400" dirty="0" smtClean="0">
                <a:latin typeface="+mj-lt"/>
                <a:ea typeface="Calibri" pitchFamily="34" charset="0"/>
                <a:cs typeface="Times New Roman" pitchFamily="18" charset="0"/>
              </a:rPr>
              <a:t> LUNGO PERIODO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Freccia a destra 4"/>
          <p:cNvSpPr>
            <a:spLocks noChangeArrowheads="1"/>
          </p:cNvSpPr>
          <p:nvPr/>
        </p:nvSpPr>
        <p:spPr bwMode="auto">
          <a:xfrm>
            <a:off x="3059832" y="2060848"/>
            <a:ext cx="2897188" cy="469900"/>
          </a:xfrm>
          <a:prstGeom prst="rightArrow">
            <a:avLst>
              <a:gd name="adj1" fmla="val 50000"/>
              <a:gd name="adj2" fmla="val 49981"/>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algn="ctr"/>
            <a:r>
              <a:rPr lang="it-IT" sz="1400" dirty="0" smtClean="0">
                <a:latin typeface="+mj-lt"/>
                <a:ea typeface="Calibri" pitchFamily="34" charset="0"/>
                <a:cs typeface="Times New Roman" pitchFamily="18" charset="0"/>
              </a:rPr>
              <a:t>PIANO TRIENNALE</a:t>
            </a:r>
          </a:p>
        </p:txBody>
      </p:sp>
      <p:sp>
        <p:nvSpPr>
          <p:cNvPr id="2049" name="Pentagono 5"/>
          <p:cNvSpPr>
            <a:spLocks noChangeArrowheads="1"/>
          </p:cNvSpPr>
          <p:nvPr/>
        </p:nvSpPr>
        <p:spPr bwMode="auto">
          <a:xfrm>
            <a:off x="3131840" y="3068960"/>
            <a:ext cx="2755900" cy="568325"/>
          </a:xfrm>
          <a:prstGeom prst="homePlate">
            <a:avLst>
              <a:gd name="adj" fmla="val 101810"/>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Obiettivo di </a:t>
            </a:r>
            <a:r>
              <a:rPr kumimoji="0" lang="it-IT" sz="1600" b="0" i="1"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processo</a:t>
            </a:r>
            <a:endParaRPr kumimoji="0" lang="it-IT" sz="1600" b="0" i="0" u="none" strike="noStrike" cap="none" normalizeH="0" baseline="0" dirty="0" smtClean="0">
              <a:ln>
                <a:noFill/>
              </a:ln>
              <a:solidFill>
                <a:srgbClr val="000099"/>
              </a:solidFill>
              <a:effectLst/>
              <a:latin typeface="Arial" pitchFamily="34" charset="0"/>
              <a:cs typeface="Arial" pitchFamily="34" charset="0"/>
            </a:endParaRPr>
          </a:p>
        </p:txBody>
      </p:sp>
      <p:sp>
        <p:nvSpPr>
          <p:cNvPr id="2051" name="Pentagono 6"/>
          <p:cNvSpPr>
            <a:spLocks noChangeArrowheads="1"/>
          </p:cNvSpPr>
          <p:nvPr/>
        </p:nvSpPr>
        <p:spPr bwMode="auto">
          <a:xfrm>
            <a:off x="3131840" y="4005064"/>
            <a:ext cx="2755900" cy="566737"/>
          </a:xfrm>
          <a:prstGeom prst="homePlate">
            <a:avLst>
              <a:gd name="adj" fmla="val 101870"/>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Obiettivo di </a:t>
            </a:r>
            <a:r>
              <a:rPr kumimoji="0" lang="it-IT" sz="1600" b="0" i="1"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processo</a:t>
            </a:r>
            <a:endParaRPr kumimoji="0" lang="it-IT" sz="1600" b="0" i="0" u="none" strike="noStrike" cap="none" normalizeH="0" baseline="0" dirty="0" smtClean="0">
              <a:ln>
                <a:noFill/>
              </a:ln>
              <a:solidFill>
                <a:srgbClr val="000099"/>
              </a:solidFill>
              <a:effectLst/>
              <a:latin typeface="Arial" pitchFamily="34" charset="0"/>
              <a:cs typeface="Arial" pitchFamily="34" charset="0"/>
            </a:endParaRPr>
          </a:p>
        </p:txBody>
      </p:sp>
      <p:sp>
        <p:nvSpPr>
          <p:cNvPr id="2050" name="Pentagono 7"/>
          <p:cNvSpPr>
            <a:spLocks noChangeArrowheads="1"/>
          </p:cNvSpPr>
          <p:nvPr/>
        </p:nvSpPr>
        <p:spPr bwMode="auto">
          <a:xfrm>
            <a:off x="3131840" y="5013176"/>
            <a:ext cx="2682305" cy="585787"/>
          </a:xfrm>
          <a:prstGeom prst="homePlate">
            <a:avLst>
              <a:gd name="adj" fmla="val 101875"/>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Obiettivo di </a:t>
            </a:r>
            <a:r>
              <a:rPr kumimoji="0" lang="it-IT" sz="1600" b="0" i="1" u="none" strike="noStrike" cap="none" normalizeH="0" baseline="0" dirty="0" smtClean="0">
                <a:ln>
                  <a:noFill/>
                </a:ln>
                <a:solidFill>
                  <a:srgbClr val="000099"/>
                </a:solidFill>
                <a:effectLst/>
                <a:latin typeface="Arial" pitchFamily="34" charset="0"/>
                <a:ea typeface="Calibri" pitchFamily="34" charset="0"/>
                <a:cs typeface="Times New Roman" pitchFamily="18" charset="0"/>
              </a:rPr>
              <a:t>processo</a:t>
            </a:r>
            <a:endParaRPr kumimoji="0" lang="it-IT" sz="1600" b="0" i="0" u="none" strike="noStrike" cap="none" normalizeH="0" baseline="0" dirty="0" smtClean="0">
              <a:ln>
                <a:noFill/>
              </a:ln>
              <a:solidFill>
                <a:srgbClr val="000099"/>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4" name="Diagramma 13"/>
          <p:cNvGraphicFramePr/>
          <p:nvPr/>
        </p:nvGraphicFramePr>
        <p:xfrm>
          <a:off x="467544" y="116632"/>
          <a:ext cx="81369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268760"/>
            <a:ext cx="8568952" cy="9850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174" y="4183808"/>
            <a:ext cx="763373" cy="908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173" y="4793408"/>
            <a:ext cx="763373" cy="159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181601"/>
            <a:ext cx="763373" cy="161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638800"/>
            <a:ext cx="763373" cy="159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uppo 1"/>
          <p:cNvGrpSpPr/>
          <p:nvPr/>
        </p:nvGrpSpPr>
        <p:grpSpPr>
          <a:xfrm>
            <a:off x="134236" y="2209948"/>
            <a:ext cx="8552564" cy="4114800"/>
            <a:chOff x="134236" y="2133600"/>
            <a:chExt cx="8552564" cy="4114800"/>
          </a:xfrm>
        </p:grpSpPr>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236" y="2133600"/>
              <a:ext cx="8552564"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3875" y="3810000"/>
              <a:ext cx="904874"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3335" y="4467396"/>
              <a:ext cx="798740" cy="209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4" name="Gruppo 12"/>
          <p:cNvGrpSpPr/>
          <p:nvPr/>
        </p:nvGrpSpPr>
        <p:grpSpPr>
          <a:xfrm>
            <a:off x="323528" y="476672"/>
            <a:ext cx="2063014" cy="533400"/>
            <a:chOff x="0" y="1071134"/>
            <a:chExt cx="2684612" cy="1018865"/>
          </a:xfrm>
        </p:grpSpPr>
        <p:sp>
          <p:nvSpPr>
            <p:cNvPr id="14" name="Rettangolo arrotondato 13"/>
            <p:cNvSpPr/>
            <p:nvPr/>
          </p:nvSpPr>
          <p:spPr>
            <a:xfrm>
              <a:off x="0" y="1071134"/>
              <a:ext cx="2684612" cy="1018865"/>
            </a:xfrm>
            <a:prstGeom prst="roundRect">
              <a:avLst/>
            </a:prstGeom>
          </p:spPr>
          <p:style>
            <a:lnRef idx="0">
              <a:schemeClr val="accent6"/>
            </a:lnRef>
            <a:fillRef idx="3">
              <a:schemeClr val="accent6"/>
            </a:fillRef>
            <a:effectRef idx="3">
              <a:schemeClr val="accent6"/>
            </a:effectRef>
            <a:fontRef idx="minor">
              <a:schemeClr val="lt1"/>
            </a:fontRef>
          </p:style>
        </p:sp>
        <p:sp>
          <p:nvSpPr>
            <p:cNvPr id="15" name="Rettangolo 14"/>
            <p:cNvSpPr/>
            <p:nvPr/>
          </p:nvSpPr>
          <p:spPr>
            <a:xfrm>
              <a:off x="49737" y="1120871"/>
              <a:ext cx="2585138" cy="919391"/>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it-IT" sz="2400" b="1" kern="1200" dirty="0" smtClean="0">
                  <a:solidFill>
                    <a:srgbClr val="000099"/>
                  </a:solidFill>
                  <a:effectLst/>
                  <a:latin typeface="+mj-lt"/>
                </a:rPr>
                <a:t>Esiti</a:t>
              </a:r>
              <a:endParaRPr lang="it-IT" sz="2400" kern="1200" dirty="0">
                <a:solidFill>
                  <a:srgbClr val="000099"/>
                </a:solidFill>
                <a:latin typeface="+mj-lt"/>
              </a:endParaRPr>
            </a:p>
          </p:txBody>
        </p:sp>
      </p:grpSp>
      <p:sp>
        <p:nvSpPr>
          <p:cNvPr id="3" name="CasellaDiTesto 2"/>
          <p:cNvSpPr txBox="1"/>
          <p:nvPr/>
        </p:nvSpPr>
        <p:spPr>
          <a:xfrm>
            <a:off x="598615" y="4168715"/>
            <a:ext cx="1295400" cy="369332"/>
          </a:xfrm>
          <a:prstGeom prst="rect">
            <a:avLst/>
          </a:prstGeom>
          <a:solidFill>
            <a:srgbClr val="CCFF99"/>
          </a:solidFill>
        </p:spPr>
        <p:txBody>
          <a:bodyPr wrap="square" rtlCol="0">
            <a:spAutoFit/>
          </a:bodyPr>
          <a:lstStyle/>
          <a:p>
            <a:endParaRPr lang="it-IT" dirty="0">
              <a:solidFill>
                <a:srgbClr val="CCFF99"/>
              </a:solidFill>
            </a:endParaRPr>
          </a:p>
        </p:txBody>
      </p:sp>
      <p:sp>
        <p:nvSpPr>
          <p:cNvPr id="16" name="CasellaDiTesto 15"/>
          <p:cNvSpPr txBox="1"/>
          <p:nvPr/>
        </p:nvSpPr>
        <p:spPr>
          <a:xfrm>
            <a:off x="533400" y="4726915"/>
            <a:ext cx="1360615" cy="369332"/>
          </a:xfrm>
          <a:prstGeom prst="rect">
            <a:avLst/>
          </a:prstGeom>
          <a:solidFill>
            <a:srgbClr val="CCFF99"/>
          </a:solidFill>
        </p:spPr>
        <p:txBody>
          <a:bodyPr wrap="square" rtlCol="0">
            <a:spAutoFit/>
          </a:bodyPr>
          <a:lstStyle/>
          <a:p>
            <a:r>
              <a:rPr lang="it-IT" dirty="0" smtClean="0">
                <a:solidFill>
                  <a:srgbClr val="002060"/>
                </a:solidFill>
              </a:rPr>
              <a:t>V A</a:t>
            </a:r>
            <a:endParaRPr lang="it-IT" dirty="0">
              <a:solidFill>
                <a:srgbClr val="002060"/>
              </a:solidFill>
            </a:endParaRPr>
          </a:p>
        </p:txBody>
      </p:sp>
      <p:sp>
        <p:nvSpPr>
          <p:cNvPr id="17" name="CasellaDiTesto 16"/>
          <p:cNvSpPr txBox="1"/>
          <p:nvPr/>
        </p:nvSpPr>
        <p:spPr>
          <a:xfrm>
            <a:off x="533400" y="5181601"/>
            <a:ext cx="1295400" cy="369332"/>
          </a:xfrm>
          <a:prstGeom prst="rect">
            <a:avLst/>
          </a:prstGeom>
          <a:solidFill>
            <a:srgbClr val="CCFF99"/>
          </a:solidFill>
        </p:spPr>
        <p:txBody>
          <a:bodyPr wrap="square" rtlCol="0">
            <a:spAutoFit/>
          </a:bodyPr>
          <a:lstStyle/>
          <a:p>
            <a:r>
              <a:rPr lang="it-IT" dirty="0" smtClean="0">
                <a:solidFill>
                  <a:srgbClr val="002060"/>
                </a:solidFill>
              </a:rPr>
              <a:t>V B</a:t>
            </a:r>
            <a:endParaRPr lang="it-IT" dirty="0">
              <a:solidFill>
                <a:srgbClr val="002060"/>
              </a:solidFill>
            </a:endParaRPr>
          </a:p>
        </p:txBody>
      </p:sp>
      <p:sp>
        <p:nvSpPr>
          <p:cNvPr id="18" name="CasellaDiTesto 17"/>
          <p:cNvSpPr txBox="1"/>
          <p:nvPr/>
        </p:nvSpPr>
        <p:spPr>
          <a:xfrm>
            <a:off x="565005" y="5551229"/>
            <a:ext cx="1295400" cy="369332"/>
          </a:xfrm>
          <a:prstGeom prst="rect">
            <a:avLst/>
          </a:prstGeom>
          <a:solidFill>
            <a:srgbClr val="CCFF99"/>
          </a:solidFill>
        </p:spPr>
        <p:txBody>
          <a:bodyPr wrap="square" rtlCol="0">
            <a:spAutoFit/>
          </a:bodyPr>
          <a:lstStyle/>
          <a:p>
            <a:r>
              <a:rPr lang="it-IT" dirty="0" smtClean="0">
                <a:solidFill>
                  <a:srgbClr val="002060"/>
                </a:solidFill>
              </a:rPr>
              <a:t>V I</a:t>
            </a:r>
            <a:endParaRPr lang="it-IT" dirty="0">
              <a:solidFill>
                <a:srgbClr val="002060"/>
              </a:solidFill>
            </a:endParaRPr>
          </a:p>
        </p:txBody>
      </p:sp>
      <p:sp>
        <p:nvSpPr>
          <p:cNvPr id="19" name="CasellaDiTesto 18"/>
          <p:cNvSpPr txBox="1"/>
          <p:nvPr/>
        </p:nvSpPr>
        <p:spPr>
          <a:xfrm>
            <a:off x="2971800" y="2983468"/>
            <a:ext cx="990599" cy="293132"/>
          </a:xfrm>
          <a:prstGeom prst="rect">
            <a:avLst/>
          </a:prstGeom>
          <a:solidFill>
            <a:srgbClr val="CCFF99"/>
          </a:solidFill>
        </p:spPr>
        <p:txBody>
          <a:bodyPr wrap="square" rtlCol="0">
            <a:spAutoFit/>
          </a:bodyPr>
          <a:lstStyle/>
          <a:p>
            <a:endParaRPr lang="it-IT" dirty="0">
              <a:solidFill>
                <a:srgbClr val="CCFF99"/>
              </a:solidFill>
            </a:endParaRPr>
          </a:p>
        </p:txBody>
      </p:sp>
      <p:sp>
        <p:nvSpPr>
          <p:cNvPr id="20" name="CasellaDiTesto 19"/>
          <p:cNvSpPr txBox="1"/>
          <p:nvPr/>
        </p:nvSpPr>
        <p:spPr>
          <a:xfrm>
            <a:off x="6248400" y="2989302"/>
            <a:ext cx="990599" cy="293132"/>
          </a:xfrm>
          <a:prstGeom prst="rect">
            <a:avLst/>
          </a:prstGeom>
          <a:solidFill>
            <a:srgbClr val="CCFF99"/>
          </a:solidFill>
        </p:spPr>
        <p:txBody>
          <a:bodyPr wrap="square" rtlCol="0">
            <a:spAutoFit/>
          </a:bodyPr>
          <a:lstStyle/>
          <a:p>
            <a:endParaRPr lang="it-IT" dirty="0">
              <a:solidFill>
                <a:srgbClr val="CCFF99"/>
              </a:solidFill>
            </a:endParaRPr>
          </a:p>
        </p:txBody>
      </p:sp>
      <p:sp>
        <p:nvSpPr>
          <p:cNvPr id="21" name="Ovale 20"/>
          <p:cNvSpPr/>
          <p:nvPr/>
        </p:nvSpPr>
        <p:spPr>
          <a:xfrm>
            <a:off x="304800" y="4572444"/>
            <a:ext cx="15240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7543800" y="4713810"/>
            <a:ext cx="1380682" cy="16000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4562918" y="4724548"/>
            <a:ext cx="1380682" cy="16000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2339752" y="188640"/>
            <a:ext cx="6408712" cy="1077218"/>
          </a:xfrm>
          <a:prstGeom prst="rect">
            <a:avLst/>
          </a:prstGeom>
          <a:noFill/>
        </p:spPr>
        <p:txBody>
          <a:bodyPr wrap="square" rtlCol="0">
            <a:spAutoFit/>
          </a:bodyPr>
          <a:lstStyle/>
          <a:p>
            <a:pPr algn="ctr"/>
            <a:r>
              <a:rPr lang="it-IT" sz="3200" b="1" dirty="0" smtClean="0">
                <a:latin typeface="+mj-lt"/>
              </a:rPr>
              <a:t>ESEMPIO: estrazione di una scuola in modo casuale </a:t>
            </a:r>
            <a:endParaRPr lang="it-IT" sz="3200" b="1" dirty="0">
              <a:latin typeface="+mj-lt"/>
            </a:endParaRPr>
          </a:p>
        </p:txBody>
      </p:sp>
    </p:spTree>
    <p:extLst>
      <p:ext uri="{BB962C8B-B14F-4D97-AF65-F5344CB8AC3E}">
        <p14:creationId xmlns:p14="http://schemas.microsoft.com/office/powerpoint/2010/main" xmlns="" val="2430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332656"/>
            <a:ext cx="2200275" cy="4413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3" y="3068960"/>
            <a:ext cx="5616623" cy="360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980728"/>
            <a:ext cx="7613238" cy="18984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764704"/>
            <a:ext cx="7632848" cy="25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19600" y="3886200"/>
            <a:ext cx="685800" cy="81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11760" y="2564903"/>
            <a:ext cx="792088" cy="1655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81200" y="3429000"/>
            <a:ext cx="7086600" cy="2942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86200" y="3927022"/>
            <a:ext cx="826325" cy="111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uppo 13"/>
          <p:cNvGrpSpPr/>
          <p:nvPr/>
        </p:nvGrpSpPr>
        <p:grpSpPr>
          <a:xfrm>
            <a:off x="30480" y="3982811"/>
            <a:ext cx="1950720" cy="769854"/>
            <a:chOff x="0" y="2140942"/>
            <a:chExt cx="2684612" cy="1018865"/>
          </a:xfrm>
          <a:solidFill>
            <a:schemeClr val="accent5">
              <a:lumMod val="75000"/>
            </a:schemeClr>
          </a:solidFill>
        </p:grpSpPr>
        <p:sp>
          <p:nvSpPr>
            <p:cNvPr id="15" name="Rettangolo arrotondato 14"/>
            <p:cNvSpPr/>
            <p:nvPr/>
          </p:nvSpPr>
          <p:spPr>
            <a:xfrm>
              <a:off x="0" y="2140942"/>
              <a:ext cx="2684612" cy="1018865"/>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16" name="Rettangolo 15"/>
            <p:cNvSpPr/>
            <p:nvPr/>
          </p:nvSpPr>
          <p:spPr>
            <a:xfrm>
              <a:off x="49737" y="2190679"/>
              <a:ext cx="2585138" cy="9193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it-IT" sz="2400" b="1" kern="1200" dirty="0" smtClean="0">
                  <a:solidFill>
                    <a:srgbClr val="000099"/>
                  </a:solidFill>
                  <a:effectLst/>
                  <a:latin typeface="+mj-lt"/>
                </a:rPr>
                <a:t>Processi </a:t>
              </a:r>
              <a:endParaRPr lang="it-IT" sz="2400" kern="1200" dirty="0">
                <a:solidFill>
                  <a:srgbClr val="000099"/>
                </a:solidFill>
                <a:latin typeface="+mj-lt"/>
              </a:endParaRPr>
            </a:p>
          </p:txBody>
        </p:sp>
      </p:grpSp>
    </p:spTree>
    <p:extLst>
      <p:ext uri="{BB962C8B-B14F-4D97-AF65-F5344CB8AC3E}">
        <p14:creationId xmlns:p14="http://schemas.microsoft.com/office/powerpoint/2010/main" xmlns="" val="1244307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 y="990600"/>
            <a:ext cx="8877300" cy="53711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584498"/>
            <a:ext cx="1066800" cy="2230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773133"/>
            <a:ext cx="6288533"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e 4"/>
          <p:cNvSpPr/>
          <p:nvPr/>
        </p:nvSpPr>
        <p:spPr>
          <a:xfrm rot="16200000">
            <a:off x="2476503" y="3733799"/>
            <a:ext cx="838199" cy="5334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7315200" y="4838700"/>
            <a:ext cx="1299164"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15233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219200"/>
            <a:ext cx="7367588" cy="40579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6475" y="1777281"/>
            <a:ext cx="826325" cy="172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5349013"/>
            <a:ext cx="8267700" cy="1044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9500" y="5298250"/>
            <a:ext cx="2914650"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5576" y="1180606"/>
            <a:ext cx="3256551"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5576" y="836712"/>
            <a:ext cx="3240360"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6076" y="5765913"/>
            <a:ext cx="1013112" cy="105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Ovale 9"/>
          <p:cNvSpPr/>
          <p:nvPr/>
        </p:nvSpPr>
        <p:spPr>
          <a:xfrm>
            <a:off x="2343468" y="4572000"/>
            <a:ext cx="1299164"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rot="16200000">
            <a:off x="2594467" y="3085211"/>
            <a:ext cx="690341"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041734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xmlns="" val="4205636719"/>
              </p:ext>
            </p:extLst>
          </p:nvPr>
        </p:nvGraphicFramePr>
        <p:xfrm>
          <a:off x="339975" y="1600200"/>
          <a:ext cx="8306001" cy="4231776"/>
        </p:xfrm>
        <a:graphic>
          <a:graphicData uri="http://schemas.openxmlformats.org/drawingml/2006/table">
            <a:tbl>
              <a:tblPr firstRow="1" bandRow="1">
                <a:tableStyleId>{F5AB1C69-6EDB-4FF4-983F-18BD219EF322}</a:tableStyleId>
              </a:tblPr>
              <a:tblGrid>
                <a:gridCol w="885312"/>
                <a:gridCol w="2315504"/>
                <a:gridCol w="2539585"/>
                <a:gridCol w="2565600"/>
              </a:tblGrid>
              <a:tr h="495672">
                <a:tc>
                  <a:txBody>
                    <a:bodyPr/>
                    <a:lstStyle/>
                    <a:p>
                      <a:pPr algn="ctr">
                        <a:lnSpc>
                          <a:spcPct val="115000"/>
                        </a:lnSpc>
                        <a:spcAft>
                          <a:spcPts val="0"/>
                        </a:spcAft>
                      </a:pPr>
                      <a:endParaRPr lang="it-IT" sz="1600" cap="small" dirty="0">
                        <a:solidFill>
                          <a:schemeClr val="bg1"/>
                        </a:solidFill>
                        <a:latin typeface="Cambria"/>
                        <a:ea typeface="Times New Roman"/>
                        <a:cs typeface="Arial"/>
                      </a:endParaRPr>
                    </a:p>
                  </a:txBody>
                  <a:tcPr marL="68580" marR="68580" marT="0" marB="0" anchor="ctr"/>
                </a:tc>
                <a:tc>
                  <a:txBody>
                    <a:bodyPr/>
                    <a:lstStyle/>
                    <a:p>
                      <a:pPr algn="ctr">
                        <a:lnSpc>
                          <a:spcPct val="115000"/>
                        </a:lnSpc>
                        <a:spcAft>
                          <a:spcPts val="0"/>
                        </a:spcAft>
                      </a:pPr>
                      <a:r>
                        <a:rPr lang="it-IT" sz="1600" cap="small" dirty="0">
                          <a:solidFill>
                            <a:srgbClr val="000099"/>
                          </a:solidFill>
                        </a:rPr>
                        <a:t>esiti degli studenti</a:t>
                      </a:r>
                      <a:endParaRPr lang="it-IT" sz="1600" dirty="0">
                        <a:solidFill>
                          <a:srgbClr val="000099"/>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cap="small" dirty="0">
                          <a:solidFill>
                            <a:srgbClr val="000099"/>
                          </a:solidFill>
                        </a:rPr>
                        <a:t>descrizione </a:t>
                      </a:r>
                      <a:endParaRPr lang="it-IT" sz="1600" dirty="0">
                        <a:solidFill>
                          <a:srgbClr val="000099"/>
                        </a:solidFill>
                      </a:endParaRPr>
                    </a:p>
                    <a:p>
                      <a:pPr algn="ctr">
                        <a:lnSpc>
                          <a:spcPct val="115000"/>
                        </a:lnSpc>
                        <a:spcAft>
                          <a:spcPts val="0"/>
                        </a:spcAft>
                      </a:pPr>
                      <a:r>
                        <a:rPr lang="it-IT" sz="1600" cap="small" dirty="0">
                          <a:solidFill>
                            <a:srgbClr val="000099"/>
                          </a:solidFill>
                        </a:rPr>
                        <a:t>della priorità </a:t>
                      </a:r>
                      <a:endParaRPr lang="it-IT" sz="1600" dirty="0">
                        <a:solidFill>
                          <a:srgbClr val="000099"/>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cap="small" dirty="0">
                          <a:solidFill>
                            <a:srgbClr val="000099"/>
                          </a:solidFill>
                        </a:rPr>
                        <a:t>descrizione </a:t>
                      </a:r>
                      <a:endParaRPr lang="it-IT" sz="1600" dirty="0">
                        <a:solidFill>
                          <a:srgbClr val="000099"/>
                        </a:solidFill>
                      </a:endParaRPr>
                    </a:p>
                    <a:p>
                      <a:pPr algn="ctr">
                        <a:lnSpc>
                          <a:spcPct val="115000"/>
                        </a:lnSpc>
                        <a:spcAft>
                          <a:spcPts val="0"/>
                        </a:spcAft>
                      </a:pPr>
                      <a:r>
                        <a:rPr lang="it-IT" sz="1600" cap="small" dirty="0">
                          <a:solidFill>
                            <a:srgbClr val="000099"/>
                          </a:solidFill>
                        </a:rPr>
                        <a:t>del traguardo </a:t>
                      </a:r>
                      <a:endParaRPr lang="it-IT" sz="1600" dirty="0">
                        <a:solidFill>
                          <a:srgbClr val="000099"/>
                        </a:solidFill>
                        <a:latin typeface="Calibri"/>
                        <a:ea typeface="Calibri"/>
                        <a:cs typeface="Times New Roman"/>
                      </a:endParaRPr>
                    </a:p>
                  </a:txBody>
                  <a:tcPr marL="68580" marR="68580" marT="0" marB="0" anchor="ctr"/>
                </a:tc>
              </a:tr>
              <a:tr h="571128">
                <a:tc>
                  <a:txBody>
                    <a:bodyPr/>
                    <a:lstStyle/>
                    <a:p>
                      <a:pPr marL="457200" algn="ctr">
                        <a:lnSpc>
                          <a:spcPct val="115000"/>
                        </a:lnSpc>
                        <a:spcAft>
                          <a:spcPts val="0"/>
                        </a:spcAft>
                      </a:pPr>
                      <a:r>
                        <a:rPr lang="it-IT" sz="1400" dirty="0">
                          <a:sym typeface="Wingdings"/>
                        </a:rPr>
                        <a:t></a:t>
                      </a:r>
                      <a:endParaRPr lang="it-IT" sz="1400" dirty="0">
                        <a:solidFill>
                          <a:srgbClr val="000000"/>
                        </a:solidFill>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mj-lt"/>
                        <a:buAutoNum type="alphaLcParenR"/>
                      </a:pPr>
                      <a:r>
                        <a:rPr lang="it-IT" sz="1600" dirty="0"/>
                        <a:t>Risultati scolastici</a:t>
                      </a:r>
                      <a:endParaRPr lang="it-IT" sz="1600" b="1" dirty="0">
                        <a:solidFill>
                          <a:srgbClr val="000099"/>
                        </a:solidFill>
                        <a:latin typeface="Calibri"/>
                        <a:ea typeface="Calibri"/>
                        <a:cs typeface="Times New Roman"/>
                      </a:endParaRPr>
                    </a:p>
                  </a:txBody>
                  <a:tcPr marL="68580" marR="68580" marT="0" marB="0" anchor="ctr"/>
                </a:tc>
                <a:tc>
                  <a:txBody>
                    <a:bodyPr/>
                    <a:lstStyle/>
                    <a:p>
                      <a:pPr>
                        <a:lnSpc>
                          <a:spcPct val="115000"/>
                        </a:lnSpc>
                        <a:spcBef>
                          <a:spcPts val="600"/>
                        </a:spcBef>
                        <a:spcAft>
                          <a:spcPts val="600"/>
                        </a:spcAft>
                      </a:pPr>
                      <a:endParaRPr lang="it-IT" sz="1400" dirty="0">
                        <a:solidFill>
                          <a:srgbClr val="000099"/>
                        </a:solidFill>
                        <a:latin typeface="Calibri"/>
                        <a:ea typeface="Calibri"/>
                        <a:cs typeface="Times New Roman"/>
                      </a:endParaRPr>
                    </a:p>
                  </a:txBody>
                  <a:tcPr marL="68580" marR="68580" marT="0" marB="0" anchor="ctr"/>
                </a:tc>
                <a:tc>
                  <a:txBody>
                    <a:bodyPr/>
                    <a:lstStyle/>
                    <a:p>
                      <a:pPr>
                        <a:lnSpc>
                          <a:spcPct val="115000"/>
                        </a:lnSpc>
                        <a:spcBef>
                          <a:spcPts val="600"/>
                        </a:spcBef>
                        <a:spcAft>
                          <a:spcPts val="600"/>
                        </a:spcAft>
                      </a:pPr>
                      <a:endParaRPr lang="it-IT" sz="1400" dirty="0">
                        <a:solidFill>
                          <a:srgbClr val="000099"/>
                        </a:solidFill>
                        <a:latin typeface="Calibri"/>
                        <a:ea typeface="Calibri"/>
                        <a:cs typeface="Times New Roman"/>
                      </a:endParaRPr>
                    </a:p>
                  </a:txBody>
                  <a:tcPr marL="68580" marR="68580" marT="0" marB="0" anchor="ctr"/>
                </a:tc>
              </a:tr>
              <a:tr h="762000">
                <a:tc>
                  <a:txBody>
                    <a:bodyPr/>
                    <a:lstStyle/>
                    <a:p>
                      <a:pPr marL="457200" algn="ctr">
                        <a:lnSpc>
                          <a:spcPct val="115000"/>
                        </a:lnSpc>
                        <a:spcAft>
                          <a:spcPts val="0"/>
                        </a:spcAft>
                      </a:pPr>
                      <a:r>
                        <a:rPr lang="it-IT" sz="1400" dirty="0">
                          <a:sym typeface="Wingdings"/>
                        </a:rPr>
                        <a:t></a:t>
                      </a:r>
                      <a:endParaRPr lang="it-IT" sz="1400" dirty="0">
                        <a:solidFill>
                          <a:srgbClr val="000000"/>
                        </a:solidFill>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mj-lt"/>
                        <a:buAutoNum type="alphaLcParenR"/>
                      </a:pPr>
                      <a:r>
                        <a:rPr lang="it-IT" sz="1600" dirty="0"/>
                        <a:t>Risultati nelle prove standardizzate</a:t>
                      </a:r>
                      <a:endParaRPr lang="it-IT" sz="1600" b="1" dirty="0">
                        <a:solidFill>
                          <a:srgbClr val="000099"/>
                        </a:solidFill>
                        <a:latin typeface="Calibri"/>
                        <a:ea typeface="Calibri"/>
                        <a:cs typeface="Times New Roman"/>
                      </a:endParaRPr>
                    </a:p>
                  </a:txBody>
                  <a:tcPr marL="68580" marR="68580" marT="0" marB="0" anchor="ctr"/>
                </a:tc>
                <a:tc>
                  <a:txBody>
                    <a:bodyPr/>
                    <a:lstStyle/>
                    <a:p>
                      <a:pPr>
                        <a:lnSpc>
                          <a:spcPct val="115000"/>
                        </a:lnSpc>
                        <a:spcBef>
                          <a:spcPts val="600"/>
                        </a:spcBef>
                        <a:spcAft>
                          <a:spcPts val="600"/>
                        </a:spcAft>
                      </a:pPr>
                      <a:endParaRPr lang="it-IT" sz="1400" dirty="0">
                        <a:solidFill>
                          <a:srgbClr val="000099"/>
                        </a:solidFill>
                        <a:latin typeface="Calibri"/>
                        <a:ea typeface="Calibri"/>
                        <a:cs typeface="Times New Roman"/>
                      </a:endParaRPr>
                    </a:p>
                  </a:txBody>
                  <a:tcPr marL="68580" marR="68580" marT="0" marB="0" anchor="ctr"/>
                </a:tc>
                <a:tc>
                  <a:txBody>
                    <a:bodyPr/>
                    <a:lstStyle/>
                    <a:p>
                      <a:pPr>
                        <a:lnSpc>
                          <a:spcPct val="115000"/>
                        </a:lnSpc>
                        <a:spcBef>
                          <a:spcPts val="600"/>
                        </a:spcBef>
                        <a:spcAft>
                          <a:spcPts val="600"/>
                        </a:spcAft>
                      </a:pPr>
                      <a:endParaRPr lang="it-IT" sz="1400" dirty="0">
                        <a:solidFill>
                          <a:srgbClr val="000099"/>
                        </a:solidFill>
                        <a:latin typeface="Calibri"/>
                        <a:ea typeface="Calibri"/>
                        <a:cs typeface="Times New Roman"/>
                      </a:endParaRPr>
                    </a:p>
                  </a:txBody>
                  <a:tcPr marL="68580" marR="68580" marT="0" marB="0" anchor="ctr"/>
                </a:tc>
              </a:tr>
              <a:tr h="1447800">
                <a:tc>
                  <a:txBody>
                    <a:bodyPr/>
                    <a:lstStyle/>
                    <a:p>
                      <a:pPr marL="742950" indent="-285750" algn="ctr">
                        <a:lnSpc>
                          <a:spcPct val="115000"/>
                        </a:lnSpc>
                        <a:spcAft>
                          <a:spcPts val="0"/>
                        </a:spcAft>
                        <a:buFont typeface="Wingdings" panose="05000000000000000000" pitchFamily="2" charset="2"/>
                        <a:buChar char="ü"/>
                      </a:pPr>
                      <a:r>
                        <a:rPr lang="it-IT" sz="1400" dirty="0" smtClean="0">
                          <a:sym typeface="Wingdings"/>
                        </a:rPr>
                        <a:t></a:t>
                      </a:r>
                      <a:endParaRPr lang="it-IT" sz="1400" dirty="0">
                        <a:solidFill>
                          <a:srgbClr val="000000"/>
                        </a:solidFill>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mj-lt"/>
                        <a:buAutoNum type="alphaLcParenR"/>
                      </a:pPr>
                      <a:r>
                        <a:rPr lang="it-IT" sz="1600" dirty="0"/>
                        <a:t>Competenze chiave e di cittadinanza</a:t>
                      </a:r>
                      <a:endParaRPr lang="it-IT" sz="1600" b="1" dirty="0">
                        <a:solidFill>
                          <a:srgbClr val="000099"/>
                        </a:solidFill>
                        <a:latin typeface="Calibri"/>
                        <a:ea typeface="Calibri"/>
                        <a:cs typeface="Times New Roman"/>
                      </a:endParaRPr>
                    </a:p>
                  </a:txBody>
                  <a:tcPr marL="68580" marR="68580" marT="0" marB="0" anchor="ctr"/>
                </a:tc>
                <a:tc>
                  <a:txBody>
                    <a:bodyPr/>
                    <a:lstStyle/>
                    <a:p>
                      <a:pPr marL="342900" indent="-342900">
                        <a:lnSpc>
                          <a:spcPct val="115000"/>
                        </a:lnSpc>
                        <a:spcBef>
                          <a:spcPts val="600"/>
                        </a:spcBef>
                        <a:spcAft>
                          <a:spcPts val="600"/>
                        </a:spcAft>
                        <a:buAutoNum type="arabicPeriod"/>
                      </a:pPr>
                      <a:r>
                        <a:rPr lang="it-IT" sz="1400" dirty="0" smtClean="0">
                          <a:solidFill>
                            <a:srgbClr val="FF0000"/>
                          </a:solidFill>
                        </a:rPr>
                        <a:t>Promuovere competenze</a:t>
                      </a:r>
                      <a:r>
                        <a:rPr lang="it-IT" sz="1400" baseline="0" dirty="0" smtClean="0">
                          <a:solidFill>
                            <a:srgbClr val="FF0000"/>
                          </a:solidFill>
                        </a:rPr>
                        <a:t> sociali e civiche</a:t>
                      </a:r>
                    </a:p>
                    <a:p>
                      <a:pPr marL="342900" indent="-342900">
                        <a:lnSpc>
                          <a:spcPct val="115000"/>
                        </a:lnSpc>
                        <a:spcBef>
                          <a:spcPts val="600"/>
                        </a:spcBef>
                        <a:spcAft>
                          <a:spcPts val="600"/>
                        </a:spcAft>
                        <a:buNone/>
                      </a:pPr>
                      <a:endParaRPr lang="it-IT" sz="1400" b="1" dirty="0">
                        <a:solidFill>
                          <a:srgbClr val="FF0000"/>
                        </a:solidFill>
                        <a:latin typeface="Calibri"/>
                        <a:ea typeface="Calibri"/>
                        <a:cs typeface="Times New Roman"/>
                      </a:endParaRPr>
                    </a:p>
                  </a:txBody>
                  <a:tcPr marL="68580" marR="68580" marT="0" marB="0" anchor="ctr"/>
                </a:tc>
                <a:tc>
                  <a:txBody>
                    <a:bodyPr/>
                    <a:lstStyle/>
                    <a:p>
                      <a:pPr marL="342900" indent="-342900">
                        <a:lnSpc>
                          <a:spcPct val="115000"/>
                        </a:lnSpc>
                        <a:spcBef>
                          <a:spcPts val="600"/>
                        </a:spcBef>
                        <a:spcAft>
                          <a:spcPts val="600"/>
                        </a:spcAft>
                        <a:buAutoNum type="arabicPeriod"/>
                      </a:pPr>
                      <a:r>
                        <a:rPr lang="it-IT" sz="1400" dirty="0" smtClean="0">
                          <a:solidFill>
                            <a:srgbClr val="FF0000"/>
                          </a:solidFill>
                        </a:rPr>
                        <a:t>Aumentare le competenze di convivenza</a:t>
                      </a:r>
                      <a:r>
                        <a:rPr lang="it-IT" sz="1400" baseline="0" dirty="0" smtClean="0">
                          <a:solidFill>
                            <a:srgbClr val="FF0000"/>
                          </a:solidFill>
                        </a:rPr>
                        <a:t> civile e di partecipazione (?) </a:t>
                      </a:r>
                    </a:p>
                    <a:p>
                      <a:pPr marL="342900" indent="-342900">
                        <a:lnSpc>
                          <a:spcPct val="115000"/>
                        </a:lnSpc>
                        <a:spcBef>
                          <a:spcPts val="600"/>
                        </a:spcBef>
                        <a:spcAft>
                          <a:spcPts val="600"/>
                        </a:spcAft>
                        <a:buAutoNum type="arabicPeriod"/>
                      </a:pPr>
                      <a:r>
                        <a:rPr lang="it-IT" sz="1400" baseline="0" dirty="0" smtClean="0">
                          <a:solidFill>
                            <a:srgbClr val="FF0000"/>
                          </a:solidFill>
                        </a:rPr>
                        <a:t>…</a:t>
                      </a:r>
                      <a:endParaRPr lang="it-IT" sz="1400" dirty="0" smtClean="0">
                        <a:solidFill>
                          <a:srgbClr val="FF0000"/>
                        </a:solidFill>
                      </a:endParaRPr>
                    </a:p>
                  </a:txBody>
                  <a:tcPr marL="68580" marR="68580" marT="0" marB="0" anchor="ctr"/>
                </a:tc>
              </a:tr>
              <a:tr h="890016">
                <a:tc>
                  <a:txBody>
                    <a:bodyPr/>
                    <a:lstStyle/>
                    <a:p>
                      <a:pPr marL="457200" algn="ctr">
                        <a:lnSpc>
                          <a:spcPct val="115000"/>
                        </a:lnSpc>
                        <a:spcAft>
                          <a:spcPts val="0"/>
                        </a:spcAft>
                      </a:pPr>
                      <a:r>
                        <a:rPr lang="it-IT" sz="1400" dirty="0">
                          <a:sym typeface="Wingdings"/>
                        </a:rPr>
                        <a:t></a:t>
                      </a:r>
                      <a:endParaRPr lang="it-IT" sz="1400" dirty="0">
                        <a:solidFill>
                          <a:srgbClr val="000000"/>
                        </a:solidFill>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mj-lt"/>
                        <a:buAutoNum type="alphaLcParenR"/>
                      </a:pPr>
                      <a:r>
                        <a:rPr lang="it-IT" sz="1600" dirty="0"/>
                        <a:t>Risultati a distanza</a:t>
                      </a:r>
                      <a:endParaRPr lang="it-IT" sz="1600" b="1" dirty="0">
                        <a:solidFill>
                          <a:srgbClr val="000099"/>
                        </a:solidFill>
                        <a:latin typeface="Calibri"/>
                        <a:ea typeface="Calibri"/>
                        <a:cs typeface="Times New Roman"/>
                      </a:endParaRPr>
                    </a:p>
                  </a:txBody>
                  <a:tcPr marL="68580" marR="68580" marT="0" marB="0" anchor="ctr"/>
                </a:tc>
                <a:tc>
                  <a:txBody>
                    <a:bodyPr/>
                    <a:lstStyle/>
                    <a:p>
                      <a:pPr>
                        <a:lnSpc>
                          <a:spcPct val="115000"/>
                        </a:lnSpc>
                        <a:spcBef>
                          <a:spcPts val="600"/>
                        </a:spcBef>
                        <a:spcAft>
                          <a:spcPts val="600"/>
                        </a:spcAft>
                      </a:pPr>
                      <a:endParaRPr lang="it-IT" sz="1400" dirty="0">
                        <a:solidFill>
                          <a:srgbClr val="000099"/>
                        </a:solidFill>
                        <a:latin typeface="Calibri"/>
                        <a:ea typeface="Calibri"/>
                        <a:cs typeface="Times New Roman"/>
                      </a:endParaRPr>
                    </a:p>
                  </a:txBody>
                  <a:tcPr marL="68580" marR="68580" marT="0" marB="0" anchor="ctr"/>
                </a:tc>
                <a:tc>
                  <a:txBody>
                    <a:bodyPr/>
                    <a:lstStyle/>
                    <a:p>
                      <a:pPr>
                        <a:lnSpc>
                          <a:spcPct val="115000"/>
                        </a:lnSpc>
                        <a:spcBef>
                          <a:spcPts val="600"/>
                        </a:spcBef>
                        <a:spcAft>
                          <a:spcPts val="600"/>
                        </a:spcAft>
                      </a:pPr>
                      <a:endParaRPr lang="it-IT" sz="1400" dirty="0">
                        <a:solidFill>
                          <a:srgbClr val="000099"/>
                        </a:solidFill>
                        <a:latin typeface="Calibri"/>
                        <a:ea typeface="Calibri"/>
                        <a:cs typeface="Times New Roman"/>
                      </a:endParaRPr>
                    </a:p>
                  </a:txBody>
                  <a:tcPr marL="68580" marR="68580" marT="0" marB="0" anchor="ctr"/>
                </a:tc>
              </a:tr>
            </a:tbl>
          </a:graphicData>
        </a:graphic>
      </p:graphicFrame>
      <p:sp>
        <p:nvSpPr>
          <p:cNvPr id="5" name="Titolo 4"/>
          <p:cNvSpPr>
            <a:spLocks noGrp="1"/>
          </p:cNvSpPr>
          <p:nvPr>
            <p:ph type="title"/>
          </p:nvPr>
        </p:nvSpPr>
        <p:spPr>
          <a:xfrm>
            <a:off x="971600" y="548680"/>
            <a:ext cx="7128792" cy="720080"/>
          </a:xfrm>
        </p:spPr>
        <p:style>
          <a:lnRef idx="0">
            <a:schemeClr val="accent3"/>
          </a:lnRef>
          <a:fillRef idx="3">
            <a:schemeClr val="accent3"/>
          </a:fillRef>
          <a:effectRef idx="3">
            <a:schemeClr val="accent3"/>
          </a:effectRef>
          <a:fontRef idx="minor">
            <a:schemeClr val="lt1"/>
          </a:fontRef>
        </p:style>
        <p:txBody>
          <a:bodyPr>
            <a:noAutofit/>
          </a:bodyPr>
          <a:lstStyle/>
          <a:p>
            <a:pPr lvl="0" algn="ctr"/>
            <a:r>
              <a:rPr lang="it-IT" sz="2800" b="1" dirty="0" smtClean="0">
                <a:solidFill>
                  <a:schemeClr val="tx1"/>
                </a:solidFill>
                <a:effectLst/>
                <a:latin typeface="+mj-lt"/>
              </a:rPr>
              <a:t/>
            </a:r>
            <a:br>
              <a:rPr lang="it-IT" sz="2800" b="1" dirty="0" smtClean="0">
                <a:solidFill>
                  <a:schemeClr val="tx1"/>
                </a:solidFill>
                <a:effectLst/>
                <a:latin typeface="+mj-lt"/>
              </a:rPr>
            </a:br>
            <a:r>
              <a:rPr lang="it-IT" sz="2800" b="1" dirty="0" smtClean="0">
                <a:solidFill>
                  <a:schemeClr val="tx1"/>
                </a:solidFill>
                <a:effectLst/>
                <a:latin typeface="+mj-lt"/>
              </a:rPr>
              <a:t>Individuazione delle priorità</a:t>
            </a:r>
            <a:r>
              <a:rPr lang="it-IT" sz="2800" b="1" dirty="0" smtClean="0">
                <a:solidFill>
                  <a:schemeClr val="tx1"/>
                </a:solidFill>
                <a:effectLst>
                  <a:outerShdw blurRad="38100" dist="38100" dir="2700000" algn="tl">
                    <a:srgbClr val="000000">
                      <a:alpha val="43137"/>
                    </a:srgbClr>
                  </a:outerShdw>
                </a:effectLst>
                <a:latin typeface="+mj-lt"/>
              </a:rPr>
              <a:t/>
            </a:r>
            <a:br>
              <a:rPr lang="it-IT" sz="2800" b="1" dirty="0" smtClean="0">
                <a:solidFill>
                  <a:schemeClr val="tx1"/>
                </a:solidFill>
                <a:effectLst>
                  <a:outerShdw blurRad="38100" dist="38100" dir="2700000" algn="tl">
                    <a:srgbClr val="000000">
                      <a:alpha val="43137"/>
                    </a:srgbClr>
                  </a:outerShdw>
                </a:effectLst>
                <a:latin typeface="+mj-lt"/>
              </a:rPr>
            </a:br>
            <a:endParaRPr lang="it-IT" sz="2800" dirty="0">
              <a:solidFill>
                <a:schemeClr val="tx1"/>
              </a:solidFill>
              <a:effectLst>
                <a:outerShdw blurRad="38100" dist="38100" dir="2700000" algn="tl">
                  <a:srgbClr val="000000">
                    <a:alpha val="43137"/>
                  </a:srgbClr>
                </a:outerShdw>
              </a:effectLst>
            </a:endParaRPr>
          </a:p>
        </p:txBody>
      </p:sp>
      <p:sp>
        <p:nvSpPr>
          <p:cNvPr id="6" name="CasellaDiTesto 5"/>
          <p:cNvSpPr txBox="1"/>
          <p:nvPr/>
        </p:nvSpPr>
        <p:spPr>
          <a:xfrm>
            <a:off x="384106" y="5867400"/>
            <a:ext cx="828092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it-IT" dirty="0" smtClean="0">
                <a:solidFill>
                  <a:srgbClr val="FF0000"/>
                </a:solidFill>
              </a:rPr>
              <a:t>NB: è pertinente ma non è sufficiente!</a:t>
            </a:r>
            <a:endParaRPr lang="it-IT" dirty="0">
              <a:solidFill>
                <a:srgbClr val="FF0000"/>
              </a:solidFill>
            </a:endParaRPr>
          </a:p>
        </p:txBody>
      </p:sp>
    </p:spTree>
    <p:extLst>
      <p:ext uri="{BB962C8B-B14F-4D97-AF65-F5344CB8AC3E}">
        <p14:creationId xmlns:p14="http://schemas.microsoft.com/office/powerpoint/2010/main" xmlns="" val="3204663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xmlns="" val="275149683"/>
              </p:ext>
            </p:extLst>
          </p:nvPr>
        </p:nvGraphicFramePr>
        <p:xfrm>
          <a:off x="395536" y="1340768"/>
          <a:ext cx="8233993" cy="4694036"/>
        </p:xfrm>
        <a:graphic>
          <a:graphicData uri="http://schemas.openxmlformats.org/drawingml/2006/table">
            <a:tbl>
              <a:tblPr firstRow="1" bandRow="1">
                <a:tableStyleId>{F5AB1C69-6EDB-4FF4-983F-18BD219EF322}</a:tableStyleId>
              </a:tblPr>
              <a:tblGrid>
                <a:gridCol w="877637"/>
                <a:gridCol w="2295430"/>
                <a:gridCol w="2517568"/>
                <a:gridCol w="2543358"/>
              </a:tblGrid>
              <a:tr h="728990">
                <a:tc>
                  <a:txBody>
                    <a:bodyPr/>
                    <a:lstStyle/>
                    <a:p>
                      <a:pPr algn="ctr">
                        <a:lnSpc>
                          <a:spcPct val="115000"/>
                        </a:lnSpc>
                        <a:spcAft>
                          <a:spcPts val="0"/>
                        </a:spcAft>
                      </a:pPr>
                      <a:endParaRPr lang="it-IT" sz="1600" cap="small" dirty="0">
                        <a:solidFill>
                          <a:schemeClr val="bg1"/>
                        </a:solidFill>
                        <a:latin typeface="Cambria"/>
                        <a:ea typeface="Times New Roman"/>
                        <a:cs typeface="Arial"/>
                      </a:endParaRPr>
                    </a:p>
                  </a:txBody>
                  <a:tcPr marL="68580" marR="68580" marT="0" marB="0" anchor="ctr"/>
                </a:tc>
                <a:tc>
                  <a:txBody>
                    <a:bodyPr/>
                    <a:lstStyle/>
                    <a:p>
                      <a:pPr algn="ctr">
                        <a:lnSpc>
                          <a:spcPct val="115000"/>
                        </a:lnSpc>
                        <a:spcAft>
                          <a:spcPts val="0"/>
                        </a:spcAft>
                      </a:pPr>
                      <a:r>
                        <a:rPr lang="it-IT" sz="1600" cap="small" dirty="0">
                          <a:solidFill>
                            <a:srgbClr val="000099"/>
                          </a:solidFill>
                        </a:rPr>
                        <a:t>esiti degli studenti</a:t>
                      </a:r>
                      <a:endParaRPr lang="it-IT" sz="1600" dirty="0">
                        <a:solidFill>
                          <a:srgbClr val="000099"/>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cap="small" dirty="0">
                          <a:solidFill>
                            <a:srgbClr val="000099"/>
                          </a:solidFill>
                        </a:rPr>
                        <a:t>descrizione </a:t>
                      </a:r>
                      <a:endParaRPr lang="it-IT" sz="1600" dirty="0">
                        <a:solidFill>
                          <a:srgbClr val="000099"/>
                        </a:solidFill>
                      </a:endParaRPr>
                    </a:p>
                    <a:p>
                      <a:pPr algn="ctr">
                        <a:lnSpc>
                          <a:spcPct val="115000"/>
                        </a:lnSpc>
                        <a:spcAft>
                          <a:spcPts val="0"/>
                        </a:spcAft>
                      </a:pPr>
                      <a:r>
                        <a:rPr lang="it-IT" sz="1600" cap="small" dirty="0">
                          <a:solidFill>
                            <a:srgbClr val="000099"/>
                          </a:solidFill>
                        </a:rPr>
                        <a:t>della priorità </a:t>
                      </a:r>
                      <a:endParaRPr lang="it-IT" sz="1600" dirty="0">
                        <a:solidFill>
                          <a:srgbClr val="000099"/>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cap="small" dirty="0">
                          <a:solidFill>
                            <a:srgbClr val="000099"/>
                          </a:solidFill>
                        </a:rPr>
                        <a:t>descrizione </a:t>
                      </a:r>
                      <a:endParaRPr lang="it-IT" sz="1600" dirty="0">
                        <a:solidFill>
                          <a:srgbClr val="000099"/>
                        </a:solidFill>
                      </a:endParaRPr>
                    </a:p>
                    <a:p>
                      <a:pPr algn="ctr">
                        <a:lnSpc>
                          <a:spcPct val="115000"/>
                        </a:lnSpc>
                        <a:spcAft>
                          <a:spcPts val="0"/>
                        </a:spcAft>
                      </a:pPr>
                      <a:r>
                        <a:rPr lang="it-IT" sz="1600" cap="small" dirty="0">
                          <a:solidFill>
                            <a:srgbClr val="000099"/>
                          </a:solidFill>
                        </a:rPr>
                        <a:t>del traguardo </a:t>
                      </a:r>
                      <a:endParaRPr lang="it-IT" sz="1600" dirty="0">
                        <a:solidFill>
                          <a:srgbClr val="000099"/>
                        </a:solidFill>
                        <a:latin typeface="Calibri"/>
                        <a:ea typeface="Calibri"/>
                        <a:cs typeface="Times New Roman"/>
                      </a:endParaRPr>
                    </a:p>
                  </a:txBody>
                  <a:tcPr marL="68580" marR="68580" marT="0" marB="0" anchor="ctr"/>
                </a:tc>
              </a:tr>
              <a:tr h="2278208">
                <a:tc>
                  <a:txBody>
                    <a:bodyPr/>
                    <a:lstStyle/>
                    <a:p>
                      <a:pPr marL="457200" algn="ctr">
                        <a:lnSpc>
                          <a:spcPct val="115000"/>
                        </a:lnSpc>
                        <a:spcAft>
                          <a:spcPts val="0"/>
                        </a:spcAft>
                      </a:pPr>
                      <a:r>
                        <a:rPr lang="it-IT" sz="1400" dirty="0">
                          <a:sym typeface="Wingdings"/>
                        </a:rPr>
                        <a:t></a:t>
                      </a:r>
                      <a:endParaRPr lang="it-IT" sz="1400" dirty="0">
                        <a:solidFill>
                          <a:srgbClr val="000000"/>
                        </a:solidFill>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mj-lt"/>
                        <a:buAutoNum type="alphaLcParenR"/>
                      </a:pPr>
                      <a:r>
                        <a:rPr lang="it-IT" sz="1600" dirty="0"/>
                        <a:t>Risultati nelle prove standardizzate</a:t>
                      </a:r>
                      <a:endParaRPr lang="it-IT" sz="1600" b="1" dirty="0">
                        <a:solidFill>
                          <a:srgbClr val="000099"/>
                        </a:solidFill>
                        <a:latin typeface="Calibri"/>
                        <a:ea typeface="Calibri"/>
                        <a:cs typeface="Times New Roman"/>
                      </a:endParaRPr>
                    </a:p>
                  </a:txBody>
                  <a:tcPr marL="68580" marR="68580" marT="0" marB="0" anchor="ctr"/>
                </a:tc>
                <a:tc>
                  <a:txBody>
                    <a:bodyPr/>
                    <a:lstStyle/>
                    <a:p>
                      <a:pPr>
                        <a:lnSpc>
                          <a:spcPct val="115000"/>
                        </a:lnSpc>
                        <a:spcBef>
                          <a:spcPts val="600"/>
                        </a:spcBef>
                        <a:spcAft>
                          <a:spcPts val="600"/>
                        </a:spcAft>
                      </a:pPr>
                      <a:r>
                        <a:rPr lang="it-IT" sz="1400" dirty="0" smtClean="0"/>
                        <a:t>1. Migliorare i risultati di italiano e matematica nelle prove standardizzate</a:t>
                      </a:r>
                    </a:p>
                    <a:p>
                      <a:pPr>
                        <a:lnSpc>
                          <a:spcPct val="115000"/>
                        </a:lnSpc>
                        <a:spcBef>
                          <a:spcPts val="600"/>
                        </a:spcBef>
                        <a:spcAft>
                          <a:spcPts val="600"/>
                        </a:spcAft>
                      </a:pPr>
                      <a:r>
                        <a:rPr lang="it-IT" sz="1400" dirty="0" smtClean="0"/>
                        <a:t>2. Diminuire la varianza fra le classi</a:t>
                      </a:r>
                      <a:endParaRPr lang="it-IT" sz="1400" dirty="0">
                        <a:solidFill>
                          <a:srgbClr val="000099"/>
                        </a:solidFill>
                        <a:latin typeface="Calibri"/>
                        <a:ea typeface="Calibri"/>
                        <a:cs typeface="Times New Roman"/>
                      </a:endParaRPr>
                    </a:p>
                  </a:txBody>
                  <a:tcPr marL="68580" marR="68580" marT="0" marB="0" anchor="ctr"/>
                </a:tc>
                <a:tc>
                  <a:txBody>
                    <a:bodyPr/>
                    <a:lstStyle/>
                    <a:p>
                      <a:pPr marL="342900" indent="-342900">
                        <a:lnSpc>
                          <a:spcPct val="115000"/>
                        </a:lnSpc>
                        <a:spcBef>
                          <a:spcPts val="600"/>
                        </a:spcBef>
                        <a:spcAft>
                          <a:spcPts val="600"/>
                        </a:spcAft>
                        <a:buAutoNum type="arabicPeriod"/>
                      </a:pPr>
                      <a:r>
                        <a:rPr lang="it-IT" sz="1400" dirty="0" smtClean="0"/>
                        <a:t>Raggiungere i risultati di italiano di matematica</a:t>
                      </a:r>
                      <a:r>
                        <a:rPr lang="it-IT" sz="1400" baseline="0" dirty="0" smtClean="0"/>
                        <a:t> delle scuole con lo stesso </a:t>
                      </a:r>
                      <a:r>
                        <a:rPr lang="it-IT" sz="1400" baseline="0" dirty="0" err="1" smtClean="0"/>
                        <a:t>escs</a:t>
                      </a:r>
                      <a:endParaRPr lang="it-IT" sz="1400" baseline="0" dirty="0" smtClean="0"/>
                    </a:p>
                    <a:p>
                      <a:pPr marL="342900" indent="-342900">
                        <a:lnSpc>
                          <a:spcPct val="115000"/>
                        </a:lnSpc>
                        <a:spcBef>
                          <a:spcPts val="600"/>
                        </a:spcBef>
                        <a:spcAft>
                          <a:spcPts val="600"/>
                        </a:spcAft>
                        <a:buAutoNum type="arabicPeriod"/>
                      </a:pPr>
                      <a:r>
                        <a:rPr lang="it-IT" sz="1400" baseline="0" dirty="0" smtClean="0"/>
                        <a:t>Contenere la varianza fra le classi nella tendenza delle scuole con lo stesso </a:t>
                      </a:r>
                      <a:r>
                        <a:rPr lang="it-IT" sz="1400" baseline="0" dirty="0" err="1" smtClean="0"/>
                        <a:t>escs</a:t>
                      </a:r>
                      <a:endParaRPr lang="it-IT" sz="1400" baseline="0" dirty="0" smtClean="0">
                        <a:solidFill>
                          <a:srgbClr val="000099"/>
                        </a:solidFill>
                        <a:latin typeface="Calibri"/>
                        <a:ea typeface="Calibri"/>
                        <a:cs typeface="Times New Roman"/>
                      </a:endParaRPr>
                    </a:p>
                  </a:txBody>
                  <a:tcPr marL="68580" marR="68580" marT="0" marB="0" anchor="ctr"/>
                </a:tc>
              </a:tr>
              <a:tr h="1686838">
                <a:tc>
                  <a:txBody>
                    <a:bodyPr/>
                    <a:lstStyle/>
                    <a:p>
                      <a:pPr marL="457200" algn="ctr">
                        <a:lnSpc>
                          <a:spcPct val="115000"/>
                        </a:lnSpc>
                        <a:spcAft>
                          <a:spcPts val="0"/>
                        </a:spcAft>
                      </a:pPr>
                      <a:r>
                        <a:rPr lang="it-IT" sz="1400">
                          <a:sym typeface="Wingdings"/>
                        </a:rPr>
                        <a:t></a:t>
                      </a:r>
                      <a:endParaRPr lang="it-IT" sz="1400">
                        <a:solidFill>
                          <a:srgbClr val="000000"/>
                        </a:solidFill>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mj-lt"/>
                        <a:buAutoNum type="alphaLcParenR"/>
                      </a:pPr>
                      <a:r>
                        <a:rPr lang="it-IT" sz="1600" dirty="0"/>
                        <a:t>Competenze chiave e di cittadinanza</a:t>
                      </a:r>
                      <a:endParaRPr lang="it-IT" sz="1600" b="1" dirty="0">
                        <a:solidFill>
                          <a:srgbClr val="000099"/>
                        </a:solidFill>
                        <a:latin typeface="Calibri"/>
                        <a:ea typeface="Calibri"/>
                        <a:cs typeface="Times New Roman"/>
                      </a:endParaRPr>
                    </a:p>
                  </a:txBody>
                  <a:tcPr marL="68580" marR="68580" marT="0" marB="0" anchor="ctr"/>
                </a:tc>
                <a:tc>
                  <a:txBody>
                    <a:bodyPr/>
                    <a:lstStyle/>
                    <a:p>
                      <a:pPr marL="342900" indent="-342900">
                        <a:lnSpc>
                          <a:spcPct val="115000"/>
                        </a:lnSpc>
                        <a:spcBef>
                          <a:spcPts val="600"/>
                        </a:spcBef>
                        <a:spcAft>
                          <a:spcPts val="600"/>
                        </a:spcAft>
                        <a:buAutoNum type="arabicPeriod"/>
                      </a:pPr>
                      <a:r>
                        <a:rPr lang="it-IT" sz="1400" dirty="0" smtClean="0"/>
                        <a:t>Promuovere competenze</a:t>
                      </a:r>
                      <a:r>
                        <a:rPr lang="it-IT" sz="1400" baseline="0" dirty="0" smtClean="0"/>
                        <a:t> sociali e civiche</a:t>
                      </a:r>
                    </a:p>
                    <a:p>
                      <a:pPr marL="342900" indent="-342900">
                        <a:lnSpc>
                          <a:spcPct val="115000"/>
                        </a:lnSpc>
                        <a:spcBef>
                          <a:spcPts val="600"/>
                        </a:spcBef>
                        <a:spcAft>
                          <a:spcPts val="600"/>
                        </a:spcAft>
                        <a:buNone/>
                      </a:pPr>
                      <a:endParaRPr lang="it-IT" sz="1400" dirty="0">
                        <a:solidFill>
                          <a:srgbClr val="000099"/>
                        </a:solidFill>
                        <a:latin typeface="Calibri"/>
                        <a:ea typeface="Calibri"/>
                        <a:cs typeface="Times New Roman"/>
                      </a:endParaRPr>
                    </a:p>
                  </a:txBody>
                  <a:tcPr marL="68580" marR="68580" marT="0" marB="0" anchor="ctr"/>
                </a:tc>
                <a:tc>
                  <a:txBody>
                    <a:bodyPr/>
                    <a:lstStyle/>
                    <a:p>
                      <a:pPr marL="342900" indent="-342900">
                        <a:lnSpc>
                          <a:spcPct val="115000"/>
                        </a:lnSpc>
                        <a:spcBef>
                          <a:spcPts val="600"/>
                        </a:spcBef>
                        <a:spcAft>
                          <a:spcPts val="600"/>
                        </a:spcAft>
                        <a:buAutoNum type="arabicPeriod"/>
                      </a:pPr>
                      <a:r>
                        <a:rPr lang="it-IT" sz="1400" baseline="0" dirty="0" smtClean="0"/>
                        <a:t>Ecc.</a:t>
                      </a:r>
                    </a:p>
                    <a:p>
                      <a:pPr marL="342900" indent="-342900">
                        <a:lnSpc>
                          <a:spcPct val="115000"/>
                        </a:lnSpc>
                        <a:spcBef>
                          <a:spcPts val="600"/>
                        </a:spcBef>
                        <a:spcAft>
                          <a:spcPts val="600"/>
                        </a:spcAft>
                        <a:buAutoNum type="arabicPeriod"/>
                      </a:pPr>
                      <a:r>
                        <a:rPr lang="it-IT" sz="1400" baseline="0" dirty="0" smtClean="0"/>
                        <a:t>Ecc.</a:t>
                      </a:r>
                    </a:p>
                  </a:txBody>
                  <a:tcPr marL="68580" marR="68580" marT="0" marB="0" anchor="ctr"/>
                </a:tc>
              </a:tr>
            </a:tbl>
          </a:graphicData>
        </a:graphic>
      </p:graphicFrame>
      <p:sp>
        <p:nvSpPr>
          <p:cNvPr id="5" name="Titolo 4"/>
          <p:cNvSpPr>
            <a:spLocks noGrp="1"/>
          </p:cNvSpPr>
          <p:nvPr>
            <p:ph type="title"/>
          </p:nvPr>
        </p:nvSpPr>
        <p:spPr>
          <a:xfrm>
            <a:off x="395536" y="548680"/>
            <a:ext cx="8280920" cy="648072"/>
          </a:xfrm>
        </p:spPr>
        <p:style>
          <a:lnRef idx="0">
            <a:schemeClr val="accent3"/>
          </a:lnRef>
          <a:fillRef idx="3">
            <a:schemeClr val="accent3"/>
          </a:fillRef>
          <a:effectRef idx="3">
            <a:schemeClr val="accent3"/>
          </a:effectRef>
          <a:fontRef idx="minor">
            <a:schemeClr val="lt1"/>
          </a:fontRef>
        </p:style>
        <p:txBody>
          <a:bodyPr>
            <a:normAutofit fontScale="90000"/>
          </a:bodyPr>
          <a:lstStyle/>
          <a:p>
            <a:pPr lvl="0" algn="ctr"/>
            <a:r>
              <a:rPr lang="it-IT" sz="3100" b="1" dirty="0" smtClean="0">
                <a:solidFill>
                  <a:schemeClr val="tx1"/>
                </a:solidFill>
                <a:effectLst/>
                <a:latin typeface="+mj-lt"/>
              </a:rPr>
              <a:t/>
            </a:r>
            <a:br>
              <a:rPr lang="it-IT" sz="3100" b="1" dirty="0" smtClean="0">
                <a:solidFill>
                  <a:schemeClr val="tx1"/>
                </a:solidFill>
                <a:effectLst/>
                <a:latin typeface="+mj-lt"/>
              </a:rPr>
            </a:br>
            <a:r>
              <a:rPr lang="it-IT" sz="3100" b="1" dirty="0" smtClean="0">
                <a:solidFill>
                  <a:schemeClr val="tx1"/>
                </a:solidFill>
                <a:effectLst/>
                <a:latin typeface="+mj-lt"/>
              </a:rPr>
              <a:t>Individuazione delle priorità</a:t>
            </a:r>
            <a:r>
              <a:rPr lang="it-IT" b="1" dirty="0" smtClean="0">
                <a:solidFill>
                  <a:schemeClr val="bg1"/>
                </a:solidFill>
                <a:effectLst/>
                <a:latin typeface="+mj-lt"/>
              </a:rPr>
              <a:t/>
            </a:r>
            <a:br>
              <a:rPr lang="it-IT" b="1" dirty="0" smtClean="0">
                <a:solidFill>
                  <a:schemeClr val="bg1"/>
                </a:solidFill>
                <a:effectLst/>
                <a:latin typeface="+mj-lt"/>
              </a:rPr>
            </a:br>
            <a:endParaRPr lang="it-IT" dirty="0">
              <a:solidFill>
                <a:schemeClr val="bg1"/>
              </a:solidFill>
            </a:endParaRPr>
          </a:p>
        </p:txBody>
      </p:sp>
      <p:sp>
        <p:nvSpPr>
          <p:cNvPr id="6" name="CasellaDiTesto 5"/>
          <p:cNvSpPr txBox="1"/>
          <p:nvPr/>
        </p:nvSpPr>
        <p:spPr>
          <a:xfrm>
            <a:off x="395536" y="5795972"/>
            <a:ext cx="828092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it-IT" dirty="0" err="1" smtClean="0">
                <a:solidFill>
                  <a:srgbClr val="FF0000"/>
                </a:solidFill>
              </a:rPr>
              <a:t>cfr</a:t>
            </a:r>
            <a:r>
              <a:rPr lang="it-IT" dirty="0" smtClean="0">
                <a:solidFill>
                  <a:srgbClr val="FF0000"/>
                </a:solidFill>
              </a:rPr>
              <a:t> «Priorità strategiche …» DM 11/2014  </a:t>
            </a:r>
            <a:endParaRPr lang="it-IT" dirty="0">
              <a:solidFill>
                <a:srgbClr val="FF0000"/>
              </a:solidFill>
            </a:endParaRPr>
          </a:p>
        </p:txBody>
      </p:sp>
    </p:spTree>
    <p:extLst>
      <p:ext uri="{BB962C8B-B14F-4D97-AF65-F5344CB8AC3E}">
        <p14:creationId xmlns:p14="http://schemas.microsoft.com/office/powerpoint/2010/main" xmlns="" val="127401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7704" y="260648"/>
            <a:ext cx="5040560" cy="533400"/>
          </a:xfrm>
        </p:spPr>
        <p:style>
          <a:lnRef idx="0">
            <a:schemeClr val="accent3"/>
          </a:lnRef>
          <a:fillRef idx="3">
            <a:schemeClr val="accent3"/>
          </a:fillRef>
          <a:effectRef idx="3">
            <a:schemeClr val="accent3"/>
          </a:effectRef>
          <a:fontRef idx="minor">
            <a:schemeClr val="lt1"/>
          </a:fontRef>
        </p:style>
        <p:txBody>
          <a:bodyPr/>
          <a:lstStyle/>
          <a:p>
            <a:pPr algn="ctr"/>
            <a:r>
              <a:rPr lang="it-IT" sz="3200" b="1" dirty="0" smtClean="0">
                <a:solidFill>
                  <a:srgbClr val="000099"/>
                </a:solidFill>
                <a:effectLst/>
              </a:rPr>
              <a:t>La pubblicazione</a:t>
            </a:r>
            <a:endParaRPr lang="it-IT" sz="3200" dirty="0">
              <a:solidFill>
                <a:srgbClr val="000099"/>
              </a:solidFill>
              <a:effectLst/>
            </a:endParaRPr>
          </a:p>
        </p:txBody>
      </p:sp>
      <p:pic>
        <p:nvPicPr>
          <p:cNvPr id="5" name="Picture 2"/>
          <p:cNvPicPr/>
          <p:nvPr/>
        </p:nvPicPr>
        <p:blipFill>
          <a:blip r:embed="rId2" cstate="print"/>
          <a:stretch>
            <a:fillRect/>
          </a:stretch>
        </p:blipFill>
        <p:spPr>
          <a:xfrm>
            <a:off x="323528" y="836712"/>
            <a:ext cx="8064896" cy="5760640"/>
          </a:xfrm>
          <a:prstGeom prst="rect">
            <a:avLst/>
          </a:prstGeom>
        </p:spPr>
      </p:pic>
    </p:spTree>
    <p:extLst>
      <p:ext uri="{BB962C8B-B14F-4D97-AF65-F5344CB8AC3E}">
        <p14:creationId xmlns:p14="http://schemas.microsoft.com/office/powerpoint/2010/main" xmlns="" val="1605104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5148064" y="1052736"/>
            <a:ext cx="3168352" cy="1200329"/>
          </a:xfrm>
          <a:prstGeom prst="rect">
            <a:avLst/>
          </a:prstGeom>
          <a:solidFill>
            <a:srgbClr val="C00000"/>
          </a:solidFill>
          <a:ln w="25400">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square">
            <a:spAutoFit/>
          </a:bodyPr>
          <a:lstStyle/>
          <a:p>
            <a:pPr algn="ctr"/>
            <a:r>
              <a:rPr lang="it-IT" b="1" dirty="0"/>
              <a:t>R</a:t>
            </a:r>
            <a:r>
              <a:rPr lang="it-IT" b="1" dirty="0" smtClean="0"/>
              <a:t>egolamento </a:t>
            </a:r>
            <a:r>
              <a:rPr lang="it-IT" b="1" dirty="0"/>
              <a:t>sul Sistema Nazionale di </a:t>
            </a:r>
            <a:r>
              <a:rPr lang="it-IT" b="1" dirty="0" smtClean="0"/>
              <a:t>Valutazione </a:t>
            </a:r>
            <a:r>
              <a:rPr lang="it-IT" b="1" dirty="0"/>
              <a:t>in materia di istruzione e </a:t>
            </a:r>
            <a:r>
              <a:rPr lang="it-IT" b="1" dirty="0" smtClean="0"/>
              <a:t>formazione</a:t>
            </a:r>
            <a:endParaRPr lang="it-IT" b="1" dirty="0"/>
          </a:p>
        </p:txBody>
      </p:sp>
      <p:sp>
        <p:nvSpPr>
          <p:cNvPr id="3075" name="Text Box 6"/>
          <p:cNvSpPr txBox="1">
            <a:spLocks noChangeArrowheads="1"/>
          </p:cNvSpPr>
          <p:nvPr/>
        </p:nvSpPr>
        <p:spPr bwMode="auto">
          <a:xfrm>
            <a:off x="5220072" y="2636912"/>
            <a:ext cx="3063876" cy="1477328"/>
          </a:xfrm>
          <a:prstGeom prst="rect">
            <a:avLst/>
          </a:prstGeom>
          <a:solidFill>
            <a:srgbClr val="0070C0"/>
          </a:solidFill>
          <a:ln w="28575">
            <a:solidFill>
              <a:schemeClr val="tx1"/>
            </a:solidFill>
            <a:miter lim="800000"/>
            <a:headEnd/>
            <a:tailEnd/>
          </a:ln>
          <a:effectLst>
            <a:innerShdw blurRad="114300">
              <a:prstClr val="black"/>
            </a:innerShdw>
          </a:effectLst>
        </p:spPr>
        <p:txBody>
          <a:bodyPr wrap="square">
            <a:spAutoFit/>
          </a:bodyPr>
          <a:lstStyle/>
          <a:p>
            <a:pPr marL="1588" lvl="1" indent="-1588" algn="ctr">
              <a:tabLst>
                <a:tab pos="0" algn="l"/>
              </a:tabLst>
            </a:pPr>
            <a:r>
              <a:rPr lang="it-IT" b="1" dirty="0" smtClean="0"/>
              <a:t>Priorità </a:t>
            </a:r>
            <a:r>
              <a:rPr lang="it-IT" b="1" dirty="0"/>
              <a:t>strategiche del Sistema Nazionale di Valutazione per gli anni scolastici 2014/15, 2015/16 e 2016/17</a:t>
            </a:r>
          </a:p>
        </p:txBody>
      </p:sp>
      <p:sp>
        <p:nvSpPr>
          <p:cNvPr id="3076" name="Text Box 9"/>
          <p:cNvSpPr txBox="1">
            <a:spLocks noChangeArrowheads="1"/>
          </p:cNvSpPr>
          <p:nvPr/>
        </p:nvSpPr>
        <p:spPr bwMode="auto">
          <a:xfrm>
            <a:off x="539552" y="1412776"/>
            <a:ext cx="3275486" cy="400110"/>
          </a:xfrm>
          <a:prstGeom prst="rect">
            <a:avLst/>
          </a:prstGeom>
          <a:solidFill>
            <a:srgbClr val="C00000"/>
          </a:solidFill>
          <a:ln w="9525">
            <a:solidFill>
              <a:schemeClr val="tx1"/>
            </a:solidFill>
            <a:miter lim="800000"/>
            <a:headEnd/>
            <a:tailEnd/>
          </a:ln>
          <a:effectLst>
            <a:innerShdw blurRad="114300">
              <a:prstClr val="black"/>
            </a:innerShdw>
          </a:effectLst>
        </p:spPr>
        <p:txBody>
          <a:bodyPr wrap="square">
            <a:spAutoFit/>
          </a:bodyPr>
          <a:lstStyle/>
          <a:p>
            <a:pPr>
              <a:spcBef>
                <a:spcPct val="50000"/>
              </a:spcBef>
            </a:pPr>
            <a:r>
              <a:rPr lang="it-IT" sz="2000" b="1" dirty="0" smtClean="0">
                <a:latin typeface="Arial Narrow" panose="020B0606020202030204" pitchFamily="34" charset="0"/>
              </a:rPr>
              <a:t>DPR 28 marzo 2013, </a:t>
            </a:r>
            <a:r>
              <a:rPr lang="it-IT" sz="2000" b="1" dirty="0">
                <a:latin typeface="Arial Narrow" panose="020B0606020202030204" pitchFamily="34" charset="0"/>
              </a:rPr>
              <a:t>n</a:t>
            </a:r>
            <a:r>
              <a:rPr lang="it-IT" sz="2000" b="1" dirty="0" smtClean="0">
                <a:latin typeface="Arial Narrow" panose="020B0606020202030204" pitchFamily="34" charset="0"/>
              </a:rPr>
              <a:t>. 80</a:t>
            </a:r>
            <a:endParaRPr lang="it-IT" sz="2000" b="1" dirty="0">
              <a:latin typeface="Arial Narrow" panose="020B0606020202030204" pitchFamily="34" charset="0"/>
            </a:endParaRPr>
          </a:p>
        </p:txBody>
      </p:sp>
      <p:sp>
        <p:nvSpPr>
          <p:cNvPr id="3" name="Freccia a destra 2"/>
          <p:cNvSpPr/>
          <p:nvPr/>
        </p:nvSpPr>
        <p:spPr>
          <a:xfrm>
            <a:off x="4067944" y="31409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 Box 6"/>
          <p:cNvSpPr txBox="1">
            <a:spLocks noChangeArrowheads="1"/>
          </p:cNvSpPr>
          <p:nvPr/>
        </p:nvSpPr>
        <p:spPr bwMode="auto">
          <a:xfrm>
            <a:off x="467544" y="3212976"/>
            <a:ext cx="3352799" cy="369332"/>
          </a:xfrm>
          <a:prstGeom prst="rect">
            <a:avLst/>
          </a:prstGeom>
          <a:solidFill>
            <a:srgbClr val="0070C0"/>
          </a:solidFill>
          <a:ln w="28575">
            <a:solidFill>
              <a:schemeClr val="tx1"/>
            </a:solidFill>
            <a:miter lim="800000"/>
            <a:headEnd/>
            <a:tailEnd/>
          </a:ln>
          <a:effectLst>
            <a:innerShdw blurRad="114300">
              <a:prstClr val="black"/>
            </a:innerShdw>
          </a:effectLst>
        </p:spPr>
        <p:txBody>
          <a:bodyPr wrap="square">
            <a:spAutoFit/>
          </a:bodyPr>
          <a:lstStyle/>
          <a:p>
            <a:pPr marL="0" lvl="1" algn="ctr">
              <a:tabLst>
                <a:tab pos="0" algn="l"/>
              </a:tabLst>
            </a:pPr>
            <a:r>
              <a:rPr lang="it-IT" b="1" dirty="0" smtClean="0"/>
              <a:t>DM 18 settembre 2014,  </a:t>
            </a:r>
            <a:r>
              <a:rPr lang="it-IT" b="1" dirty="0"/>
              <a:t>n. 11 </a:t>
            </a:r>
            <a:endParaRPr lang="it-IT" b="1" dirty="0">
              <a:latin typeface="Arial Narrow" panose="020B0606020202030204" pitchFamily="34" charset="0"/>
            </a:endParaRPr>
          </a:p>
        </p:txBody>
      </p:sp>
      <p:sp>
        <p:nvSpPr>
          <p:cNvPr id="13" name="Freccia a destra 12"/>
          <p:cNvSpPr/>
          <p:nvPr/>
        </p:nvSpPr>
        <p:spPr>
          <a:xfrm>
            <a:off x="4067944" y="4941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 Box 6"/>
          <p:cNvSpPr txBox="1">
            <a:spLocks noChangeArrowheads="1"/>
          </p:cNvSpPr>
          <p:nvPr/>
        </p:nvSpPr>
        <p:spPr bwMode="auto">
          <a:xfrm>
            <a:off x="609600" y="4953000"/>
            <a:ext cx="3276600" cy="400110"/>
          </a:xfrm>
          <a:prstGeom prst="rect">
            <a:avLst/>
          </a:prstGeom>
          <a:solidFill>
            <a:srgbClr val="002060"/>
          </a:solidFill>
          <a:ln w="28575">
            <a:solidFill>
              <a:schemeClr val="tx1"/>
            </a:solidFill>
            <a:miter lim="800000"/>
            <a:headEnd/>
            <a:tailEnd/>
          </a:ln>
          <a:effectLst>
            <a:innerShdw blurRad="114300">
              <a:prstClr val="black"/>
            </a:innerShdw>
          </a:effectLst>
        </p:spPr>
        <p:txBody>
          <a:bodyPr wrap="square">
            <a:spAutoFit/>
          </a:bodyPr>
          <a:lstStyle/>
          <a:p>
            <a:pPr marL="0" lvl="1" algn="ctr">
              <a:tabLst>
                <a:tab pos="0" algn="l"/>
              </a:tabLst>
            </a:pPr>
            <a:r>
              <a:rPr lang="it-IT" sz="2000" b="1" dirty="0" smtClean="0">
                <a:latin typeface="Arial Narrow" panose="020B0606020202030204" pitchFamily="34" charset="0"/>
              </a:rPr>
              <a:t>Legge 13 luglio 2015, n. 107</a:t>
            </a:r>
            <a:endParaRPr lang="it-IT" sz="2000" b="1" dirty="0">
              <a:latin typeface="Arial Narrow" panose="020B0606020202030204" pitchFamily="34" charset="0"/>
            </a:endParaRPr>
          </a:p>
        </p:txBody>
      </p:sp>
      <p:sp>
        <p:nvSpPr>
          <p:cNvPr id="21" name="Freccia a destra 20"/>
          <p:cNvSpPr/>
          <p:nvPr/>
        </p:nvSpPr>
        <p:spPr>
          <a:xfrm>
            <a:off x="3995936" y="1340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 descr="cid:image001.jpg@01CFA667.A19989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188640"/>
            <a:ext cx="1679823"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asellaDiTesto 11"/>
          <p:cNvSpPr txBox="1"/>
          <p:nvPr/>
        </p:nvSpPr>
        <p:spPr>
          <a:xfrm>
            <a:off x="5292080" y="4437112"/>
            <a:ext cx="3043808" cy="1477328"/>
          </a:xfrm>
          <a:prstGeom prst="rect">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dirty="0" smtClean="0">
                <a:solidFill>
                  <a:schemeClr val="tx1"/>
                </a:solidFill>
              </a:rPr>
              <a:t>Riforma del sistema nazionale di istruzione e formazione e delega per il </a:t>
            </a:r>
          </a:p>
          <a:p>
            <a:pPr algn="ctr"/>
            <a:r>
              <a:rPr lang="it-IT" b="1" dirty="0" smtClean="0">
                <a:solidFill>
                  <a:schemeClr val="tx1"/>
                </a:solidFill>
              </a:rPr>
              <a:t>riordino delle disposizioni legislative vigenti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260648"/>
            <a:ext cx="5184576" cy="533400"/>
          </a:xfrm>
        </p:spPr>
        <p:style>
          <a:lnRef idx="0">
            <a:schemeClr val="accent3"/>
          </a:lnRef>
          <a:fillRef idx="3">
            <a:schemeClr val="accent3"/>
          </a:fillRef>
          <a:effectRef idx="3">
            <a:schemeClr val="accent3"/>
          </a:effectRef>
          <a:fontRef idx="minor">
            <a:schemeClr val="lt1"/>
          </a:fontRef>
        </p:style>
        <p:txBody>
          <a:bodyPr/>
          <a:lstStyle/>
          <a:p>
            <a:pPr algn="ctr"/>
            <a:r>
              <a:rPr lang="it-IT" sz="3200" b="1" dirty="0" smtClean="0">
                <a:solidFill>
                  <a:srgbClr val="000099"/>
                </a:solidFill>
                <a:effectLst/>
              </a:rPr>
              <a:t>La pubblicazione</a:t>
            </a:r>
            <a:endParaRPr lang="it-IT" sz="3200" dirty="0">
              <a:solidFill>
                <a:srgbClr val="000099"/>
              </a:solidFill>
              <a:effectLst/>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836712"/>
            <a:ext cx="7920880" cy="5904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98355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miglioramento</a:t>
            </a:r>
            <a:endParaRPr lang="it-IT" dirty="0"/>
          </a:p>
        </p:txBody>
      </p:sp>
      <p:sp>
        <p:nvSpPr>
          <p:cNvPr id="3" name="Segnaposto contenuto 2"/>
          <p:cNvSpPr>
            <a:spLocks noGrp="1"/>
          </p:cNvSpPr>
          <p:nvPr>
            <p:ph idx="1"/>
          </p:nvPr>
        </p:nvSpPr>
        <p:spPr>
          <a:xfrm>
            <a:off x="395536" y="1905000"/>
            <a:ext cx="8450014" cy="4191000"/>
          </a:xfrm>
        </p:spPr>
        <p:txBody>
          <a:bodyPr/>
          <a:lstStyle/>
          <a:p>
            <a:pPr>
              <a:buNone/>
            </a:pPr>
            <a:r>
              <a:rPr lang="it-IT" sz="2800" dirty="0" smtClean="0">
                <a:solidFill>
                  <a:srgbClr val="002060"/>
                </a:solidFill>
                <a:effectLst/>
              </a:rPr>
              <a:t>Il </a:t>
            </a:r>
            <a:r>
              <a:rPr lang="it-IT" sz="2800" dirty="0" smtClean="0">
                <a:solidFill>
                  <a:srgbClr val="002060"/>
                </a:solidFill>
                <a:effectLst/>
              </a:rPr>
              <a:t>miglioramento è un percorso di </a:t>
            </a:r>
            <a:r>
              <a:rPr lang="it-IT" sz="2800" b="1" dirty="0" smtClean="0">
                <a:solidFill>
                  <a:srgbClr val="002060"/>
                </a:solidFill>
                <a:effectLst/>
              </a:rPr>
              <a:t>pianificazione</a:t>
            </a:r>
            <a:r>
              <a:rPr lang="it-IT" sz="2800" dirty="0" smtClean="0">
                <a:solidFill>
                  <a:srgbClr val="002060"/>
                </a:solidFill>
                <a:effectLst/>
              </a:rPr>
              <a:t> e </a:t>
            </a:r>
            <a:r>
              <a:rPr lang="it-IT" sz="2800" b="1" dirty="0" smtClean="0">
                <a:solidFill>
                  <a:srgbClr val="002060"/>
                </a:solidFill>
                <a:effectLst/>
              </a:rPr>
              <a:t>sviluppo</a:t>
            </a:r>
            <a:r>
              <a:rPr lang="it-IT" sz="2800" dirty="0" smtClean="0">
                <a:solidFill>
                  <a:srgbClr val="002060"/>
                </a:solidFill>
                <a:effectLst/>
              </a:rPr>
              <a:t> di azioni che prende le mosse dalle priorità indicate nel </a:t>
            </a:r>
            <a:r>
              <a:rPr lang="it-IT" sz="2800" b="1" dirty="0" smtClean="0">
                <a:solidFill>
                  <a:srgbClr val="002060"/>
                </a:solidFill>
                <a:effectLst/>
              </a:rPr>
              <a:t>RAV</a:t>
            </a:r>
            <a:r>
              <a:rPr lang="it-IT" sz="2800" dirty="0" smtClean="0">
                <a:solidFill>
                  <a:srgbClr val="002060"/>
                </a:solidFill>
                <a:effectLst/>
              </a:rPr>
              <a:t>. Tale percorso non va considerato in modo statico e standardizzato, ma come un </a:t>
            </a:r>
            <a:r>
              <a:rPr lang="it-IT" sz="2800" b="1" dirty="0" smtClean="0">
                <a:solidFill>
                  <a:srgbClr val="002060"/>
                </a:solidFill>
                <a:effectLst/>
              </a:rPr>
              <a:t>processo dinamico e differenziato </a:t>
            </a:r>
            <a:r>
              <a:rPr lang="it-IT" sz="2800" dirty="0" smtClean="0">
                <a:solidFill>
                  <a:srgbClr val="002060"/>
                </a:solidFill>
                <a:effectLst/>
              </a:rPr>
              <a:t>in relazione alle diverse realtà, che fa leva sulle modalità organizzative gestionali e didattiche messe in atto dalla scuola autonoma. </a:t>
            </a:r>
          </a:p>
          <a:p>
            <a:pPr>
              <a:buNone/>
            </a:pPr>
            <a:endParaRPr lang="it-IT" sz="2800" dirty="0">
              <a:solidFill>
                <a:srgbClr val="002060"/>
              </a:soli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620688"/>
            <a:ext cx="8522022" cy="5976664"/>
          </a:xfrm>
        </p:spPr>
        <p:txBody>
          <a:bodyPr/>
          <a:lstStyle/>
          <a:p>
            <a:pPr>
              <a:buNone/>
            </a:pPr>
            <a:r>
              <a:rPr lang="it-IT" sz="2800" b="1" dirty="0" smtClean="0">
                <a:solidFill>
                  <a:srgbClr val="002060"/>
                </a:solidFill>
                <a:effectLst/>
              </a:rPr>
              <a:t>Attori </a:t>
            </a:r>
            <a:endParaRPr lang="it-IT" sz="2800" dirty="0" smtClean="0">
              <a:solidFill>
                <a:srgbClr val="002060"/>
              </a:solidFill>
              <a:effectLst/>
            </a:endParaRPr>
          </a:p>
          <a:p>
            <a:pPr>
              <a:buNone/>
            </a:pPr>
            <a:r>
              <a:rPr lang="it-IT" sz="1800" b="1" dirty="0" smtClean="0">
                <a:solidFill>
                  <a:srgbClr val="002060"/>
                </a:solidFill>
                <a:effectLst/>
              </a:rPr>
              <a:t>La responsabilità della gestione del processo di miglioramento è affidata al dirigente scolastico </a:t>
            </a:r>
            <a:r>
              <a:rPr lang="it-IT" sz="1800" dirty="0" smtClean="0">
                <a:solidFill>
                  <a:srgbClr val="002060"/>
                </a:solidFill>
                <a:effectLst/>
              </a:rPr>
              <a:t>… è, comunque, opportuno che il dirigente scolastico operi con il supporto del nucleo di valutazione in modo da: </a:t>
            </a:r>
          </a:p>
          <a:p>
            <a:pPr>
              <a:buNone/>
            </a:pPr>
            <a:endParaRPr lang="it-IT" sz="1800" dirty="0" smtClean="0">
              <a:solidFill>
                <a:srgbClr val="002060"/>
              </a:solidFill>
              <a:effectLst/>
            </a:endParaRPr>
          </a:p>
          <a:p>
            <a:pPr>
              <a:buNone/>
            </a:pPr>
            <a:r>
              <a:rPr lang="it-IT" sz="1800" dirty="0" smtClean="0">
                <a:solidFill>
                  <a:srgbClr val="002060"/>
                </a:solidFill>
                <a:effectLst/>
              </a:rPr>
              <a:t>-</a:t>
            </a:r>
            <a:r>
              <a:rPr lang="it-IT" sz="1800" b="1" dirty="0" smtClean="0">
                <a:solidFill>
                  <a:srgbClr val="002060"/>
                </a:solidFill>
                <a:effectLst/>
              </a:rPr>
              <a:t>favorire e sostenere il coinvolgimento diretto di tutta la comunità scolastica</a:t>
            </a:r>
            <a:r>
              <a:rPr lang="it-IT" sz="1800" dirty="0" smtClean="0">
                <a:solidFill>
                  <a:srgbClr val="002060"/>
                </a:solidFill>
                <a:effectLst/>
              </a:rPr>
              <a:t>, anche promuovendo momenti di incontro e di condivisione degli obiettivi e delle modalità operative dell’intero processo di miglioramento; </a:t>
            </a:r>
          </a:p>
          <a:p>
            <a:pPr>
              <a:buNone/>
            </a:pPr>
            <a:endParaRPr lang="it-IT" sz="1800" dirty="0" smtClean="0">
              <a:solidFill>
                <a:srgbClr val="002060"/>
              </a:solidFill>
              <a:effectLst/>
            </a:endParaRPr>
          </a:p>
          <a:p>
            <a:pPr>
              <a:buNone/>
            </a:pPr>
            <a:r>
              <a:rPr lang="it-IT" sz="1800" dirty="0" smtClean="0">
                <a:solidFill>
                  <a:srgbClr val="002060"/>
                </a:solidFill>
                <a:effectLst/>
              </a:rPr>
              <a:t>-</a:t>
            </a:r>
            <a:r>
              <a:rPr lang="it-IT" sz="1800" b="1" dirty="0" smtClean="0">
                <a:solidFill>
                  <a:srgbClr val="002060"/>
                </a:solidFill>
                <a:effectLst/>
              </a:rPr>
              <a:t>valorizzare le risorse interne</a:t>
            </a:r>
            <a:r>
              <a:rPr lang="it-IT" sz="1800" dirty="0" smtClean="0">
                <a:solidFill>
                  <a:srgbClr val="002060"/>
                </a:solidFill>
                <a:effectLst/>
              </a:rPr>
              <a:t>, individuando e responsabilizzandole competenze professionali più utili in relazione ai contenuti delle azioni previste nel piano; </a:t>
            </a:r>
          </a:p>
          <a:p>
            <a:pPr>
              <a:buNone/>
            </a:pPr>
            <a:endParaRPr lang="it-IT" sz="1800" dirty="0" smtClean="0">
              <a:solidFill>
                <a:srgbClr val="002060"/>
              </a:solidFill>
              <a:effectLst/>
            </a:endParaRPr>
          </a:p>
          <a:p>
            <a:pPr>
              <a:buNone/>
            </a:pPr>
            <a:r>
              <a:rPr lang="it-IT" sz="1800" dirty="0" smtClean="0">
                <a:solidFill>
                  <a:srgbClr val="002060"/>
                </a:solidFill>
                <a:effectLst/>
              </a:rPr>
              <a:t>-</a:t>
            </a:r>
            <a:r>
              <a:rPr lang="it-IT" sz="1800" b="1" dirty="0" smtClean="0">
                <a:solidFill>
                  <a:srgbClr val="002060"/>
                </a:solidFill>
                <a:effectLst/>
              </a:rPr>
              <a:t>incoraggiare la riflessione dell’intera comunità </a:t>
            </a:r>
            <a:r>
              <a:rPr lang="it-IT" sz="1800" dirty="0" smtClean="0">
                <a:solidFill>
                  <a:srgbClr val="002060"/>
                </a:solidFill>
                <a:effectLst/>
              </a:rPr>
              <a:t>scolastica attraverso una progettazione delle azioni che introduca nuovi approcci al miglioramento scolastico, basati sulla condivisione di percorsi di innovazione; </a:t>
            </a:r>
          </a:p>
          <a:p>
            <a:pPr>
              <a:buNone/>
            </a:pPr>
            <a:endParaRPr lang="it-IT" sz="1800" dirty="0" smtClean="0">
              <a:solidFill>
                <a:srgbClr val="002060"/>
              </a:solidFill>
              <a:effectLst/>
            </a:endParaRPr>
          </a:p>
          <a:p>
            <a:pPr>
              <a:buNone/>
            </a:pPr>
            <a:r>
              <a:rPr lang="it-IT" sz="1800" dirty="0" smtClean="0">
                <a:solidFill>
                  <a:srgbClr val="002060"/>
                </a:solidFill>
                <a:effectLst/>
              </a:rPr>
              <a:t>-</a:t>
            </a:r>
            <a:r>
              <a:rPr lang="it-IT" sz="1800" b="1" dirty="0" smtClean="0">
                <a:solidFill>
                  <a:srgbClr val="002060"/>
                </a:solidFill>
                <a:effectLst/>
              </a:rPr>
              <a:t>sostenere </a:t>
            </a:r>
            <a:r>
              <a:rPr lang="it-IT" sz="1800" b="1" dirty="0" smtClean="0">
                <a:solidFill>
                  <a:srgbClr val="002060"/>
                </a:solidFill>
                <a:effectLst/>
              </a:rPr>
              <a:t>l’apertura </a:t>
            </a:r>
            <a:r>
              <a:rPr lang="it-IT" sz="1800" b="1" dirty="0" smtClean="0">
                <a:solidFill>
                  <a:srgbClr val="002060"/>
                </a:solidFill>
                <a:effectLst/>
              </a:rPr>
              <a:t>del processo di </a:t>
            </a:r>
            <a:r>
              <a:rPr lang="it-IT" sz="1800" b="1" dirty="0" smtClean="0">
                <a:solidFill>
                  <a:srgbClr val="002060"/>
                </a:solidFill>
                <a:effectLst/>
              </a:rPr>
              <a:t>miglioramento alla comunità sociale</a:t>
            </a:r>
            <a:r>
              <a:rPr lang="it-IT" sz="1800" dirty="0" smtClean="0">
                <a:solidFill>
                  <a:srgbClr val="002060"/>
                </a:solidFill>
                <a:effectLst/>
              </a:rPr>
              <a:t>, </a:t>
            </a:r>
            <a:r>
              <a:rPr lang="it-IT" sz="1800" dirty="0" smtClean="0">
                <a:solidFill>
                  <a:srgbClr val="002060"/>
                </a:solidFill>
                <a:effectLst/>
              </a:rPr>
              <a:t>prevenendo un approccio di chiusura </a:t>
            </a:r>
            <a:r>
              <a:rPr lang="it-IT" sz="1800" dirty="0" smtClean="0">
                <a:solidFill>
                  <a:srgbClr val="002060"/>
                </a:solidFill>
                <a:effectLst/>
              </a:rPr>
              <a:t>autoreferenziale. </a:t>
            </a:r>
            <a:endParaRPr lang="it-IT" sz="1800" dirty="0" smtClean="0">
              <a:solidFill>
                <a:srgbClr val="002060"/>
              </a:solidFill>
              <a:effectLst/>
            </a:endParaRPr>
          </a:p>
          <a:p>
            <a:pPr>
              <a:buNone/>
            </a:pPr>
            <a:endParaRPr lang="it-IT" sz="1800" dirty="0">
              <a:solidFill>
                <a:srgbClr val="002060"/>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268760"/>
            <a:ext cx="8007350" cy="3672408"/>
          </a:xfrm>
        </p:spPr>
        <p:txBody>
          <a:bodyPr/>
          <a:lstStyle/>
          <a:p>
            <a:pPr algn="ctr">
              <a:buNone/>
            </a:pPr>
            <a:r>
              <a:rPr lang="it-IT" sz="4000" b="1" dirty="0" smtClean="0">
                <a:effectLst/>
              </a:rPr>
              <a:t>Monitoraggio e strumenti </a:t>
            </a:r>
          </a:p>
          <a:p>
            <a:pPr algn="ctr">
              <a:buNone/>
            </a:pPr>
            <a:endParaRPr lang="it-IT" sz="3600" dirty="0" smtClean="0">
              <a:solidFill>
                <a:srgbClr val="002060"/>
              </a:solidFill>
              <a:effectLst/>
            </a:endParaRPr>
          </a:p>
          <a:p>
            <a:pPr algn="ctr">
              <a:buNone/>
            </a:pPr>
            <a:r>
              <a:rPr lang="it-IT" sz="2400" dirty="0" smtClean="0">
                <a:solidFill>
                  <a:srgbClr val="002060"/>
                </a:solidFill>
                <a:effectLst/>
              </a:rPr>
              <a:t>Dalle pagine del portale del MIUR le scuole verranno chiamate a compilare alcuni campi per consentire all’amministrazione di </a:t>
            </a:r>
            <a:r>
              <a:rPr lang="it-IT" sz="2400" b="1" dirty="0" smtClean="0">
                <a:solidFill>
                  <a:srgbClr val="002060"/>
                </a:solidFill>
                <a:effectLst/>
              </a:rPr>
              <a:t>acquisire alcuni dati utili per il monitoraggio dei PdM</a:t>
            </a:r>
          </a:p>
          <a:p>
            <a:pPr algn="ctr">
              <a:buNone/>
            </a:pPr>
            <a:endParaRPr lang="it-IT" sz="3600" dirty="0" smtClean="0">
              <a:solidFill>
                <a:srgbClr val="002060"/>
              </a:solidFill>
              <a:effectLst/>
            </a:endParaRPr>
          </a:p>
          <a:p>
            <a:pPr algn="ctr">
              <a:buNone/>
            </a:pPr>
            <a:endParaRPr lang="it-IT" sz="3600" dirty="0">
              <a:solidFill>
                <a:srgbClr val="002060"/>
              </a:solidFill>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260648"/>
            <a:ext cx="8161982" cy="5835352"/>
          </a:xfrm>
        </p:spPr>
        <p:txBody>
          <a:bodyPr/>
          <a:lstStyle/>
          <a:p>
            <a:pPr>
              <a:buNone/>
            </a:pPr>
            <a:r>
              <a:rPr lang="it-IT" sz="2400" b="1" dirty="0" smtClean="0">
                <a:solidFill>
                  <a:srgbClr val="002060"/>
                </a:solidFill>
                <a:effectLst/>
              </a:rPr>
              <a:t>Tabella 1 – La composizione del nucleo </a:t>
            </a:r>
          </a:p>
          <a:p>
            <a:pPr>
              <a:buNone/>
            </a:pPr>
            <a:endParaRPr lang="it-IT" sz="2400" dirty="0" smtClean="0">
              <a:solidFill>
                <a:srgbClr val="002060"/>
              </a:solidFill>
              <a:effectLst/>
            </a:endParaRPr>
          </a:p>
          <a:p>
            <a:pPr>
              <a:buNone/>
            </a:pPr>
            <a:r>
              <a:rPr lang="it-IT" sz="2400" dirty="0" smtClean="0">
                <a:solidFill>
                  <a:srgbClr val="002060"/>
                </a:solidFill>
                <a:effectLst/>
              </a:rPr>
              <a:t>In sostanza è opportuno che in ogni scuola vi sia un </a:t>
            </a:r>
            <a:r>
              <a:rPr lang="it-IT" sz="2400" b="1" dirty="0" smtClean="0">
                <a:solidFill>
                  <a:srgbClr val="002060"/>
                </a:solidFill>
                <a:effectLst/>
              </a:rPr>
              <a:t>nucleo interno di valutazione </a:t>
            </a:r>
            <a:r>
              <a:rPr lang="it-IT" sz="2400" dirty="0" smtClean="0">
                <a:solidFill>
                  <a:srgbClr val="002060"/>
                </a:solidFill>
                <a:effectLst/>
              </a:rPr>
              <a:t>stabile, anche con articolazioni variabili, che segua i processi che nel tempo si attiveranno: dall’autovalutazione, al miglioramento e alla rendicontazione. </a:t>
            </a:r>
          </a:p>
          <a:p>
            <a:pPr>
              <a:buNone/>
            </a:pPr>
            <a:endParaRPr lang="it-IT" sz="2400" dirty="0" smtClean="0">
              <a:solidFill>
                <a:srgbClr val="002060"/>
              </a:solidFill>
              <a:effectLst>
                <a:outerShdw blurRad="38100" dist="38100" dir="2700000" algn="tl">
                  <a:srgbClr val="000000">
                    <a:alpha val="43137"/>
                  </a:srgbClr>
                </a:outerShdw>
              </a:effectLst>
            </a:endParaRPr>
          </a:p>
          <a:p>
            <a:pPr>
              <a:buNone/>
            </a:pPr>
            <a:endParaRPr lang="it-IT" dirty="0">
              <a:solidFill>
                <a:srgbClr val="002060"/>
              </a:solidFill>
              <a:effectLst>
                <a:outerShdw blurRad="38100" dist="38100" dir="2700000" algn="tl">
                  <a:srgbClr val="000000">
                    <a:alpha val="43137"/>
                  </a:srgbClr>
                </a:outerShdw>
              </a:effectLst>
            </a:endParaRPr>
          </a:p>
        </p:txBody>
      </p:sp>
      <p:graphicFrame>
        <p:nvGraphicFramePr>
          <p:cNvPr id="5" name="Tabella 4"/>
          <p:cNvGraphicFramePr>
            <a:graphicFrameLocks noGrp="1"/>
          </p:cNvGraphicFramePr>
          <p:nvPr/>
        </p:nvGraphicFramePr>
        <p:xfrm>
          <a:off x="683568" y="3573016"/>
          <a:ext cx="7920880" cy="1854200"/>
        </p:xfrm>
        <a:graphic>
          <a:graphicData uri="http://schemas.openxmlformats.org/drawingml/2006/table">
            <a:tbl>
              <a:tblPr firstRow="1" bandRow="1">
                <a:tableStyleId>{5C22544A-7EE6-4342-B048-85BDC9FD1C3A}</a:tableStyleId>
              </a:tblPr>
              <a:tblGrid>
                <a:gridCol w="3960440"/>
                <a:gridCol w="3960440"/>
              </a:tblGrid>
              <a:tr h="370840">
                <a:tc>
                  <a:txBody>
                    <a:bodyPr/>
                    <a:lstStyle/>
                    <a:p>
                      <a:pPr algn="ctr">
                        <a:lnSpc>
                          <a:spcPct val="115000"/>
                        </a:lnSpc>
                        <a:spcAft>
                          <a:spcPts val="0"/>
                        </a:spcAft>
                      </a:pPr>
                      <a:r>
                        <a:rPr lang="it-IT" sz="1600" b="1" dirty="0">
                          <a:solidFill>
                            <a:schemeClr val="tx1"/>
                          </a:solidFill>
                          <a:latin typeface="Times New Roman"/>
                          <a:ea typeface="Calibri"/>
                          <a:cs typeface="Times New Roman"/>
                        </a:rPr>
                        <a:t>Nome</a:t>
                      </a:r>
                      <a:endParaRPr lang="it-IT" sz="1600" dirty="0">
                        <a:solidFill>
                          <a:schemeClr val="tx1"/>
                        </a:solidFill>
                        <a:latin typeface="Calibri"/>
                        <a:ea typeface="Calibri"/>
                        <a:cs typeface="Times New Roman"/>
                      </a:endParaRPr>
                    </a:p>
                  </a:txBody>
                  <a:tcPr marL="68580" marR="68580" marT="0" marB="0">
                    <a:solidFill>
                      <a:srgbClr val="002060"/>
                    </a:solidFill>
                  </a:tcPr>
                </a:tc>
                <a:tc>
                  <a:txBody>
                    <a:bodyPr/>
                    <a:lstStyle/>
                    <a:p>
                      <a:pPr algn="ctr">
                        <a:lnSpc>
                          <a:spcPct val="115000"/>
                        </a:lnSpc>
                        <a:spcAft>
                          <a:spcPts val="0"/>
                        </a:spcAft>
                      </a:pPr>
                      <a:r>
                        <a:rPr lang="it-IT" sz="1600" b="1" dirty="0">
                          <a:solidFill>
                            <a:schemeClr val="tx1"/>
                          </a:solidFill>
                          <a:latin typeface="Times New Roman"/>
                          <a:ea typeface="Calibri"/>
                          <a:cs typeface="Times New Roman"/>
                        </a:rPr>
                        <a:t>Ruolo</a:t>
                      </a:r>
                      <a:endParaRPr lang="it-IT" sz="1600" dirty="0">
                        <a:solidFill>
                          <a:schemeClr val="tx1"/>
                        </a:solidFill>
                        <a:latin typeface="Calibri"/>
                        <a:ea typeface="Calibri"/>
                        <a:cs typeface="Times New Roman"/>
                      </a:endParaRPr>
                    </a:p>
                  </a:txBody>
                  <a:tcPr marL="68580" marR="68580" marT="0" marB="0">
                    <a:solidFill>
                      <a:srgbClr val="002060"/>
                    </a:solidFill>
                  </a:tcPr>
                </a:tc>
              </a:tr>
              <a:tr h="370840">
                <a:tc>
                  <a:txBody>
                    <a:bodyPr/>
                    <a:lstStyle/>
                    <a:p>
                      <a:pPr>
                        <a:lnSpc>
                          <a:spcPct val="115000"/>
                        </a:lnSpc>
                        <a:spcAft>
                          <a:spcPts val="0"/>
                        </a:spcAft>
                      </a:pPr>
                      <a:endParaRPr lang="it-IT" sz="1100" dirty="0">
                        <a:latin typeface="Calibri"/>
                        <a:ea typeface="Calibri"/>
                        <a:cs typeface="Times New Roman"/>
                      </a:endParaRPr>
                    </a:p>
                  </a:txBody>
                  <a:tcPr marL="68580" marR="68580" marT="0" marB="0"/>
                </a:tc>
                <a:tc>
                  <a:txBody>
                    <a:bodyPr/>
                    <a:lstStyle/>
                    <a:p>
                      <a:pPr>
                        <a:lnSpc>
                          <a:spcPct val="115000"/>
                        </a:lnSpc>
                        <a:spcAft>
                          <a:spcPts val="0"/>
                        </a:spcAft>
                      </a:pPr>
                      <a:endParaRPr lang="it-IT" sz="1100">
                        <a:latin typeface="Calibri"/>
                        <a:ea typeface="Calibri"/>
                        <a:cs typeface="Times New Roman"/>
                      </a:endParaRPr>
                    </a:p>
                  </a:txBody>
                  <a:tcPr marL="68580" marR="68580" marT="0" marB="0"/>
                </a:tc>
              </a:tr>
              <a:tr h="370840">
                <a:tc>
                  <a:txBody>
                    <a:bodyPr/>
                    <a:lstStyle/>
                    <a:p>
                      <a:pPr>
                        <a:lnSpc>
                          <a:spcPct val="115000"/>
                        </a:lnSpc>
                        <a:spcAft>
                          <a:spcPts val="0"/>
                        </a:spcAft>
                      </a:pPr>
                      <a:endParaRPr lang="it-IT" sz="1100">
                        <a:latin typeface="Calibri"/>
                        <a:ea typeface="Calibri"/>
                        <a:cs typeface="Times New Roman"/>
                      </a:endParaRPr>
                    </a:p>
                  </a:txBody>
                  <a:tcPr marL="68580" marR="68580" marT="0" marB="0"/>
                </a:tc>
                <a:tc>
                  <a:txBody>
                    <a:bodyPr/>
                    <a:lstStyle/>
                    <a:p>
                      <a:pPr>
                        <a:lnSpc>
                          <a:spcPct val="115000"/>
                        </a:lnSpc>
                        <a:spcAft>
                          <a:spcPts val="0"/>
                        </a:spcAft>
                      </a:pPr>
                      <a:endParaRPr lang="it-IT" sz="1100">
                        <a:latin typeface="Calibri"/>
                        <a:ea typeface="Calibri"/>
                        <a:cs typeface="Times New Roman"/>
                      </a:endParaRPr>
                    </a:p>
                  </a:txBody>
                  <a:tcPr marL="68580" marR="68580" marT="0" marB="0"/>
                </a:tc>
              </a:tr>
              <a:tr h="370840">
                <a:tc>
                  <a:txBody>
                    <a:bodyPr/>
                    <a:lstStyle/>
                    <a:p>
                      <a:pPr>
                        <a:lnSpc>
                          <a:spcPct val="115000"/>
                        </a:lnSpc>
                        <a:spcAft>
                          <a:spcPts val="0"/>
                        </a:spcAft>
                      </a:pPr>
                      <a:endParaRPr lang="it-IT" sz="1100">
                        <a:latin typeface="Calibri"/>
                        <a:ea typeface="Calibri"/>
                        <a:cs typeface="Times New Roman"/>
                      </a:endParaRPr>
                    </a:p>
                  </a:txBody>
                  <a:tcPr marL="68580" marR="68580" marT="0" marB="0"/>
                </a:tc>
                <a:tc>
                  <a:txBody>
                    <a:bodyPr/>
                    <a:lstStyle/>
                    <a:p>
                      <a:pPr>
                        <a:lnSpc>
                          <a:spcPct val="115000"/>
                        </a:lnSpc>
                        <a:spcAft>
                          <a:spcPts val="0"/>
                        </a:spcAft>
                      </a:pPr>
                      <a:endParaRPr lang="it-IT" sz="1100">
                        <a:latin typeface="Calibri"/>
                        <a:ea typeface="Calibri"/>
                        <a:cs typeface="Times New Roman"/>
                      </a:endParaRPr>
                    </a:p>
                  </a:txBody>
                  <a:tcPr marL="68580" marR="68580" marT="0" marB="0"/>
                </a:tc>
              </a:tr>
              <a:tr h="370840">
                <a:tc>
                  <a:txBody>
                    <a:bodyPr/>
                    <a:lstStyle/>
                    <a:p>
                      <a:pPr>
                        <a:lnSpc>
                          <a:spcPct val="115000"/>
                        </a:lnSpc>
                        <a:spcAft>
                          <a:spcPts val="0"/>
                        </a:spcAft>
                      </a:pPr>
                      <a:endParaRPr lang="it-IT" sz="1100">
                        <a:latin typeface="Calibri"/>
                        <a:ea typeface="Calibri"/>
                        <a:cs typeface="Times New Roman"/>
                      </a:endParaRPr>
                    </a:p>
                  </a:txBody>
                  <a:tcPr marL="68580" marR="68580" marT="0" marB="0"/>
                </a:tc>
                <a:tc>
                  <a:txBody>
                    <a:bodyPr/>
                    <a:lstStyle/>
                    <a:p>
                      <a:pPr>
                        <a:lnSpc>
                          <a:spcPct val="115000"/>
                        </a:lnSpc>
                        <a:spcAft>
                          <a:spcPts val="0"/>
                        </a:spcAft>
                      </a:pPr>
                      <a:endParaRPr lang="it-IT"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385175" cy="2968501"/>
          </a:xfrm>
        </p:spPr>
        <p:txBody>
          <a:bodyPr/>
          <a:lstStyle/>
          <a:p>
            <a:r>
              <a:rPr lang="it-IT" sz="1800" dirty="0" smtClean="0">
                <a:solidFill>
                  <a:srgbClr val="000099"/>
                </a:solidFill>
                <a:effectLst/>
              </a:rPr>
              <a:t>Tabella 2 – Priorità di miglioramento, traguardi di lungo periodo e monitoraggio dei risultati</a:t>
            </a:r>
            <a:r>
              <a:rPr lang="it-IT" sz="1600" dirty="0" smtClean="0">
                <a:solidFill>
                  <a:srgbClr val="000099"/>
                </a:solidFill>
                <a:effectLst/>
              </a:rPr>
              <a:t/>
            </a:r>
            <a:br>
              <a:rPr lang="it-IT" sz="1600" dirty="0" smtClean="0">
                <a:solidFill>
                  <a:srgbClr val="000099"/>
                </a:solidFill>
                <a:effectLst/>
              </a:rPr>
            </a:br>
            <a:r>
              <a:rPr lang="it-IT" sz="1600" dirty="0" smtClean="0">
                <a:solidFill>
                  <a:srgbClr val="000099"/>
                </a:solidFill>
                <a:effectLst/>
              </a:rPr>
              <a:t/>
            </a:r>
            <a:br>
              <a:rPr lang="it-IT" sz="1600" dirty="0" smtClean="0">
                <a:solidFill>
                  <a:srgbClr val="000099"/>
                </a:solidFill>
                <a:effectLst/>
              </a:rPr>
            </a:br>
            <a:r>
              <a:rPr lang="it-IT" sz="1800" b="0" dirty="0" smtClean="0">
                <a:solidFill>
                  <a:srgbClr val="000099"/>
                </a:solidFill>
                <a:effectLst/>
                <a:latin typeface="+mn-lt"/>
              </a:rPr>
              <a:t>In questa tabella vengono </a:t>
            </a:r>
            <a:r>
              <a:rPr lang="it-IT" sz="1800" dirty="0" smtClean="0">
                <a:solidFill>
                  <a:srgbClr val="000099"/>
                </a:solidFill>
                <a:effectLst/>
                <a:latin typeface="+mn-lt"/>
              </a:rPr>
              <a:t>riportate dal sistema in modo automatico le priorità per il miglioramento individuate dalla scuola</a:t>
            </a:r>
            <a:r>
              <a:rPr lang="it-IT" sz="1800" b="0" dirty="0" smtClean="0">
                <a:solidFill>
                  <a:srgbClr val="000099"/>
                </a:solidFill>
                <a:effectLst/>
                <a:latin typeface="+mn-lt"/>
              </a:rPr>
              <a:t>. La tabella va completata registrando al termine di ciascun anno scolastico, il risultato effettivamente raggiunto a quel momento, misurato con gli specifici strumenti che la scuola ha utilizzato per il monitoraggio interno, in modo da </a:t>
            </a:r>
            <a:r>
              <a:rPr lang="it-IT" sz="1800" dirty="0" smtClean="0">
                <a:solidFill>
                  <a:srgbClr val="000099"/>
                </a:solidFill>
                <a:effectLst/>
                <a:latin typeface="+mn-lt"/>
              </a:rPr>
              <a:t>controllare se e in quale misura si sta progredendo in direzione dei traguardi preventivati</a:t>
            </a:r>
            <a:endParaRPr lang="it-IT" sz="1800" dirty="0">
              <a:solidFill>
                <a:srgbClr val="000099"/>
              </a:solidFill>
              <a:effectLst/>
              <a:latin typeface="+mn-lt"/>
            </a:endParaRPr>
          </a:p>
        </p:txBody>
      </p:sp>
      <p:graphicFrame>
        <p:nvGraphicFramePr>
          <p:cNvPr id="4" name="Segnaposto contenuto 3"/>
          <p:cNvGraphicFramePr>
            <a:graphicFrameLocks noGrp="1"/>
          </p:cNvGraphicFramePr>
          <p:nvPr>
            <p:ph idx="1"/>
          </p:nvPr>
        </p:nvGraphicFramePr>
        <p:xfrm>
          <a:off x="251520" y="3140969"/>
          <a:ext cx="8568955" cy="2997695"/>
        </p:xfrm>
        <a:graphic>
          <a:graphicData uri="http://schemas.openxmlformats.org/drawingml/2006/table">
            <a:tbl>
              <a:tblPr firstRow="1" bandRow="1">
                <a:tableStyleId>{5C22544A-7EE6-4342-B048-85BDC9FD1C3A}</a:tableStyleId>
              </a:tblPr>
              <a:tblGrid>
                <a:gridCol w="2160243"/>
                <a:gridCol w="1584176"/>
                <a:gridCol w="1584176"/>
                <a:gridCol w="1526569"/>
                <a:gridCol w="1713791"/>
              </a:tblGrid>
              <a:tr h="698401">
                <a:tc>
                  <a:txBody>
                    <a:bodyPr/>
                    <a:lstStyle/>
                    <a:p>
                      <a:pPr marL="457200" algn="l">
                        <a:spcAft>
                          <a:spcPts val="0"/>
                        </a:spcAft>
                      </a:pPr>
                      <a:endParaRPr lang="en-US" sz="1400" b="1" dirty="0" smtClean="0">
                        <a:latin typeface="Times New Roman"/>
                        <a:ea typeface="Times New Roman"/>
                        <a:cs typeface="Times New Roman"/>
                      </a:endParaRPr>
                    </a:p>
                    <a:p>
                      <a:pPr marL="457200" algn="l">
                        <a:spcAft>
                          <a:spcPts val="0"/>
                        </a:spcAft>
                      </a:pPr>
                      <a:r>
                        <a:rPr lang="en-US" sz="1400" b="1" dirty="0" err="1" smtClean="0">
                          <a:latin typeface="Times New Roman"/>
                          <a:ea typeface="Times New Roman"/>
                          <a:cs typeface="Times New Roman"/>
                        </a:rPr>
                        <a:t>Esiti</a:t>
                      </a:r>
                      <a:r>
                        <a:rPr lang="en-US" sz="1400" b="1" dirty="0" smtClean="0">
                          <a:latin typeface="Times New Roman"/>
                          <a:ea typeface="Times New Roman"/>
                          <a:cs typeface="Times New Roman"/>
                        </a:rPr>
                        <a:t> </a:t>
                      </a:r>
                      <a:r>
                        <a:rPr lang="en-US" sz="1400" b="1" dirty="0" err="1">
                          <a:latin typeface="Times New Roman"/>
                          <a:ea typeface="Times New Roman"/>
                          <a:cs typeface="Times New Roman"/>
                        </a:rPr>
                        <a:t>degli</a:t>
                      </a:r>
                      <a:r>
                        <a:rPr lang="en-US" sz="1400" b="1" dirty="0">
                          <a:latin typeface="Times New Roman"/>
                          <a:ea typeface="Times New Roman"/>
                          <a:cs typeface="Times New Roman"/>
                        </a:rPr>
                        <a:t> </a:t>
                      </a:r>
                      <a:r>
                        <a:rPr lang="en-US" sz="1400" b="1" dirty="0" err="1">
                          <a:latin typeface="Times New Roman"/>
                          <a:ea typeface="Times New Roman"/>
                          <a:cs typeface="Times New Roman"/>
                        </a:rPr>
                        <a:t>studenti</a:t>
                      </a:r>
                      <a:endParaRPr lang="it-IT" sz="1400" dirty="0">
                        <a:latin typeface="Calibri"/>
                        <a:ea typeface="Times New Roman"/>
                        <a:cs typeface="Times New Roman"/>
                      </a:endParaRPr>
                    </a:p>
                  </a:txBody>
                  <a:tcPr marL="68580" marR="68580" marT="0" marB="0">
                    <a:solidFill>
                      <a:srgbClr val="002060"/>
                    </a:solidFill>
                  </a:tcPr>
                </a:tc>
                <a:tc>
                  <a:txBody>
                    <a:bodyPr/>
                    <a:lstStyle/>
                    <a:p>
                      <a:pPr marL="457200" algn="ctr">
                        <a:spcAft>
                          <a:spcPts val="0"/>
                        </a:spcAft>
                      </a:pPr>
                      <a:endParaRPr lang="en-US" sz="1400" b="1" dirty="0" smtClean="0">
                        <a:latin typeface="Times New Roman"/>
                        <a:ea typeface="Times New Roman"/>
                        <a:cs typeface="Times New Roman"/>
                      </a:endParaRPr>
                    </a:p>
                    <a:p>
                      <a:pPr marL="457200" algn="ctr">
                        <a:spcAft>
                          <a:spcPts val="0"/>
                        </a:spcAft>
                      </a:pPr>
                      <a:r>
                        <a:rPr lang="en-US" sz="1400" b="1" dirty="0" err="1" smtClean="0">
                          <a:latin typeface="Times New Roman"/>
                          <a:ea typeface="Times New Roman"/>
                          <a:cs typeface="Times New Roman"/>
                        </a:rPr>
                        <a:t>Priorità</a:t>
                      </a:r>
                      <a:r>
                        <a:rPr lang="en-US" sz="1400" b="1" dirty="0" smtClean="0">
                          <a:latin typeface="Times New Roman"/>
                          <a:ea typeface="Times New Roman"/>
                          <a:cs typeface="Times New Roman"/>
                        </a:rPr>
                        <a:t> </a:t>
                      </a:r>
                      <a:r>
                        <a:rPr lang="en-US" sz="1400" b="1" dirty="0">
                          <a:latin typeface="Times New Roman"/>
                          <a:ea typeface="Times New Roman"/>
                          <a:cs typeface="Times New Roman"/>
                        </a:rPr>
                        <a:t>n. 1</a:t>
                      </a:r>
                      <a:endParaRPr lang="it-IT" sz="1400" dirty="0">
                        <a:latin typeface="Calibri"/>
                        <a:ea typeface="Times New Roman"/>
                        <a:cs typeface="Times New Roman"/>
                      </a:endParaRPr>
                    </a:p>
                  </a:txBody>
                  <a:tcPr marL="68580" marR="68580" marT="0" marB="0">
                    <a:solidFill>
                      <a:srgbClr val="002060"/>
                    </a:solidFill>
                  </a:tcPr>
                </a:tc>
                <a:tc>
                  <a:txBody>
                    <a:bodyPr/>
                    <a:lstStyle/>
                    <a:p>
                      <a:pPr marL="457200" algn="ctr">
                        <a:spcAft>
                          <a:spcPts val="0"/>
                        </a:spcAft>
                      </a:pPr>
                      <a:endParaRPr lang="en-US" sz="1400" b="1" dirty="0" smtClean="0">
                        <a:latin typeface="Times New Roman"/>
                        <a:ea typeface="Times New Roman"/>
                        <a:cs typeface="Times New Roman"/>
                      </a:endParaRPr>
                    </a:p>
                    <a:p>
                      <a:pPr marL="457200" algn="ctr">
                        <a:spcAft>
                          <a:spcPts val="0"/>
                        </a:spcAft>
                      </a:pPr>
                      <a:r>
                        <a:rPr lang="en-US" sz="1400" b="1" dirty="0" err="1" smtClean="0">
                          <a:latin typeface="Times New Roman"/>
                          <a:ea typeface="Times New Roman"/>
                          <a:cs typeface="Times New Roman"/>
                        </a:rPr>
                        <a:t>Traguardo</a:t>
                      </a:r>
                      <a:endParaRPr lang="it-IT" sz="1400" dirty="0">
                        <a:latin typeface="Calibri"/>
                        <a:ea typeface="Times New Roman"/>
                        <a:cs typeface="Times New Roman"/>
                      </a:endParaRPr>
                    </a:p>
                  </a:txBody>
                  <a:tcPr marL="68580" marR="68580" marT="0" marB="0">
                    <a:solidFill>
                      <a:srgbClr val="002060"/>
                    </a:solidFill>
                  </a:tcPr>
                </a:tc>
                <a:tc>
                  <a:txBody>
                    <a:bodyPr/>
                    <a:lstStyle/>
                    <a:p>
                      <a:pPr marL="457200" algn="ctr">
                        <a:spcAft>
                          <a:spcPts val="0"/>
                        </a:spcAft>
                      </a:pPr>
                      <a:r>
                        <a:rPr lang="en-US" sz="1400" b="1" dirty="0" err="1" smtClean="0">
                          <a:latin typeface="Times New Roman"/>
                          <a:ea typeface="Times New Roman"/>
                          <a:cs typeface="Times New Roman"/>
                        </a:rPr>
                        <a:t>Risultati</a:t>
                      </a:r>
                      <a:r>
                        <a:rPr lang="en-US" sz="1400" b="1" dirty="0" smtClean="0">
                          <a:latin typeface="Times New Roman"/>
                          <a:ea typeface="Times New Roman"/>
                          <a:cs typeface="Times New Roman"/>
                        </a:rPr>
                        <a:t> </a:t>
                      </a:r>
                      <a:r>
                        <a:rPr lang="en-US" sz="1400" b="1" dirty="0" err="1" smtClean="0">
                          <a:latin typeface="Times New Roman"/>
                          <a:ea typeface="Times New Roman"/>
                          <a:cs typeface="Times New Roman"/>
                        </a:rPr>
                        <a:t>a.s</a:t>
                      </a:r>
                      <a:r>
                        <a:rPr lang="en-US" sz="1400" b="1" dirty="0" smtClean="0">
                          <a:latin typeface="Times New Roman"/>
                          <a:ea typeface="Times New Roman"/>
                          <a:cs typeface="Times New Roman"/>
                        </a:rPr>
                        <a:t>.</a:t>
                      </a:r>
                      <a:endParaRPr lang="it-IT" sz="1400" dirty="0">
                        <a:latin typeface="Calibri"/>
                        <a:ea typeface="Times New Roman"/>
                        <a:cs typeface="Times New Roman"/>
                      </a:endParaRPr>
                    </a:p>
                  </a:txBody>
                  <a:tcPr marL="68580" marR="68580" marT="0" marB="0">
                    <a:solidFill>
                      <a:srgbClr val="002060"/>
                    </a:solidFill>
                  </a:tcPr>
                </a:tc>
                <a:tc>
                  <a:txBody>
                    <a:bodyPr/>
                    <a:lstStyle/>
                    <a:p>
                      <a:pPr algn="ctr">
                        <a:lnSpc>
                          <a:spcPct val="115000"/>
                        </a:lnSpc>
                        <a:spcAft>
                          <a:spcPts val="0"/>
                        </a:spcAft>
                      </a:pPr>
                      <a:r>
                        <a:rPr lang="it-IT" sz="1400" b="1" dirty="0">
                          <a:latin typeface="Times New Roman"/>
                          <a:ea typeface="Calibri"/>
                          <a:cs typeface="Times New Roman"/>
                        </a:rPr>
                        <a:t>Risultati </a:t>
                      </a:r>
                      <a:endParaRPr lang="it-IT" sz="1400" b="1" dirty="0" smtClean="0">
                        <a:latin typeface="Times New Roman"/>
                        <a:ea typeface="Calibri"/>
                        <a:cs typeface="Times New Roman"/>
                      </a:endParaRPr>
                    </a:p>
                    <a:p>
                      <a:pPr algn="ctr">
                        <a:lnSpc>
                          <a:spcPct val="115000"/>
                        </a:lnSpc>
                        <a:spcAft>
                          <a:spcPts val="0"/>
                        </a:spcAft>
                      </a:pPr>
                      <a:r>
                        <a:rPr lang="it-IT" sz="1400" b="1" dirty="0" err="1" smtClean="0">
                          <a:latin typeface="Times New Roman"/>
                          <a:ea typeface="Calibri"/>
                          <a:cs typeface="Times New Roman"/>
                        </a:rPr>
                        <a:t>a.s</a:t>
                      </a:r>
                      <a:r>
                        <a:rPr lang="it-IT" sz="1400" b="1" dirty="0" smtClean="0">
                          <a:latin typeface="Times New Roman"/>
                          <a:ea typeface="Calibri"/>
                          <a:cs typeface="Times New Roman"/>
                        </a:rPr>
                        <a:t>.</a:t>
                      </a:r>
                      <a:r>
                        <a:rPr lang="it-IT" sz="1400" b="1" dirty="0">
                          <a:latin typeface="Times New Roman"/>
                          <a:ea typeface="Calibri"/>
                          <a:cs typeface="Times New Roman"/>
                        </a:rPr>
                        <a:t>.</a:t>
                      </a:r>
                      <a:endParaRPr lang="it-IT" sz="1400" dirty="0">
                        <a:latin typeface="Calibri"/>
                        <a:ea typeface="Calibri"/>
                        <a:cs typeface="Times New Roman"/>
                      </a:endParaRPr>
                    </a:p>
                  </a:txBody>
                  <a:tcPr marL="68580" marR="68580" marT="0" marB="0">
                    <a:solidFill>
                      <a:srgbClr val="002060"/>
                    </a:solidFill>
                  </a:tcPr>
                </a:tc>
              </a:tr>
              <a:tr h="459859">
                <a:tc>
                  <a:txBody>
                    <a:bodyPr/>
                    <a:lstStyle/>
                    <a:p>
                      <a:pPr marL="457200" algn="l">
                        <a:spcAft>
                          <a:spcPts val="0"/>
                        </a:spcAft>
                      </a:pPr>
                      <a:r>
                        <a:rPr lang="en-US" sz="1400" dirty="0" err="1">
                          <a:latin typeface="Times New Roman"/>
                          <a:ea typeface="Times New Roman"/>
                          <a:cs typeface="Times New Roman"/>
                        </a:rPr>
                        <a:t>Risultati</a:t>
                      </a:r>
                      <a:r>
                        <a:rPr lang="en-US" sz="1400" dirty="0">
                          <a:latin typeface="Times New Roman"/>
                          <a:ea typeface="Times New Roman"/>
                          <a:cs typeface="Times New Roman"/>
                        </a:rPr>
                        <a:t> </a:t>
                      </a:r>
                      <a:r>
                        <a:rPr lang="en-US" sz="1400" dirty="0" err="1" smtClean="0">
                          <a:latin typeface="Times New Roman"/>
                          <a:ea typeface="Times New Roman"/>
                          <a:cs typeface="Times New Roman"/>
                        </a:rPr>
                        <a:t>scolastici</a:t>
                      </a:r>
                      <a:endParaRPr lang="en-US" sz="1400" dirty="0" smtClean="0">
                        <a:latin typeface="Times New Roman"/>
                        <a:ea typeface="Times New Roman"/>
                        <a:cs typeface="Times New Roman"/>
                      </a:endParaRPr>
                    </a:p>
                    <a:p>
                      <a:pPr marL="457200" algn="l">
                        <a:spcAft>
                          <a:spcPts val="0"/>
                        </a:spcAft>
                      </a:pPr>
                      <a:endParaRPr lang="it-IT" sz="1400" dirty="0">
                        <a:latin typeface="Calibri"/>
                        <a:ea typeface="Times New Roman"/>
                        <a:cs typeface="Times New Roman"/>
                      </a:endParaRPr>
                    </a:p>
                  </a:txBody>
                  <a:tcPr marL="68580" marR="68580" marT="0" marB="0"/>
                </a:tc>
                <a:tc>
                  <a:txBody>
                    <a:bodyPr/>
                    <a:lstStyle/>
                    <a:p>
                      <a:pPr marL="457200">
                        <a:spcAft>
                          <a:spcPts val="0"/>
                        </a:spcAft>
                      </a:pPr>
                      <a:endParaRPr lang="en-US" sz="1400">
                        <a:latin typeface="Times New Roman"/>
                        <a:ea typeface="Times New Roman"/>
                        <a:cs typeface="Times New Roman"/>
                      </a:endParaRPr>
                    </a:p>
                  </a:txBody>
                  <a:tcPr marL="68580" marR="68580" marT="0" marB="0"/>
                </a:tc>
                <a:tc>
                  <a:txBody>
                    <a:bodyPr/>
                    <a:lstStyle/>
                    <a:p>
                      <a:pPr marL="457200">
                        <a:spcAft>
                          <a:spcPts val="0"/>
                        </a:spcAft>
                      </a:pPr>
                      <a:endParaRPr lang="en-US" sz="1400">
                        <a:latin typeface="Times New Roman"/>
                        <a:ea typeface="Times New Roman"/>
                        <a:cs typeface="Times New Roman"/>
                      </a:endParaRPr>
                    </a:p>
                  </a:txBody>
                  <a:tcPr marL="68580" marR="68580" marT="0" marB="0"/>
                </a:tc>
                <a:tc>
                  <a:txBody>
                    <a:bodyPr/>
                    <a:lstStyle/>
                    <a:p>
                      <a:pPr marL="457200">
                        <a:spcAft>
                          <a:spcPts val="0"/>
                        </a:spcAft>
                      </a:pPr>
                      <a:endParaRPr lang="en-US" sz="1400">
                        <a:latin typeface="Times New Roman"/>
                        <a:ea typeface="Times New Roman"/>
                        <a:cs typeface="Times New Roman"/>
                      </a:endParaRPr>
                    </a:p>
                  </a:txBody>
                  <a:tcPr marL="68580" marR="68580" marT="0" marB="0">
                    <a:solidFill>
                      <a:srgbClr val="002060"/>
                    </a:solidFill>
                  </a:tcPr>
                </a:tc>
                <a:tc>
                  <a:txBody>
                    <a:bodyPr/>
                    <a:lstStyle/>
                    <a:p>
                      <a:pPr marL="457200">
                        <a:spcAft>
                          <a:spcPts val="0"/>
                        </a:spcAft>
                      </a:pPr>
                      <a:endParaRPr lang="en-US" sz="1400">
                        <a:latin typeface="Times New Roman"/>
                        <a:ea typeface="Times New Roman"/>
                        <a:cs typeface="Times New Roman"/>
                      </a:endParaRPr>
                    </a:p>
                  </a:txBody>
                  <a:tcPr marL="68580" marR="68580" marT="0" marB="0">
                    <a:solidFill>
                      <a:srgbClr val="002060"/>
                    </a:solidFill>
                  </a:tcPr>
                </a:tc>
              </a:tr>
              <a:tr h="689788">
                <a:tc>
                  <a:txBody>
                    <a:bodyPr/>
                    <a:lstStyle/>
                    <a:p>
                      <a:pPr marL="457200" algn="l">
                        <a:spcAft>
                          <a:spcPts val="0"/>
                        </a:spcAft>
                      </a:pPr>
                      <a:r>
                        <a:rPr lang="en-US" sz="1400" dirty="0" err="1">
                          <a:latin typeface="Times New Roman"/>
                          <a:ea typeface="Times New Roman"/>
                          <a:cs typeface="Times New Roman"/>
                        </a:rPr>
                        <a:t>Risultati</a:t>
                      </a:r>
                      <a:r>
                        <a:rPr lang="en-US" sz="1400" dirty="0">
                          <a:latin typeface="Times New Roman"/>
                          <a:ea typeface="Times New Roman"/>
                          <a:cs typeface="Times New Roman"/>
                        </a:rPr>
                        <a:t> </a:t>
                      </a:r>
                      <a:r>
                        <a:rPr lang="en-US" sz="1400" dirty="0" err="1">
                          <a:latin typeface="Times New Roman"/>
                          <a:ea typeface="Times New Roman"/>
                          <a:cs typeface="Times New Roman"/>
                        </a:rPr>
                        <a:t>nelle</a:t>
                      </a:r>
                      <a:r>
                        <a:rPr lang="en-US" sz="1400" dirty="0">
                          <a:latin typeface="Times New Roman"/>
                          <a:ea typeface="Times New Roman"/>
                          <a:cs typeface="Times New Roman"/>
                        </a:rPr>
                        <a:t> prove </a:t>
                      </a:r>
                      <a:r>
                        <a:rPr lang="en-US" sz="1400" dirty="0" err="1" smtClean="0">
                          <a:latin typeface="Times New Roman"/>
                          <a:ea typeface="Times New Roman"/>
                          <a:cs typeface="Times New Roman"/>
                        </a:rPr>
                        <a:t>standardizzate</a:t>
                      </a:r>
                      <a:endParaRPr lang="en-US" sz="1400" dirty="0" smtClean="0">
                        <a:latin typeface="Times New Roman"/>
                        <a:ea typeface="Times New Roman"/>
                        <a:cs typeface="Times New Roman"/>
                      </a:endParaRPr>
                    </a:p>
                    <a:p>
                      <a:pPr marL="457200" algn="l">
                        <a:spcAft>
                          <a:spcPts val="0"/>
                        </a:spcAft>
                      </a:pPr>
                      <a:endParaRPr lang="it-IT" sz="1400" dirty="0">
                        <a:latin typeface="Calibri"/>
                        <a:ea typeface="Times New Roman"/>
                        <a:cs typeface="Times New Roman"/>
                      </a:endParaRPr>
                    </a:p>
                  </a:txBody>
                  <a:tcPr marL="68580" marR="68580" marT="0" marB="0"/>
                </a:tc>
                <a:tc>
                  <a:txBody>
                    <a:bodyPr/>
                    <a:lstStyle/>
                    <a:p>
                      <a:pPr marL="457200">
                        <a:spcAft>
                          <a:spcPts val="0"/>
                        </a:spcAft>
                      </a:pPr>
                      <a:endParaRPr lang="en-US" sz="1400">
                        <a:latin typeface="Times New Roman"/>
                        <a:ea typeface="Times New Roman"/>
                        <a:cs typeface="Times New Roman"/>
                      </a:endParaRPr>
                    </a:p>
                  </a:txBody>
                  <a:tcPr marL="68580" marR="68580" marT="0" marB="0"/>
                </a:tc>
                <a:tc>
                  <a:txBody>
                    <a:bodyPr/>
                    <a:lstStyle/>
                    <a:p>
                      <a:pPr marL="457200">
                        <a:spcAft>
                          <a:spcPts val="0"/>
                        </a:spcAft>
                      </a:pPr>
                      <a:endParaRPr lang="en-US" sz="1400">
                        <a:latin typeface="Times New Roman"/>
                        <a:ea typeface="Times New Roman"/>
                        <a:cs typeface="Times New Roman"/>
                      </a:endParaRPr>
                    </a:p>
                  </a:txBody>
                  <a:tcPr marL="68580" marR="68580" marT="0" marB="0"/>
                </a:tc>
                <a:tc>
                  <a:txBody>
                    <a:bodyPr/>
                    <a:lstStyle/>
                    <a:p>
                      <a:pPr marL="457200">
                        <a:spcAft>
                          <a:spcPts val="0"/>
                        </a:spcAft>
                      </a:pPr>
                      <a:endParaRPr lang="en-US" sz="1400">
                        <a:latin typeface="Times New Roman"/>
                        <a:ea typeface="Times New Roman"/>
                        <a:cs typeface="Times New Roman"/>
                      </a:endParaRPr>
                    </a:p>
                  </a:txBody>
                  <a:tcPr marL="68580" marR="68580" marT="0" marB="0">
                    <a:solidFill>
                      <a:srgbClr val="002060"/>
                    </a:solidFill>
                  </a:tcPr>
                </a:tc>
                <a:tc>
                  <a:txBody>
                    <a:bodyPr/>
                    <a:lstStyle/>
                    <a:p>
                      <a:pPr marL="457200">
                        <a:spcAft>
                          <a:spcPts val="0"/>
                        </a:spcAft>
                      </a:pPr>
                      <a:endParaRPr lang="en-US" sz="1400">
                        <a:latin typeface="Times New Roman"/>
                        <a:ea typeface="Times New Roman"/>
                        <a:cs typeface="Times New Roman"/>
                      </a:endParaRPr>
                    </a:p>
                  </a:txBody>
                  <a:tcPr marL="68580" marR="68580" marT="0" marB="0">
                    <a:solidFill>
                      <a:srgbClr val="002060"/>
                    </a:solidFill>
                  </a:tcPr>
                </a:tc>
              </a:tr>
              <a:tr h="689788">
                <a:tc>
                  <a:txBody>
                    <a:bodyPr/>
                    <a:lstStyle/>
                    <a:p>
                      <a:pPr marL="457200" algn="l">
                        <a:spcAft>
                          <a:spcPts val="0"/>
                        </a:spcAft>
                      </a:pPr>
                      <a:r>
                        <a:rPr lang="it-IT" sz="1400" dirty="0">
                          <a:latin typeface="Times New Roman"/>
                          <a:ea typeface="Times New Roman"/>
                          <a:cs typeface="Times New Roman"/>
                        </a:rPr>
                        <a:t>Competenze chiave e di </a:t>
                      </a:r>
                      <a:r>
                        <a:rPr lang="it-IT" sz="1400" dirty="0" smtClean="0">
                          <a:latin typeface="Times New Roman"/>
                          <a:ea typeface="Times New Roman"/>
                          <a:cs typeface="Times New Roman"/>
                        </a:rPr>
                        <a:t>cittadinanza</a:t>
                      </a:r>
                    </a:p>
                    <a:p>
                      <a:pPr marL="457200" algn="l">
                        <a:spcAft>
                          <a:spcPts val="0"/>
                        </a:spcAft>
                      </a:pPr>
                      <a:endParaRPr lang="it-IT" sz="1400" dirty="0">
                        <a:latin typeface="Calibri"/>
                        <a:ea typeface="Times New Roman"/>
                        <a:cs typeface="Times New Roman"/>
                      </a:endParaRPr>
                    </a:p>
                  </a:txBody>
                  <a:tcPr marL="68580" marR="68580" marT="0" marB="0"/>
                </a:tc>
                <a:tc>
                  <a:txBody>
                    <a:bodyPr/>
                    <a:lstStyle/>
                    <a:p>
                      <a:pPr marL="457200">
                        <a:spcAft>
                          <a:spcPts val="0"/>
                        </a:spcAft>
                      </a:pPr>
                      <a:endParaRPr lang="it-IT" sz="1400">
                        <a:latin typeface="Times New Roman"/>
                        <a:ea typeface="Times New Roman"/>
                        <a:cs typeface="Times New Roman"/>
                      </a:endParaRPr>
                    </a:p>
                  </a:txBody>
                  <a:tcPr marL="68580" marR="68580" marT="0" marB="0"/>
                </a:tc>
                <a:tc>
                  <a:txBody>
                    <a:bodyPr/>
                    <a:lstStyle/>
                    <a:p>
                      <a:pPr marL="457200">
                        <a:spcAft>
                          <a:spcPts val="0"/>
                        </a:spcAft>
                      </a:pPr>
                      <a:endParaRPr lang="it-IT" sz="1400">
                        <a:latin typeface="Times New Roman"/>
                        <a:ea typeface="Times New Roman"/>
                        <a:cs typeface="Times New Roman"/>
                      </a:endParaRPr>
                    </a:p>
                  </a:txBody>
                  <a:tcPr marL="68580" marR="68580" marT="0" marB="0"/>
                </a:tc>
                <a:tc>
                  <a:txBody>
                    <a:bodyPr/>
                    <a:lstStyle/>
                    <a:p>
                      <a:pPr marL="457200">
                        <a:spcAft>
                          <a:spcPts val="0"/>
                        </a:spcAft>
                      </a:pPr>
                      <a:endParaRPr lang="it-IT" sz="1400">
                        <a:latin typeface="Times New Roman"/>
                        <a:ea typeface="Times New Roman"/>
                        <a:cs typeface="Times New Roman"/>
                      </a:endParaRPr>
                    </a:p>
                  </a:txBody>
                  <a:tcPr marL="68580" marR="68580" marT="0" marB="0">
                    <a:solidFill>
                      <a:srgbClr val="002060"/>
                    </a:solidFill>
                  </a:tcPr>
                </a:tc>
                <a:tc>
                  <a:txBody>
                    <a:bodyPr/>
                    <a:lstStyle/>
                    <a:p>
                      <a:pPr marL="457200">
                        <a:spcAft>
                          <a:spcPts val="0"/>
                        </a:spcAft>
                      </a:pPr>
                      <a:endParaRPr lang="it-IT" sz="1400">
                        <a:latin typeface="Times New Roman"/>
                        <a:ea typeface="Times New Roman"/>
                        <a:cs typeface="Times New Roman"/>
                      </a:endParaRPr>
                    </a:p>
                  </a:txBody>
                  <a:tcPr marL="68580" marR="68580" marT="0" marB="0">
                    <a:solidFill>
                      <a:srgbClr val="002060"/>
                    </a:solidFill>
                  </a:tcPr>
                </a:tc>
              </a:tr>
              <a:tr h="459859">
                <a:tc>
                  <a:txBody>
                    <a:bodyPr/>
                    <a:lstStyle/>
                    <a:p>
                      <a:pPr marL="457200" algn="l">
                        <a:spcAft>
                          <a:spcPts val="0"/>
                        </a:spcAft>
                      </a:pPr>
                      <a:r>
                        <a:rPr lang="en-US" sz="1400" dirty="0" err="1">
                          <a:latin typeface="Times New Roman"/>
                          <a:ea typeface="Times New Roman"/>
                          <a:cs typeface="Times New Roman"/>
                        </a:rPr>
                        <a:t>Risultati</a:t>
                      </a:r>
                      <a:r>
                        <a:rPr lang="en-US" sz="1400" dirty="0">
                          <a:latin typeface="Times New Roman"/>
                          <a:ea typeface="Times New Roman"/>
                          <a:cs typeface="Times New Roman"/>
                        </a:rPr>
                        <a:t> a </a:t>
                      </a:r>
                      <a:r>
                        <a:rPr lang="en-US" sz="1400" dirty="0" err="1" smtClean="0">
                          <a:latin typeface="Times New Roman"/>
                          <a:ea typeface="Times New Roman"/>
                          <a:cs typeface="Times New Roman"/>
                        </a:rPr>
                        <a:t>distanza</a:t>
                      </a:r>
                      <a:endParaRPr lang="en-US" sz="1400" dirty="0" smtClean="0">
                        <a:latin typeface="Times New Roman"/>
                        <a:ea typeface="Times New Roman"/>
                        <a:cs typeface="Times New Roman"/>
                      </a:endParaRPr>
                    </a:p>
                    <a:p>
                      <a:pPr marL="457200" algn="l">
                        <a:spcAft>
                          <a:spcPts val="0"/>
                        </a:spcAft>
                      </a:pPr>
                      <a:endParaRPr lang="it-IT" sz="1400" dirty="0">
                        <a:latin typeface="Calibri"/>
                        <a:ea typeface="Times New Roman"/>
                        <a:cs typeface="Times New Roman"/>
                      </a:endParaRPr>
                    </a:p>
                  </a:txBody>
                  <a:tcPr marL="68580" marR="68580" marT="0" marB="0"/>
                </a:tc>
                <a:tc>
                  <a:txBody>
                    <a:bodyPr/>
                    <a:lstStyle/>
                    <a:p>
                      <a:pPr marL="457200">
                        <a:spcAft>
                          <a:spcPts val="0"/>
                        </a:spcAft>
                      </a:pPr>
                      <a:endParaRPr lang="en-US" sz="1400" dirty="0">
                        <a:latin typeface="Times New Roman"/>
                        <a:ea typeface="Times New Roman"/>
                        <a:cs typeface="Times New Roman"/>
                      </a:endParaRPr>
                    </a:p>
                  </a:txBody>
                  <a:tcPr marL="68580" marR="68580" marT="0" marB="0"/>
                </a:tc>
                <a:tc>
                  <a:txBody>
                    <a:bodyPr/>
                    <a:lstStyle/>
                    <a:p>
                      <a:pPr marL="457200">
                        <a:spcAft>
                          <a:spcPts val="0"/>
                        </a:spcAft>
                      </a:pPr>
                      <a:endParaRPr lang="en-US" sz="1400">
                        <a:latin typeface="Times New Roman"/>
                        <a:ea typeface="Times New Roman"/>
                        <a:cs typeface="Times New Roman"/>
                      </a:endParaRPr>
                    </a:p>
                  </a:txBody>
                  <a:tcPr marL="68580" marR="68580" marT="0" marB="0"/>
                </a:tc>
                <a:tc>
                  <a:txBody>
                    <a:bodyPr/>
                    <a:lstStyle/>
                    <a:p>
                      <a:pPr marL="457200">
                        <a:spcAft>
                          <a:spcPts val="0"/>
                        </a:spcAft>
                      </a:pPr>
                      <a:endParaRPr lang="en-US" sz="1400" dirty="0">
                        <a:latin typeface="Times New Roman"/>
                        <a:ea typeface="Times New Roman"/>
                        <a:cs typeface="Times New Roman"/>
                      </a:endParaRPr>
                    </a:p>
                  </a:txBody>
                  <a:tcPr marL="68580" marR="68580" marT="0" marB="0">
                    <a:solidFill>
                      <a:srgbClr val="002060"/>
                    </a:solidFill>
                  </a:tcPr>
                </a:tc>
                <a:tc>
                  <a:txBody>
                    <a:bodyPr/>
                    <a:lstStyle/>
                    <a:p>
                      <a:pPr marL="457200">
                        <a:spcAft>
                          <a:spcPts val="0"/>
                        </a:spcAft>
                      </a:pPr>
                      <a:endParaRPr lang="en-US" sz="1400" dirty="0">
                        <a:latin typeface="Times New Roman"/>
                        <a:ea typeface="Times New Roman"/>
                        <a:cs typeface="Times New Roman"/>
                      </a:endParaRPr>
                    </a:p>
                  </a:txBody>
                  <a:tcPr marL="68580" marR="68580" marT="0" marB="0">
                    <a:solidFill>
                      <a:srgbClr val="002060"/>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44475"/>
            <a:ext cx="8662863" cy="1431925"/>
          </a:xfrm>
        </p:spPr>
        <p:txBody>
          <a:bodyPr/>
          <a:lstStyle/>
          <a:p>
            <a:r>
              <a:rPr lang="it-IT" sz="1600" dirty="0" smtClean="0">
                <a:solidFill>
                  <a:srgbClr val="002060"/>
                </a:solidFill>
                <a:effectLst/>
              </a:rPr>
              <a:t/>
            </a:r>
            <a:br>
              <a:rPr lang="it-IT" sz="1600" dirty="0" smtClean="0">
                <a:solidFill>
                  <a:srgbClr val="002060"/>
                </a:solidFill>
                <a:effectLst/>
              </a:rPr>
            </a:br>
            <a:r>
              <a:rPr lang="it-IT" sz="1600" dirty="0" smtClean="0">
                <a:solidFill>
                  <a:srgbClr val="002060"/>
                </a:solidFill>
                <a:effectLst/>
              </a:rPr>
              <a:t/>
            </a:r>
            <a:br>
              <a:rPr lang="it-IT" sz="1600" dirty="0" smtClean="0">
                <a:solidFill>
                  <a:srgbClr val="002060"/>
                </a:solidFill>
                <a:effectLst/>
              </a:rPr>
            </a:br>
            <a:r>
              <a:rPr lang="it-IT" sz="1600" dirty="0" smtClean="0">
                <a:solidFill>
                  <a:srgbClr val="002060"/>
                </a:solidFill>
                <a:effectLst/>
              </a:rPr>
              <a:t/>
            </a:r>
            <a:br>
              <a:rPr lang="it-IT" sz="1600" dirty="0" smtClean="0">
                <a:solidFill>
                  <a:srgbClr val="002060"/>
                </a:solidFill>
                <a:effectLst/>
              </a:rPr>
            </a:br>
            <a:r>
              <a:rPr lang="it-IT" sz="1600" dirty="0" smtClean="0">
                <a:solidFill>
                  <a:srgbClr val="002060"/>
                </a:solidFill>
                <a:effectLst/>
              </a:rPr>
              <a:t/>
            </a:r>
            <a:br>
              <a:rPr lang="it-IT" sz="1600" dirty="0" smtClean="0">
                <a:solidFill>
                  <a:srgbClr val="002060"/>
                </a:solidFill>
                <a:effectLst/>
              </a:rPr>
            </a:br>
            <a:r>
              <a:rPr lang="it-IT" sz="1600" dirty="0" smtClean="0">
                <a:solidFill>
                  <a:srgbClr val="002060"/>
                </a:solidFill>
                <a:effectLst/>
              </a:rPr>
              <a:t/>
            </a:r>
            <a:br>
              <a:rPr lang="it-IT" sz="1600" dirty="0" smtClean="0">
                <a:solidFill>
                  <a:srgbClr val="002060"/>
                </a:solidFill>
                <a:effectLst/>
              </a:rPr>
            </a:br>
            <a:r>
              <a:rPr lang="it-IT" sz="1800" dirty="0" smtClean="0">
                <a:solidFill>
                  <a:srgbClr val="002060"/>
                </a:solidFill>
                <a:effectLst/>
              </a:rPr>
              <a:t>Tabella 3 – Relazione tra obiettivi di processo, aree di processo e priorità di miglioramento</a:t>
            </a:r>
            <a:br>
              <a:rPr lang="it-IT" sz="1800" dirty="0" smtClean="0">
                <a:solidFill>
                  <a:srgbClr val="002060"/>
                </a:solidFill>
                <a:effectLst/>
              </a:rPr>
            </a:br>
            <a:r>
              <a:rPr lang="it-IT" sz="1600" dirty="0" smtClean="0">
                <a:solidFill>
                  <a:srgbClr val="002060"/>
                </a:solidFill>
                <a:effectLst/>
              </a:rPr>
              <a:t/>
            </a:r>
            <a:br>
              <a:rPr lang="it-IT" sz="1600" dirty="0" smtClean="0">
                <a:solidFill>
                  <a:srgbClr val="002060"/>
                </a:solidFill>
                <a:effectLst/>
              </a:rPr>
            </a:br>
            <a:r>
              <a:rPr lang="it-IT" sz="1800" b="0" dirty="0" smtClean="0">
                <a:solidFill>
                  <a:srgbClr val="002060"/>
                </a:solidFill>
                <a:effectLst/>
                <a:latin typeface="+mn-lt"/>
              </a:rPr>
              <a:t>La tabella del RAV relativa agli obiettivi di processo contiene la descrizione di quest’ultimi e indica le </a:t>
            </a:r>
            <a:r>
              <a:rPr lang="it-IT" sz="1800" dirty="0" smtClean="0">
                <a:solidFill>
                  <a:srgbClr val="002060"/>
                </a:solidFill>
                <a:effectLst/>
                <a:latin typeface="+mn-lt"/>
              </a:rPr>
              <a:t>connessioni con le rispettive aree di processo</a:t>
            </a:r>
            <a:r>
              <a:rPr lang="it-IT" sz="1800" b="0" dirty="0" smtClean="0">
                <a:solidFill>
                  <a:srgbClr val="002060"/>
                </a:solidFill>
                <a:effectLst/>
                <a:latin typeface="+mn-lt"/>
              </a:rPr>
              <a:t>. La presente tabella richiede di esplicitare, apponendo una “X” nelle apposite colonne, anche le </a:t>
            </a:r>
            <a:r>
              <a:rPr lang="it-IT" sz="1800" dirty="0" smtClean="0">
                <a:solidFill>
                  <a:srgbClr val="002060"/>
                </a:solidFill>
                <a:effectLst/>
                <a:latin typeface="+mn-lt"/>
              </a:rPr>
              <a:t>connessioni con le priorità individuate</a:t>
            </a:r>
            <a:r>
              <a:rPr lang="it-IT" sz="1800" b="0" dirty="0" smtClean="0">
                <a:solidFill>
                  <a:srgbClr val="002060"/>
                </a:solidFill>
                <a:effectLst/>
                <a:latin typeface="+mn-lt"/>
              </a:rPr>
              <a:t>, in modo da evidenziare le relazioni tra gli obiettivi di processo, le aree coinvolte e le direzioni strategiche di miglioramento scelte.</a:t>
            </a:r>
            <a:br>
              <a:rPr lang="it-IT" sz="1800" b="0" dirty="0" smtClean="0">
                <a:solidFill>
                  <a:srgbClr val="002060"/>
                </a:solidFill>
                <a:effectLst/>
                <a:latin typeface="+mn-lt"/>
              </a:rPr>
            </a:br>
            <a:endParaRPr lang="it-IT" sz="1800" b="0" dirty="0">
              <a:solidFill>
                <a:srgbClr val="002060"/>
              </a:solidFill>
              <a:effectLst/>
              <a:latin typeface="+mn-lt"/>
            </a:endParaRPr>
          </a:p>
        </p:txBody>
      </p:sp>
      <p:graphicFrame>
        <p:nvGraphicFramePr>
          <p:cNvPr id="4" name="Segnaposto contenuto 3"/>
          <p:cNvGraphicFramePr>
            <a:graphicFrameLocks noGrp="1"/>
          </p:cNvGraphicFramePr>
          <p:nvPr>
            <p:ph idx="1"/>
          </p:nvPr>
        </p:nvGraphicFramePr>
        <p:xfrm>
          <a:off x="251520" y="2852936"/>
          <a:ext cx="8594032" cy="3420370"/>
        </p:xfrm>
        <a:graphic>
          <a:graphicData uri="http://schemas.openxmlformats.org/drawingml/2006/table">
            <a:tbl>
              <a:tblPr firstRow="1" bandRow="1">
                <a:tableStyleId>{5C22544A-7EE6-4342-B048-85BDC9FD1C3A}</a:tableStyleId>
              </a:tblPr>
              <a:tblGrid>
                <a:gridCol w="2148508"/>
                <a:gridCol w="2148508"/>
                <a:gridCol w="2148508"/>
                <a:gridCol w="2148508"/>
              </a:tblGrid>
              <a:tr h="342037">
                <a:tc rowSpan="2">
                  <a:txBody>
                    <a:bodyPr/>
                    <a:lstStyle/>
                    <a:p>
                      <a:pPr algn="ctr">
                        <a:lnSpc>
                          <a:spcPct val="115000"/>
                        </a:lnSpc>
                        <a:spcAft>
                          <a:spcPts val="0"/>
                        </a:spcAft>
                      </a:pPr>
                      <a:r>
                        <a:rPr lang="it-IT" sz="1400" b="1" dirty="0">
                          <a:solidFill>
                            <a:schemeClr val="tx1"/>
                          </a:solidFill>
                          <a:latin typeface="Times New Roman"/>
                          <a:ea typeface="Times New Roman"/>
                          <a:cs typeface="Times New Roman"/>
                        </a:rPr>
                        <a:t>Area di processo</a:t>
                      </a:r>
                      <a:endParaRPr lang="it-IT" sz="1400" dirty="0">
                        <a:solidFill>
                          <a:schemeClr val="tx1"/>
                        </a:solidFill>
                        <a:latin typeface="Calibri"/>
                        <a:ea typeface="Calibri"/>
                        <a:cs typeface="Times New Roman"/>
                      </a:endParaRPr>
                    </a:p>
                  </a:txBody>
                  <a:tcPr marL="68580" marR="68580" marT="0" marB="0" anchor="ctr">
                    <a:solidFill>
                      <a:srgbClr val="002060"/>
                    </a:solidFill>
                  </a:tcPr>
                </a:tc>
                <a:tc rowSpan="2">
                  <a:txBody>
                    <a:bodyPr/>
                    <a:lstStyle/>
                    <a:p>
                      <a:pPr algn="ctr">
                        <a:spcAft>
                          <a:spcPts val="0"/>
                        </a:spcAft>
                        <a:tabLst>
                          <a:tab pos="1569720" algn="l"/>
                          <a:tab pos="2309495" algn="ctr"/>
                        </a:tabLst>
                      </a:pPr>
                      <a:endParaRPr lang="it-IT" sz="1400" dirty="0">
                        <a:solidFill>
                          <a:schemeClr val="tx1"/>
                        </a:solidFill>
                        <a:latin typeface="Arial Unicode MS"/>
                        <a:ea typeface="Arial Unicode MS"/>
                        <a:cs typeface="Arial Unicode MS"/>
                      </a:endParaRPr>
                    </a:p>
                    <a:p>
                      <a:pPr algn="ctr">
                        <a:spcAft>
                          <a:spcPts val="0"/>
                        </a:spcAft>
                        <a:tabLst>
                          <a:tab pos="1569720" algn="l"/>
                          <a:tab pos="2309495" algn="ctr"/>
                        </a:tabLst>
                      </a:pPr>
                      <a:r>
                        <a:rPr lang="it-IT" sz="1400" b="1" dirty="0">
                          <a:solidFill>
                            <a:schemeClr val="tx1"/>
                          </a:solidFill>
                          <a:latin typeface="Times New Roman"/>
                          <a:ea typeface="Arial Unicode MS"/>
                          <a:cs typeface="Arial Unicode MS"/>
                        </a:rPr>
                        <a:t>Obiettivi di processo</a:t>
                      </a:r>
                      <a:endParaRPr lang="it-IT" sz="1400" dirty="0">
                        <a:solidFill>
                          <a:schemeClr val="tx1"/>
                        </a:solidFill>
                        <a:latin typeface="Arial Unicode MS"/>
                        <a:ea typeface="Arial Unicode MS"/>
                        <a:cs typeface="Arial Unicode MS"/>
                      </a:endParaRPr>
                    </a:p>
                  </a:txBody>
                  <a:tcPr marL="68580" marR="68580" marT="0" marB="0">
                    <a:solidFill>
                      <a:srgbClr val="002060"/>
                    </a:solidFill>
                  </a:tcPr>
                </a:tc>
                <a:tc gridSpan="2">
                  <a:txBody>
                    <a:bodyPr/>
                    <a:lstStyle/>
                    <a:p>
                      <a:pPr algn="ctr">
                        <a:spcAft>
                          <a:spcPts val="0"/>
                        </a:spcAft>
                      </a:pPr>
                      <a:r>
                        <a:rPr lang="it-IT" sz="1400" b="1" dirty="0">
                          <a:solidFill>
                            <a:schemeClr val="tx1"/>
                          </a:solidFill>
                          <a:latin typeface="Times New Roman"/>
                          <a:ea typeface="Arial Unicode MS"/>
                          <a:cs typeface="Arial Unicode MS"/>
                        </a:rPr>
                        <a:t>Priorità</a:t>
                      </a:r>
                      <a:endParaRPr lang="it-IT" sz="1400" dirty="0">
                        <a:solidFill>
                          <a:schemeClr val="tx1"/>
                        </a:solidFill>
                        <a:latin typeface="Arial Unicode MS"/>
                        <a:ea typeface="Arial Unicode MS"/>
                        <a:cs typeface="Arial Unicode MS"/>
                      </a:endParaRPr>
                    </a:p>
                  </a:txBody>
                  <a:tcPr marL="68580" marR="68580" marT="0" marB="0">
                    <a:solidFill>
                      <a:srgbClr val="002060"/>
                    </a:solidFill>
                  </a:tcPr>
                </a:tc>
                <a:tc hMerge="1">
                  <a:txBody>
                    <a:bodyPr/>
                    <a:lstStyle/>
                    <a:p>
                      <a:endParaRPr lang="it-IT"/>
                    </a:p>
                  </a:txBody>
                  <a:tcPr/>
                </a:tc>
              </a:tr>
              <a:tr h="342037">
                <a:tc vMerge="1">
                  <a:txBody>
                    <a:bodyPr/>
                    <a:lstStyle/>
                    <a:p>
                      <a:endParaRPr lang="it-IT"/>
                    </a:p>
                  </a:txBody>
                  <a:tcPr/>
                </a:tc>
                <a:tc vMerge="1">
                  <a:txBody>
                    <a:bodyPr/>
                    <a:lstStyle/>
                    <a:p>
                      <a:endParaRPr lang="it-IT"/>
                    </a:p>
                  </a:txBody>
                  <a:tcPr/>
                </a:tc>
                <a:tc>
                  <a:txBody>
                    <a:bodyPr/>
                    <a:lstStyle/>
                    <a:p>
                      <a:pPr algn="ctr">
                        <a:spcAft>
                          <a:spcPts val="0"/>
                        </a:spcAft>
                      </a:pPr>
                      <a:r>
                        <a:rPr lang="it-IT" sz="1400" b="1">
                          <a:solidFill>
                            <a:schemeClr val="tx1"/>
                          </a:solidFill>
                          <a:latin typeface="Times New Roman"/>
                          <a:ea typeface="Arial Unicode MS"/>
                          <a:cs typeface="Arial Unicode MS"/>
                        </a:rPr>
                        <a:t>1</a:t>
                      </a:r>
                      <a:endParaRPr lang="it-IT" sz="1400">
                        <a:solidFill>
                          <a:schemeClr val="tx1"/>
                        </a:solidFill>
                        <a:latin typeface="Arial Unicode MS"/>
                        <a:ea typeface="Arial Unicode MS"/>
                        <a:cs typeface="Arial Unicode MS"/>
                      </a:endParaRPr>
                    </a:p>
                  </a:txBody>
                  <a:tcPr marL="68580" marR="68580" marT="0" marB="0">
                    <a:solidFill>
                      <a:srgbClr val="002060"/>
                    </a:solidFill>
                  </a:tcPr>
                </a:tc>
                <a:tc>
                  <a:txBody>
                    <a:bodyPr/>
                    <a:lstStyle/>
                    <a:p>
                      <a:pPr algn="ctr">
                        <a:spcAft>
                          <a:spcPts val="0"/>
                        </a:spcAft>
                      </a:pPr>
                      <a:r>
                        <a:rPr lang="it-IT" sz="1400" b="1" dirty="0">
                          <a:solidFill>
                            <a:schemeClr val="tx1"/>
                          </a:solidFill>
                          <a:latin typeface="Times New Roman"/>
                          <a:ea typeface="Arial Unicode MS"/>
                          <a:cs typeface="Arial Unicode MS"/>
                        </a:rPr>
                        <a:t>2</a:t>
                      </a:r>
                      <a:endParaRPr lang="it-IT" sz="1400" dirty="0">
                        <a:solidFill>
                          <a:schemeClr val="tx1"/>
                        </a:solidFill>
                        <a:latin typeface="Arial Unicode MS"/>
                        <a:ea typeface="Arial Unicode MS"/>
                        <a:cs typeface="Arial Unicode MS"/>
                      </a:endParaRPr>
                    </a:p>
                  </a:txBody>
                  <a:tcPr marL="68580" marR="68580" marT="0" marB="0">
                    <a:solidFill>
                      <a:srgbClr val="002060"/>
                    </a:solidFill>
                  </a:tcPr>
                </a:tc>
              </a:tr>
              <a:tr h="342037">
                <a:tc rowSpan="4">
                  <a:txBody>
                    <a:bodyPr/>
                    <a:lstStyle/>
                    <a:p>
                      <a:pPr>
                        <a:lnSpc>
                          <a:spcPct val="115000"/>
                        </a:lnSpc>
                        <a:spcAft>
                          <a:spcPts val="0"/>
                        </a:spcAft>
                      </a:pPr>
                      <a:r>
                        <a:rPr lang="it-IT" sz="1400" dirty="0" smtClean="0">
                          <a:latin typeface="Times New Roman"/>
                          <a:ea typeface="Times New Roman"/>
                          <a:cs typeface="Times New Roman"/>
                        </a:rPr>
                        <a:t>Curricolo</a:t>
                      </a:r>
                      <a:r>
                        <a:rPr lang="it-IT" sz="1400" dirty="0">
                          <a:latin typeface="Times New Roman"/>
                          <a:ea typeface="Times New Roman"/>
                          <a:cs typeface="Times New Roman"/>
                        </a:rPr>
                        <a:t>, progettazione e valutazione</a:t>
                      </a:r>
                      <a:endParaRPr lang="it-IT" sz="1400" dirty="0">
                        <a:latin typeface="Calibri"/>
                        <a:ea typeface="Calibri"/>
                        <a:cs typeface="Times New Roman"/>
                      </a:endParaRPr>
                    </a:p>
                  </a:txBody>
                  <a:tcPr marL="68580" marR="68580" marT="0" marB="0" anchor="b"/>
                </a:tc>
                <a:tc>
                  <a:txBody>
                    <a:bodyPr/>
                    <a:lstStyle/>
                    <a:p>
                      <a:pPr>
                        <a:spcAft>
                          <a:spcPts val="0"/>
                        </a:spcAft>
                      </a:pPr>
                      <a:r>
                        <a:rPr lang="it-IT" sz="1400">
                          <a:solidFill>
                            <a:srgbClr val="000000"/>
                          </a:solidFill>
                          <a:latin typeface="Times New Roman"/>
                          <a:ea typeface="Times New Roman"/>
                          <a:cs typeface="Arial Unicode MS"/>
                        </a:rPr>
                        <a:t>1</a:t>
                      </a:r>
                      <a:endParaRPr lang="it-IT" sz="140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c>
                  <a:txBody>
                    <a:bodyPr/>
                    <a:lstStyle/>
                    <a:p>
                      <a:pPr>
                        <a:spcAft>
                          <a:spcPts val="0"/>
                        </a:spcAft>
                      </a:pPr>
                      <a:endParaRPr lang="it-IT" sz="1400" dirty="0">
                        <a:solidFill>
                          <a:srgbClr val="000000"/>
                        </a:solidFill>
                        <a:latin typeface="Times New Roman"/>
                        <a:ea typeface="Times New Roman"/>
                        <a:cs typeface="Arial Unicode MS"/>
                      </a:endParaRPr>
                    </a:p>
                  </a:txBody>
                  <a:tcPr marL="68580" marR="68580" marT="0" marB="0"/>
                </a:tc>
              </a:tr>
              <a:tr h="342037">
                <a:tc vMerge="1">
                  <a:txBody>
                    <a:bodyPr/>
                    <a:lstStyle/>
                    <a:p>
                      <a:endParaRPr lang="it-IT"/>
                    </a:p>
                  </a:txBody>
                  <a:tcPr/>
                </a:tc>
                <a:tc>
                  <a:txBody>
                    <a:bodyPr/>
                    <a:lstStyle/>
                    <a:p>
                      <a:pPr>
                        <a:spcAft>
                          <a:spcPts val="0"/>
                        </a:spcAft>
                      </a:pPr>
                      <a:r>
                        <a:rPr lang="it-IT" sz="1400">
                          <a:solidFill>
                            <a:srgbClr val="000000"/>
                          </a:solidFill>
                          <a:latin typeface="Times New Roman"/>
                          <a:ea typeface="Times New Roman"/>
                          <a:cs typeface="Arial Unicode MS"/>
                        </a:rPr>
                        <a:t>2</a:t>
                      </a:r>
                      <a:endParaRPr lang="it-IT" sz="140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r>
              <a:tr h="342037">
                <a:tc vMerge="1">
                  <a:txBody>
                    <a:bodyPr/>
                    <a:lstStyle/>
                    <a:p>
                      <a:endParaRPr lang="it-IT"/>
                    </a:p>
                  </a:txBody>
                  <a:tcPr/>
                </a:tc>
                <a:tc>
                  <a:txBody>
                    <a:bodyPr/>
                    <a:lstStyle/>
                    <a:p>
                      <a:pPr>
                        <a:spcAft>
                          <a:spcPts val="0"/>
                        </a:spcAft>
                      </a:pPr>
                      <a:r>
                        <a:rPr lang="it-IT" sz="1400">
                          <a:solidFill>
                            <a:srgbClr val="000000"/>
                          </a:solidFill>
                          <a:latin typeface="Times New Roman"/>
                          <a:ea typeface="Times New Roman"/>
                          <a:cs typeface="Arial Unicode MS"/>
                        </a:rPr>
                        <a:t>3</a:t>
                      </a:r>
                      <a:endParaRPr lang="it-IT" sz="140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r>
              <a:tr h="342037">
                <a:tc vMerge="1">
                  <a:txBody>
                    <a:bodyPr/>
                    <a:lstStyle/>
                    <a:p>
                      <a:endParaRPr lang="it-IT"/>
                    </a:p>
                  </a:txBody>
                  <a:tcPr/>
                </a:tc>
                <a:tc>
                  <a:txBody>
                    <a:bodyPr/>
                    <a:lstStyle/>
                    <a:p>
                      <a:pPr>
                        <a:spcAft>
                          <a:spcPts val="0"/>
                        </a:spcAft>
                      </a:pPr>
                      <a:r>
                        <a:rPr lang="it-IT" sz="1400">
                          <a:solidFill>
                            <a:srgbClr val="000000"/>
                          </a:solidFill>
                          <a:latin typeface="Times New Roman"/>
                          <a:ea typeface="Times New Roman"/>
                          <a:cs typeface="Arial Unicode MS"/>
                        </a:rPr>
                        <a:t>4</a:t>
                      </a:r>
                      <a:endParaRPr lang="it-IT" sz="140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r>
              <a:tr h="342037">
                <a:tc rowSpan="4">
                  <a:txBody>
                    <a:bodyPr/>
                    <a:lstStyle/>
                    <a:p>
                      <a:pPr>
                        <a:lnSpc>
                          <a:spcPct val="115000"/>
                        </a:lnSpc>
                        <a:spcAft>
                          <a:spcPts val="0"/>
                        </a:spcAft>
                      </a:pPr>
                      <a:r>
                        <a:rPr lang="it-IT" sz="1400" dirty="0">
                          <a:latin typeface="Times New Roman"/>
                          <a:ea typeface="Times New Roman"/>
                          <a:cs typeface="Times New Roman"/>
                        </a:rPr>
                        <a:t>Ambiente di apprendimento</a:t>
                      </a:r>
                      <a:endParaRPr lang="it-IT" sz="1400" dirty="0">
                        <a:latin typeface="Calibri"/>
                        <a:ea typeface="Calibri"/>
                        <a:cs typeface="Times New Roman"/>
                      </a:endParaRPr>
                    </a:p>
                  </a:txBody>
                  <a:tcPr marL="68580" marR="68580" marT="0" marB="0" anchor="ctr"/>
                </a:tc>
                <a:tc>
                  <a:txBody>
                    <a:bodyPr/>
                    <a:lstStyle/>
                    <a:p>
                      <a:pPr>
                        <a:spcAft>
                          <a:spcPts val="0"/>
                        </a:spcAft>
                      </a:pPr>
                      <a:r>
                        <a:rPr lang="it-IT" sz="1400">
                          <a:solidFill>
                            <a:srgbClr val="000000"/>
                          </a:solidFill>
                          <a:latin typeface="Times New Roman"/>
                          <a:ea typeface="Times New Roman"/>
                          <a:cs typeface="Arial Unicode MS"/>
                        </a:rPr>
                        <a:t>1</a:t>
                      </a:r>
                      <a:endParaRPr lang="it-IT" sz="140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Arial Unicode MS"/>
                        <a:ea typeface="Arial Unicode MS"/>
                        <a:cs typeface="Arial Unicode MS"/>
                      </a:endParaRPr>
                    </a:p>
                  </a:txBody>
                  <a:tcPr marL="68580" marR="68580" marT="0" marB="0"/>
                </a:tc>
              </a:tr>
              <a:tr h="342037">
                <a:tc vMerge="1">
                  <a:txBody>
                    <a:bodyPr/>
                    <a:lstStyle/>
                    <a:p>
                      <a:endParaRPr lang="it-IT"/>
                    </a:p>
                  </a:txBody>
                  <a:tcPr/>
                </a:tc>
                <a:tc>
                  <a:txBody>
                    <a:bodyPr/>
                    <a:lstStyle/>
                    <a:p>
                      <a:pPr>
                        <a:spcAft>
                          <a:spcPts val="0"/>
                        </a:spcAft>
                      </a:pPr>
                      <a:r>
                        <a:rPr lang="it-IT" sz="1400">
                          <a:solidFill>
                            <a:srgbClr val="000000"/>
                          </a:solidFill>
                          <a:latin typeface="Times New Roman"/>
                          <a:ea typeface="Times New Roman"/>
                          <a:cs typeface="Arial Unicode MS"/>
                        </a:rPr>
                        <a:t>2</a:t>
                      </a:r>
                      <a:endParaRPr lang="it-IT" sz="140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r>
              <a:tr h="342037">
                <a:tc vMerge="1">
                  <a:txBody>
                    <a:bodyPr/>
                    <a:lstStyle/>
                    <a:p>
                      <a:endParaRPr lang="it-IT"/>
                    </a:p>
                  </a:txBody>
                  <a:tcPr/>
                </a:tc>
                <a:tc>
                  <a:txBody>
                    <a:bodyPr/>
                    <a:lstStyle/>
                    <a:p>
                      <a:pPr>
                        <a:spcAft>
                          <a:spcPts val="0"/>
                        </a:spcAft>
                      </a:pPr>
                      <a:r>
                        <a:rPr lang="it-IT" sz="1400" dirty="0">
                          <a:solidFill>
                            <a:srgbClr val="000000"/>
                          </a:solidFill>
                          <a:latin typeface="Times New Roman"/>
                          <a:ea typeface="Times New Roman"/>
                          <a:cs typeface="Arial Unicode MS"/>
                        </a:rPr>
                        <a:t>3</a:t>
                      </a:r>
                      <a:endParaRPr lang="it-IT" sz="1400" dirty="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r>
              <a:tr h="342037">
                <a:tc vMerge="1">
                  <a:txBody>
                    <a:bodyPr/>
                    <a:lstStyle/>
                    <a:p>
                      <a:endParaRPr lang="it-IT"/>
                    </a:p>
                  </a:txBody>
                  <a:tcPr/>
                </a:tc>
                <a:tc>
                  <a:txBody>
                    <a:bodyPr/>
                    <a:lstStyle/>
                    <a:p>
                      <a:pPr>
                        <a:spcAft>
                          <a:spcPts val="0"/>
                        </a:spcAft>
                      </a:pPr>
                      <a:r>
                        <a:rPr lang="it-IT" sz="1400" dirty="0">
                          <a:solidFill>
                            <a:srgbClr val="000000"/>
                          </a:solidFill>
                          <a:latin typeface="Times New Roman"/>
                          <a:ea typeface="Times New Roman"/>
                          <a:cs typeface="Arial Unicode MS"/>
                        </a:rPr>
                        <a:t>4</a:t>
                      </a:r>
                      <a:endParaRPr lang="it-IT" sz="1400" dirty="0">
                        <a:solidFill>
                          <a:srgbClr val="000000"/>
                        </a:solidFill>
                        <a:latin typeface="Arial Unicode MS"/>
                        <a:ea typeface="Arial Unicode MS"/>
                        <a:cs typeface="Arial Unicode MS"/>
                      </a:endParaRPr>
                    </a:p>
                  </a:txBody>
                  <a:tcPr marL="68580" marR="68580" marT="0" marB="0"/>
                </a:tc>
                <a:tc>
                  <a:txBody>
                    <a:bodyPr/>
                    <a:lstStyle/>
                    <a:p>
                      <a:pPr>
                        <a:spcAft>
                          <a:spcPts val="0"/>
                        </a:spcAft>
                      </a:pPr>
                      <a:endParaRPr lang="it-IT" sz="1400">
                        <a:solidFill>
                          <a:srgbClr val="000000"/>
                        </a:solidFill>
                        <a:latin typeface="Times New Roman"/>
                        <a:ea typeface="Times New Roman"/>
                        <a:cs typeface="Arial Unicode MS"/>
                      </a:endParaRPr>
                    </a:p>
                  </a:txBody>
                  <a:tcPr marL="68580" marR="68580" marT="0" marB="0"/>
                </a:tc>
                <a:tc>
                  <a:txBody>
                    <a:bodyPr/>
                    <a:lstStyle/>
                    <a:p>
                      <a:pPr>
                        <a:spcAft>
                          <a:spcPts val="0"/>
                        </a:spcAft>
                      </a:pPr>
                      <a:endParaRPr lang="it-IT" sz="1400" dirty="0">
                        <a:solidFill>
                          <a:srgbClr val="000000"/>
                        </a:solidFill>
                        <a:latin typeface="Times New Roman"/>
                        <a:ea typeface="Times New Roman"/>
                        <a:cs typeface="Arial Unicode MS"/>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04664"/>
            <a:ext cx="8784976" cy="2088232"/>
          </a:xfrm>
        </p:spPr>
        <p:txBody>
          <a:bodyPr/>
          <a:lstStyle/>
          <a:p>
            <a:r>
              <a:rPr lang="it-IT" sz="1800" dirty="0" smtClean="0"/>
              <a:t> </a:t>
            </a:r>
            <a:br>
              <a:rPr lang="it-IT" sz="1800" dirty="0" smtClean="0"/>
            </a:br>
            <a:r>
              <a:rPr lang="it-IT" sz="1800" dirty="0" smtClean="0"/>
              <a:t/>
            </a:r>
            <a:br>
              <a:rPr lang="it-IT" sz="1800" dirty="0" smtClean="0"/>
            </a:br>
            <a:r>
              <a:rPr lang="it-IT" sz="1800" dirty="0" smtClean="0">
                <a:solidFill>
                  <a:srgbClr val="002060"/>
                </a:solidFill>
                <a:effectLst/>
              </a:rPr>
              <a:t>Tabella 4 – Pianificazione operativa e monitoraggio dei processi</a:t>
            </a:r>
            <a:br>
              <a:rPr lang="it-IT" sz="1800" dirty="0" smtClean="0">
                <a:solidFill>
                  <a:srgbClr val="002060"/>
                </a:solidFill>
                <a:effectLst/>
              </a:rPr>
            </a:br>
            <a:r>
              <a:rPr lang="it-IT" sz="1800" b="0" dirty="0" smtClean="0">
                <a:solidFill>
                  <a:srgbClr val="002060"/>
                </a:solidFill>
                <a:effectLst/>
                <a:latin typeface="+mn-lt"/>
              </a:rPr>
              <a:t>La tabella, replicata per ciascun obiettivo di processo, riassume </a:t>
            </a:r>
            <a:r>
              <a:rPr lang="it-IT" sz="1800" dirty="0" smtClean="0">
                <a:solidFill>
                  <a:srgbClr val="002060"/>
                </a:solidFill>
                <a:effectLst/>
                <a:latin typeface="+mn-lt"/>
              </a:rPr>
              <a:t>in modo sintetico chi-dovrebbe-fare-che-cosa-entro-quando, in base alla pianificazione stabilita nel PdM</a:t>
            </a:r>
            <a:r>
              <a:rPr lang="it-IT" sz="1800" b="0" dirty="0" smtClean="0">
                <a:solidFill>
                  <a:srgbClr val="002060"/>
                </a:solidFill>
                <a:effectLst/>
                <a:latin typeface="+mn-lt"/>
              </a:rPr>
              <a:t>. Le azioni vanno indicate a un livello di dettaglio tale da esplicitare i compiti assegnati a ciascun soggetto coinvolto. Per la definizione delle azioni attribuite alla specifica responsabilità operativa del dirigente scolastico ci si potrà avvalere del </a:t>
            </a:r>
            <a:r>
              <a:rPr lang="it-IT" sz="1800" dirty="0" smtClean="0">
                <a:solidFill>
                  <a:srgbClr val="002060"/>
                </a:solidFill>
                <a:effectLst/>
                <a:latin typeface="+mn-lt"/>
              </a:rPr>
              <a:t>Repertorio DS/RAV. </a:t>
            </a:r>
            <a:r>
              <a:rPr lang="it-IT" sz="1800" b="0" dirty="0" smtClean="0">
                <a:solidFill>
                  <a:srgbClr val="002060"/>
                </a:solidFill>
                <a:effectLst/>
                <a:latin typeface="+mn-lt"/>
              </a:rPr>
              <a:t>I dati da riportare nella quarta, quinta e sesta colonna sono funzionali al monitoraggio e alla regolazione in itinere dei processi, mediante il confronto tra i valori di risultato attesi e quelli effettivamente rilevati.</a:t>
            </a:r>
            <a:br>
              <a:rPr lang="it-IT" sz="1800" b="0" dirty="0" smtClean="0">
                <a:solidFill>
                  <a:srgbClr val="002060"/>
                </a:solidFill>
                <a:effectLst/>
                <a:latin typeface="+mn-lt"/>
              </a:rPr>
            </a:br>
            <a:endParaRPr lang="it-IT" sz="1800" b="0" dirty="0">
              <a:solidFill>
                <a:srgbClr val="002060"/>
              </a:solidFill>
              <a:effectLst/>
              <a:latin typeface="+mn-lt"/>
            </a:endParaRPr>
          </a:p>
        </p:txBody>
      </p:sp>
      <p:graphicFrame>
        <p:nvGraphicFramePr>
          <p:cNvPr id="4" name="Segnaposto contenuto 3"/>
          <p:cNvGraphicFramePr>
            <a:graphicFrameLocks noGrp="1"/>
          </p:cNvGraphicFramePr>
          <p:nvPr>
            <p:ph idx="1"/>
          </p:nvPr>
        </p:nvGraphicFramePr>
        <p:xfrm>
          <a:off x="107505" y="2935077"/>
          <a:ext cx="8928992" cy="3620903"/>
        </p:xfrm>
        <a:graphic>
          <a:graphicData uri="http://schemas.openxmlformats.org/drawingml/2006/table">
            <a:tbl>
              <a:tblPr firstRow="1" bandRow="1">
                <a:tableStyleId>{5C22544A-7EE6-4342-B048-85BDC9FD1C3A}</a:tableStyleId>
              </a:tblPr>
              <a:tblGrid>
                <a:gridCol w="1275570"/>
                <a:gridCol w="1172701"/>
                <a:gridCol w="1224136"/>
                <a:gridCol w="1656186"/>
                <a:gridCol w="1049259"/>
                <a:gridCol w="1389648"/>
                <a:gridCol w="1161492"/>
              </a:tblGrid>
              <a:tr h="811082">
                <a:tc gridSpan="7">
                  <a:txBody>
                    <a:bodyPr/>
                    <a:lstStyle/>
                    <a:p>
                      <a:pPr algn="just">
                        <a:spcAft>
                          <a:spcPts val="0"/>
                        </a:spcAft>
                      </a:pPr>
                      <a:r>
                        <a:rPr lang="it-IT" sz="1400" b="1" dirty="0">
                          <a:solidFill>
                            <a:schemeClr val="tx1"/>
                          </a:solidFill>
                          <a:latin typeface="Times New Roman"/>
                          <a:ea typeface="Arial Unicode MS"/>
                          <a:cs typeface="Arial Unicode MS"/>
                        </a:rPr>
                        <a:t>Priorità …</a:t>
                      </a:r>
                      <a:endParaRPr lang="it-IT" sz="1400" dirty="0">
                        <a:solidFill>
                          <a:schemeClr val="tx1"/>
                        </a:solidFill>
                        <a:latin typeface="Arial Unicode MS"/>
                        <a:ea typeface="Arial Unicode MS"/>
                        <a:cs typeface="Arial Unicode MS"/>
                      </a:endParaRPr>
                    </a:p>
                    <a:p>
                      <a:pPr algn="just">
                        <a:spcAft>
                          <a:spcPts val="0"/>
                        </a:spcAft>
                      </a:pPr>
                      <a:r>
                        <a:rPr lang="it-IT" sz="1400" b="1" dirty="0">
                          <a:solidFill>
                            <a:schemeClr val="tx1"/>
                          </a:solidFill>
                          <a:latin typeface="Times New Roman"/>
                          <a:ea typeface="Arial Unicode MS"/>
                          <a:cs typeface="Arial Unicode MS"/>
                        </a:rPr>
                        <a:t>Area di processo: _______________________</a:t>
                      </a:r>
                      <a:endParaRPr lang="it-IT" sz="1400" dirty="0">
                        <a:solidFill>
                          <a:schemeClr val="tx1"/>
                        </a:solidFill>
                        <a:latin typeface="Arial Unicode MS"/>
                        <a:ea typeface="Arial Unicode MS"/>
                        <a:cs typeface="Arial Unicode MS"/>
                      </a:endParaRPr>
                    </a:p>
                    <a:p>
                      <a:pPr algn="just">
                        <a:spcAft>
                          <a:spcPts val="0"/>
                        </a:spcAft>
                      </a:pPr>
                      <a:r>
                        <a:rPr lang="it-IT" sz="1400" b="1" dirty="0">
                          <a:solidFill>
                            <a:schemeClr val="tx1"/>
                          </a:solidFill>
                          <a:latin typeface="Times New Roman"/>
                          <a:ea typeface="Arial Unicode MS"/>
                          <a:cs typeface="Arial Unicode MS"/>
                        </a:rPr>
                        <a:t>Obiettivo di processo: _________________</a:t>
                      </a:r>
                      <a:endParaRPr lang="it-IT" sz="1400" dirty="0">
                        <a:solidFill>
                          <a:schemeClr val="tx1"/>
                        </a:solidFill>
                        <a:latin typeface="Arial Unicode MS"/>
                        <a:ea typeface="Arial Unicode MS"/>
                        <a:cs typeface="Arial Unicode MS"/>
                      </a:endParaRPr>
                    </a:p>
                    <a:p>
                      <a:pPr algn="just">
                        <a:spcAft>
                          <a:spcPts val="0"/>
                        </a:spcAft>
                      </a:pPr>
                      <a:r>
                        <a:rPr lang="it-IT" sz="1400" b="1" dirty="0">
                          <a:solidFill>
                            <a:schemeClr val="tx1"/>
                          </a:solidFill>
                          <a:latin typeface="Times New Roman"/>
                          <a:ea typeface="Arial Unicode MS"/>
                          <a:cs typeface="Arial Unicode MS"/>
                        </a:rPr>
                        <a:t>    </a:t>
                      </a:r>
                      <a:endParaRPr lang="it-IT" sz="1400" dirty="0">
                        <a:solidFill>
                          <a:schemeClr val="tx1"/>
                        </a:solidFill>
                        <a:latin typeface="Arial Unicode MS"/>
                        <a:ea typeface="Arial Unicode MS"/>
                        <a:cs typeface="Arial Unicode MS"/>
                      </a:endParaRPr>
                    </a:p>
                  </a:txBody>
                  <a:tcPr marL="68580" marR="68580" marT="0" marB="0">
                    <a:solidFill>
                      <a:srgbClr val="00206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52516">
                <a:tc>
                  <a:txBody>
                    <a:bodyPr/>
                    <a:lstStyle/>
                    <a:p>
                      <a:pPr algn="just">
                        <a:spcAft>
                          <a:spcPts val="0"/>
                        </a:spcAft>
                      </a:pPr>
                      <a:r>
                        <a:rPr lang="it-IT" sz="1600" dirty="0">
                          <a:solidFill>
                            <a:srgbClr val="000000"/>
                          </a:solidFill>
                          <a:latin typeface="Times New Roman"/>
                          <a:ea typeface="Arial Unicode MS"/>
                          <a:cs typeface="Arial Unicode MS"/>
                        </a:rPr>
                        <a:t>Azioni previste</a:t>
                      </a:r>
                      <a:endParaRPr lang="it-IT" sz="1600" dirty="0">
                        <a:solidFill>
                          <a:srgbClr val="000000"/>
                        </a:solidFill>
                        <a:latin typeface="Arial Unicode MS"/>
                        <a:ea typeface="Arial Unicode MS"/>
                        <a:cs typeface="Arial Unicode MS"/>
                      </a:endParaRPr>
                    </a:p>
                  </a:txBody>
                  <a:tcPr marL="68580" marR="68580" marT="0" marB="0"/>
                </a:tc>
                <a:tc>
                  <a:txBody>
                    <a:bodyPr/>
                    <a:lstStyle/>
                    <a:p>
                      <a:pPr algn="ctr">
                        <a:spcAft>
                          <a:spcPts val="0"/>
                        </a:spcAft>
                      </a:pPr>
                      <a:r>
                        <a:rPr lang="it-IT" sz="1600" dirty="0">
                          <a:solidFill>
                            <a:srgbClr val="000000"/>
                          </a:solidFill>
                          <a:latin typeface="Times New Roman"/>
                          <a:ea typeface="Arial Unicode MS"/>
                          <a:cs typeface="Arial Unicode MS"/>
                        </a:rPr>
                        <a:t>Soggetti</a:t>
                      </a:r>
                      <a:endParaRPr lang="it-IT" sz="1600" dirty="0">
                        <a:solidFill>
                          <a:srgbClr val="000000"/>
                        </a:solidFill>
                        <a:latin typeface="Arial Unicode MS"/>
                        <a:ea typeface="Arial Unicode MS"/>
                        <a:cs typeface="Arial Unicode MS"/>
                      </a:endParaRPr>
                    </a:p>
                    <a:p>
                      <a:pPr algn="ctr">
                        <a:spcAft>
                          <a:spcPts val="0"/>
                        </a:spcAft>
                      </a:pPr>
                      <a:r>
                        <a:rPr lang="it-IT" sz="1600" dirty="0">
                          <a:solidFill>
                            <a:srgbClr val="000000"/>
                          </a:solidFill>
                          <a:latin typeface="Times New Roman"/>
                          <a:ea typeface="Arial Unicode MS"/>
                          <a:cs typeface="Arial Unicode MS"/>
                        </a:rPr>
                        <a:t>responsabili </a:t>
                      </a:r>
                      <a:endParaRPr lang="it-IT" sz="1600" dirty="0">
                        <a:solidFill>
                          <a:srgbClr val="000000"/>
                        </a:solidFill>
                        <a:latin typeface="Arial Unicode MS"/>
                        <a:ea typeface="Arial Unicode MS"/>
                        <a:cs typeface="Arial Unicode MS"/>
                      </a:endParaRPr>
                    </a:p>
                    <a:p>
                      <a:pPr algn="ctr">
                        <a:spcAft>
                          <a:spcPts val="0"/>
                        </a:spcAft>
                      </a:pPr>
                      <a:r>
                        <a:rPr lang="it-IT" sz="1600" dirty="0" smtClean="0">
                          <a:solidFill>
                            <a:srgbClr val="000000"/>
                          </a:solidFill>
                          <a:latin typeface="Times New Roman"/>
                          <a:ea typeface="Arial Unicode MS"/>
                          <a:cs typeface="Arial Unicode MS"/>
                        </a:rPr>
                        <a:t>attuazione </a:t>
                      </a:r>
                      <a:endParaRPr lang="it-IT" sz="1600" dirty="0">
                        <a:solidFill>
                          <a:srgbClr val="000000"/>
                        </a:solidFill>
                        <a:latin typeface="Arial Unicode MS"/>
                        <a:ea typeface="Arial Unicode MS"/>
                        <a:cs typeface="Arial Unicode MS"/>
                      </a:endParaRPr>
                    </a:p>
                  </a:txBody>
                  <a:tcPr marL="68580" marR="68580" marT="0" marB="0"/>
                </a:tc>
                <a:tc>
                  <a:txBody>
                    <a:bodyPr/>
                    <a:lstStyle/>
                    <a:p>
                      <a:pPr algn="ctr">
                        <a:spcAft>
                          <a:spcPts val="0"/>
                        </a:spcAft>
                      </a:pPr>
                      <a:r>
                        <a:rPr lang="it-IT" sz="1600" dirty="0">
                          <a:solidFill>
                            <a:srgbClr val="000000"/>
                          </a:solidFill>
                          <a:latin typeface="Times New Roman"/>
                          <a:ea typeface="Arial Unicode MS"/>
                          <a:cs typeface="Arial Unicode MS"/>
                        </a:rPr>
                        <a:t>Termine previsto di conclusione</a:t>
                      </a:r>
                      <a:endParaRPr lang="it-IT" sz="1600" dirty="0">
                        <a:solidFill>
                          <a:srgbClr val="000000"/>
                        </a:solidFill>
                        <a:latin typeface="Arial Unicode MS"/>
                        <a:ea typeface="Arial Unicode MS"/>
                        <a:cs typeface="Arial Unicode MS"/>
                      </a:endParaRPr>
                    </a:p>
                  </a:txBody>
                  <a:tcPr marL="68580" marR="68580" marT="0" marB="0"/>
                </a:tc>
                <a:tc>
                  <a:txBody>
                    <a:bodyPr/>
                    <a:lstStyle/>
                    <a:p>
                      <a:pPr algn="ctr">
                        <a:spcAft>
                          <a:spcPts val="0"/>
                        </a:spcAft>
                      </a:pPr>
                      <a:r>
                        <a:rPr lang="it-IT" sz="1600" dirty="0">
                          <a:solidFill>
                            <a:srgbClr val="000000"/>
                          </a:solidFill>
                          <a:latin typeface="Times New Roman"/>
                          <a:ea typeface="Arial Unicode MS"/>
                          <a:cs typeface="Arial Unicode MS"/>
                        </a:rPr>
                        <a:t>Risultati attesi per ciascuna azione</a:t>
                      </a:r>
                      <a:endParaRPr lang="it-IT" sz="1600" dirty="0">
                        <a:solidFill>
                          <a:srgbClr val="000000"/>
                        </a:solidFill>
                        <a:latin typeface="Arial Unicode MS"/>
                        <a:ea typeface="Arial Unicode MS"/>
                        <a:cs typeface="Arial Unicode MS"/>
                      </a:endParaRPr>
                    </a:p>
                    <a:p>
                      <a:pPr algn="ctr">
                        <a:spcAft>
                          <a:spcPts val="0"/>
                        </a:spcAft>
                      </a:pPr>
                      <a:r>
                        <a:rPr lang="it-IT" sz="900" dirty="0">
                          <a:solidFill>
                            <a:srgbClr val="000000"/>
                          </a:solidFill>
                          <a:latin typeface="Times New Roman"/>
                          <a:ea typeface="Arial Unicode MS"/>
                          <a:cs typeface="Arial Unicode MS"/>
                        </a:rPr>
                        <a:t>(ad es., se una delle azioni previste è la formazione dei docenti sui processi implicati dalle prove Invalsi di matematica, indicare la % attesa di docenti formati)</a:t>
                      </a:r>
                      <a:endParaRPr lang="it-IT" sz="900" dirty="0">
                        <a:solidFill>
                          <a:srgbClr val="000000"/>
                        </a:solidFill>
                        <a:latin typeface="Arial Unicode MS"/>
                        <a:ea typeface="Arial Unicode MS"/>
                        <a:cs typeface="Arial Unicode MS"/>
                      </a:endParaRPr>
                    </a:p>
                  </a:txBody>
                  <a:tcPr marL="68580" marR="68580" marT="0" marB="0"/>
                </a:tc>
                <a:tc>
                  <a:txBody>
                    <a:bodyPr/>
                    <a:lstStyle/>
                    <a:p>
                      <a:pPr algn="ctr">
                        <a:spcAft>
                          <a:spcPts val="0"/>
                        </a:spcAft>
                      </a:pPr>
                      <a:r>
                        <a:rPr lang="it-IT" sz="1600" dirty="0">
                          <a:solidFill>
                            <a:srgbClr val="000000"/>
                          </a:solidFill>
                          <a:latin typeface="Times New Roman"/>
                          <a:ea typeface="Arial Unicode MS"/>
                          <a:cs typeface="Arial Unicode MS"/>
                        </a:rPr>
                        <a:t>Adeguamenti effettuati in itinere </a:t>
                      </a:r>
                      <a:endParaRPr lang="it-IT" sz="1600" dirty="0">
                        <a:solidFill>
                          <a:srgbClr val="000000"/>
                        </a:solidFill>
                        <a:latin typeface="Arial Unicode MS"/>
                        <a:ea typeface="Arial Unicode MS"/>
                        <a:cs typeface="Arial Unicode MS"/>
                      </a:endParaRPr>
                    </a:p>
                    <a:p>
                      <a:pPr algn="ctr">
                        <a:spcAft>
                          <a:spcPts val="0"/>
                        </a:spcAft>
                      </a:pPr>
                      <a:r>
                        <a:rPr lang="it-IT" sz="1400" dirty="0">
                          <a:solidFill>
                            <a:srgbClr val="000000"/>
                          </a:solidFill>
                          <a:latin typeface="Times New Roman"/>
                          <a:ea typeface="Arial Unicode MS"/>
                          <a:cs typeface="Arial Unicode MS"/>
                        </a:rPr>
                        <a:t>(eventuali)</a:t>
                      </a:r>
                      <a:endParaRPr lang="it-IT" sz="1400" dirty="0">
                        <a:solidFill>
                          <a:srgbClr val="000000"/>
                        </a:solidFill>
                        <a:latin typeface="Arial Unicode MS"/>
                        <a:ea typeface="Arial Unicode MS"/>
                        <a:cs typeface="Arial Unicode MS"/>
                      </a:endParaRPr>
                    </a:p>
                  </a:txBody>
                  <a:tcPr marL="68580" marR="68580" marT="0" marB="0"/>
                </a:tc>
                <a:tc>
                  <a:txBody>
                    <a:bodyPr/>
                    <a:lstStyle/>
                    <a:p>
                      <a:pPr algn="ctr">
                        <a:spcAft>
                          <a:spcPts val="0"/>
                        </a:spcAft>
                      </a:pPr>
                      <a:r>
                        <a:rPr lang="it-IT" sz="1600" dirty="0">
                          <a:solidFill>
                            <a:srgbClr val="000000"/>
                          </a:solidFill>
                          <a:latin typeface="Times New Roman"/>
                          <a:ea typeface="Arial Unicode MS"/>
                          <a:cs typeface="Arial Unicode MS"/>
                        </a:rPr>
                        <a:t>Azione realizzata entro il termine </a:t>
                      </a:r>
                      <a:r>
                        <a:rPr lang="it-IT" sz="1600" dirty="0" smtClean="0">
                          <a:solidFill>
                            <a:srgbClr val="000000"/>
                          </a:solidFill>
                          <a:latin typeface="Times New Roman"/>
                          <a:ea typeface="Arial Unicode MS"/>
                          <a:cs typeface="Arial Unicode MS"/>
                        </a:rPr>
                        <a:t>stabilito</a:t>
                      </a:r>
                    </a:p>
                    <a:p>
                      <a:pPr algn="ctr">
                        <a:spcAft>
                          <a:spcPts val="0"/>
                        </a:spcAft>
                      </a:pPr>
                      <a:endParaRPr lang="it-IT" sz="1400" dirty="0">
                        <a:solidFill>
                          <a:srgbClr val="000000"/>
                        </a:solidFill>
                        <a:latin typeface="Arial Unicode MS"/>
                        <a:ea typeface="Arial Unicode MS"/>
                        <a:cs typeface="Arial Unicode MS"/>
                      </a:endParaRPr>
                    </a:p>
                    <a:p>
                      <a:pPr>
                        <a:spcAft>
                          <a:spcPts val="0"/>
                        </a:spcAft>
                      </a:pPr>
                      <a:r>
                        <a:rPr lang="it-IT" sz="900" dirty="0" smtClean="0">
                          <a:solidFill>
                            <a:srgbClr val="000000"/>
                          </a:solidFill>
                          <a:latin typeface="Times New Roman"/>
                          <a:ea typeface="Arial Unicode MS"/>
                          <a:cs typeface="Arial Unicode MS"/>
                        </a:rPr>
                        <a:t>- </a:t>
                      </a:r>
                      <a:r>
                        <a:rPr lang="it-IT" sz="900" dirty="0">
                          <a:solidFill>
                            <a:srgbClr val="000000"/>
                          </a:solidFill>
                          <a:latin typeface="Times New Roman"/>
                          <a:ea typeface="Arial Unicode MS"/>
                          <a:cs typeface="Arial Unicode MS"/>
                        </a:rPr>
                        <a:t>SI </a:t>
                      </a:r>
                      <a:endParaRPr lang="it-IT" sz="900" dirty="0">
                        <a:solidFill>
                          <a:srgbClr val="000000"/>
                        </a:solidFill>
                        <a:latin typeface="Arial Unicode MS"/>
                        <a:ea typeface="Arial Unicode MS"/>
                        <a:cs typeface="Arial Unicode MS"/>
                      </a:endParaRPr>
                    </a:p>
                    <a:p>
                      <a:pPr>
                        <a:spcAft>
                          <a:spcPts val="0"/>
                        </a:spcAft>
                      </a:pPr>
                      <a:r>
                        <a:rPr lang="it-IT" sz="900" dirty="0">
                          <a:solidFill>
                            <a:srgbClr val="000000"/>
                          </a:solidFill>
                          <a:latin typeface="Times New Roman"/>
                          <a:ea typeface="Arial Unicode MS"/>
                          <a:cs typeface="Arial Unicode MS"/>
                        </a:rPr>
                        <a:t>- IN   PARTE </a:t>
                      </a:r>
                      <a:endParaRPr lang="it-IT" sz="900" dirty="0">
                        <a:solidFill>
                          <a:srgbClr val="000000"/>
                        </a:solidFill>
                        <a:latin typeface="Arial Unicode MS"/>
                        <a:ea typeface="Arial Unicode MS"/>
                        <a:cs typeface="Arial Unicode MS"/>
                      </a:endParaRPr>
                    </a:p>
                    <a:p>
                      <a:pPr>
                        <a:spcAft>
                          <a:spcPts val="0"/>
                        </a:spcAft>
                      </a:pPr>
                      <a:r>
                        <a:rPr lang="it-IT" sz="900" dirty="0">
                          <a:solidFill>
                            <a:srgbClr val="000000"/>
                          </a:solidFill>
                          <a:latin typeface="Times New Roman"/>
                          <a:ea typeface="Arial Unicode MS"/>
                          <a:cs typeface="Arial Unicode MS"/>
                        </a:rPr>
                        <a:t>- </a:t>
                      </a:r>
                      <a:r>
                        <a:rPr lang="it-IT" sz="900" dirty="0" smtClean="0">
                          <a:solidFill>
                            <a:srgbClr val="000000"/>
                          </a:solidFill>
                          <a:latin typeface="Times New Roman"/>
                          <a:ea typeface="Arial Unicode MS"/>
                          <a:cs typeface="Arial Unicode MS"/>
                        </a:rPr>
                        <a:t>NO</a:t>
                      </a:r>
                      <a:endParaRPr lang="it-IT" sz="900" dirty="0">
                        <a:solidFill>
                          <a:srgbClr val="000000"/>
                        </a:solidFill>
                        <a:latin typeface="Arial Unicode MS"/>
                        <a:ea typeface="Arial Unicode MS"/>
                        <a:cs typeface="Arial Unicode MS"/>
                      </a:endParaRPr>
                    </a:p>
                  </a:txBody>
                  <a:tcPr marL="68580" marR="68580" marT="0" marB="0"/>
                </a:tc>
                <a:tc>
                  <a:txBody>
                    <a:bodyPr/>
                    <a:lstStyle/>
                    <a:p>
                      <a:pPr algn="ctr">
                        <a:spcAft>
                          <a:spcPts val="0"/>
                        </a:spcAft>
                      </a:pPr>
                      <a:r>
                        <a:rPr lang="it-IT" sz="1600" dirty="0">
                          <a:solidFill>
                            <a:srgbClr val="000000"/>
                          </a:solidFill>
                          <a:latin typeface="Times New Roman"/>
                          <a:ea typeface="Arial Unicode MS"/>
                          <a:cs typeface="Arial Unicode MS"/>
                        </a:rPr>
                        <a:t>Risultati effettivamente raggiunti per ciascuna azione</a:t>
                      </a:r>
                      <a:endParaRPr lang="it-IT" sz="1600" dirty="0">
                        <a:solidFill>
                          <a:srgbClr val="000000"/>
                        </a:solidFill>
                        <a:latin typeface="Arial Unicode MS"/>
                        <a:ea typeface="Arial Unicode MS"/>
                        <a:cs typeface="Arial Unicode MS"/>
                      </a:endParaRPr>
                    </a:p>
                  </a:txBody>
                  <a:tcPr marL="68580" marR="68580" marT="0" marB="0"/>
                </a:tc>
              </a:tr>
              <a:tr h="923423">
                <a:tc>
                  <a:txBody>
                    <a:bodyPr/>
                    <a:lstStyle/>
                    <a:p>
                      <a:pPr algn="just">
                        <a:spcAft>
                          <a:spcPts val="0"/>
                        </a:spcAft>
                      </a:pPr>
                      <a:endParaRPr lang="it-IT" sz="1400" dirty="0" smtClean="0">
                        <a:solidFill>
                          <a:srgbClr val="000000"/>
                        </a:solidFill>
                        <a:latin typeface="Times New Roman"/>
                        <a:ea typeface="Arial Unicode MS"/>
                        <a:cs typeface="Arial Unicode MS"/>
                      </a:endParaRPr>
                    </a:p>
                  </a:txBody>
                  <a:tcPr marL="68580" marR="68580" marT="0" marB="0">
                    <a:solidFill>
                      <a:schemeClr val="tx1"/>
                    </a:solidFill>
                  </a:tcPr>
                </a:tc>
                <a:tc>
                  <a:txBody>
                    <a:bodyPr/>
                    <a:lstStyle/>
                    <a:p>
                      <a:pPr algn="just">
                        <a:spcAft>
                          <a:spcPts val="0"/>
                        </a:spcAft>
                      </a:pPr>
                      <a:r>
                        <a:rPr lang="it-IT" sz="1400" dirty="0">
                          <a:solidFill>
                            <a:srgbClr val="000000"/>
                          </a:solidFill>
                          <a:latin typeface="Times New Roman"/>
                          <a:ea typeface="Arial Unicode MS"/>
                          <a:cs typeface="Arial Unicode MS"/>
                        </a:rPr>
                        <a:t> </a:t>
                      </a:r>
                      <a:endParaRPr lang="it-IT" sz="1400" dirty="0">
                        <a:solidFill>
                          <a:srgbClr val="000000"/>
                        </a:solidFill>
                        <a:latin typeface="Arial Unicode MS"/>
                        <a:ea typeface="Arial Unicode MS"/>
                        <a:cs typeface="Arial Unicode MS"/>
                      </a:endParaRPr>
                    </a:p>
                  </a:txBody>
                  <a:tcPr marL="68580" marR="68580" marT="0" marB="0">
                    <a:solidFill>
                      <a:schemeClr val="tx1"/>
                    </a:solidFill>
                  </a:tcPr>
                </a:tc>
                <a:tc>
                  <a:txBody>
                    <a:bodyPr/>
                    <a:lstStyle/>
                    <a:p>
                      <a:pPr algn="just">
                        <a:spcAft>
                          <a:spcPts val="0"/>
                        </a:spcAft>
                      </a:pPr>
                      <a:endParaRPr lang="it-IT" sz="1400" dirty="0">
                        <a:solidFill>
                          <a:srgbClr val="000000"/>
                        </a:solidFill>
                        <a:latin typeface="Times New Roman"/>
                        <a:ea typeface="Arial Unicode MS"/>
                        <a:cs typeface="Arial Unicode MS"/>
                      </a:endParaRPr>
                    </a:p>
                  </a:txBody>
                  <a:tcPr marL="68580" marR="68580" marT="0" marB="0">
                    <a:solidFill>
                      <a:schemeClr val="tx1"/>
                    </a:solidFill>
                  </a:tcPr>
                </a:tc>
                <a:tc>
                  <a:txBody>
                    <a:bodyPr/>
                    <a:lstStyle/>
                    <a:p>
                      <a:pPr algn="just">
                        <a:spcAft>
                          <a:spcPts val="0"/>
                        </a:spcAft>
                      </a:pPr>
                      <a:endParaRPr lang="it-IT" sz="1400" dirty="0">
                        <a:solidFill>
                          <a:srgbClr val="000000"/>
                        </a:solidFill>
                        <a:latin typeface="Times New Roman"/>
                        <a:ea typeface="Arial Unicode MS"/>
                        <a:cs typeface="Arial Unicode MS"/>
                      </a:endParaRPr>
                    </a:p>
                  </a:txBody>
                  <a:tcPr marL="68580" marR="68580" marT="0" marB="0">
                    <a:solidFill>
                      <a:schemeClr val="tx1"/>
                    </a:solidFill>
                  </a:tcPr>
                </a:tc>
                <a:tc>
                  <a:txBody>
                    <a:bodyPr/>
                    <a:lstStyle/>
                    <a:p>
                      <a:pPr algn="just">
                        <a:spcAft>
                          <a:spcPts val="0"/>
                        </a:spcAft>
                      </a:pPr>
                      <a:endParaRPr lang="it-IT" sz="1400">
                        <a:solidFill>
                          <a:srgbClr val="000000"/>
                        </a:solidFill>
                        <a:latin typeface="Times New Roman"/>
                        <a:ea typeface="Arial Unicode MS"/>
                        <a:cs typeface="Arial Unicode MS"/>
                      </a:endParaRPr>
                    </a:p>
                  </a:txBody>
                  <a:tcPr marL="68580" marR="68580" marT="0" marB="0">
                    <a:solidFill>
                      <a:schemeClr val="tx1"/>
                    </a:solidFill>
                  </a:tcPr>
                </a:tc>
                <a:tc>
                  <a:txBody>
                    <a:bodyPr/>
                    <a:lstStyle/>
                    <a:p>
                      <a:pPr algn="just">
                        <a:spcAft>
                          <a:spcPts val="0"/>
                        </a:spcAft>
                      </a:pPr>
                      <a:endParaRPr lang="it-IT" sz="1400">
                        <a:solidFill>
                          <a:srgbClr val="000000"/>
                        </a:solidFill>
                        <a:latin typeface="Times New Roman"/>
                        <a:ea typeface="Arial Unicode MS"/>
                        <a:cs typeface="Arial Unicode MS"/>
                      </a:endParaRPr>
                    </a:p>
                  </a:txBody>
                  <a:tcPr marL="68580" marR="68580" marT="0" marB="0">
                    <a:solidFill>
                      <a:schemeClr val="tx1"/>
                    </a:solidFill>
                  </a:tcPr>
                </a:tc>
                <a:tc>
                  <a:txBody>
                    <a:bodyPr/>
                    <a:lstStyle/>
                    <a:p>
                      <a:pPr algn="just">
                        <a:spcAft>
                          <a:spcPts val="0"/>
                        </a:spcAft>
                      </a:pPr>
                      <a:endParaRPr lang="it-IT" sz="1400" dirty="0">
                        <a:solidFill>
                          <a:srgbClr val="000000"/>
                        </a:solidFill>
                        <a:latin typeface="Times New Roman"/>
                        <a:ea typeface="Arial Unicode MS"/>
                        <a:cs typeface="Arial Unicode MS"/>
                      </a:endParaRPr>
                    </a:p>
                  </a:txBody>
                  <a:tcPr marL="68580" marR="68580" marT="0" marB="0">
                    <a:solidFill>
                      <a:schemeClr val="tx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16632"/>
            <a:ext cx="8640960" cy="3816424"/>
          </a:xfrm>
        </p:spPr>
        <p:txBody>
          <a:bodyPr/>
          <a:lstStyle/>
          <a:p>
            <a:r>
              <a:rPr lang="it-IT" sz="1800" dirty="0" smtClean="0">
                <a:solidFill>
                  <a:srgbClr val="002060"/>
                </a:solidFill>
                <a:effectLst/>
              </a:rPr>
              <a:t/>
            </a:r>
            <a:br>
              <a:rPr lang="it-IT" sz="1800" dirty="0" smtClean="0">
                <a:solidFill>
                  <a:srgbClr val="002060"/>
                </a:solidFill>
                <a:effectLst/>
              </a:rPr>
            </a:br>
            <a:r>
              <a:rPr lang="it-IT" sz="1800" dirty="0" smtClean="0">
                <a:solidFill>
                  <a:srgbClr val="002060"/>
                </a:solidFill>
                <a:effectLst/>
              </a:rPr>
              <a:t/>
            </a:r>
            <a:br>
              <a:rPr lang="it-IT" sz="1800" dirty="0" smtClean="0">
                <a:solidFill>
                  <a:srgbClr val="002060"/>
                </a:solidFill>
                <a:effectLst/>
              </a:rPr>
            </a:br>
            <a:r>
              <a:rPr lang="it-IT" sz="1800" dirty="0" smtClean="0">
                <a:solidFill>
                  <a:srgbClr val="002060"/>
                </a:solidFill>
                <a:effectLst/>
              </a:rPr>
              <a:t/>
            </a:r>
            <a:br>
              <a:rPr lang="it-IT" sz="1800" dirty="0" smtClean="0">
                <a:solidFill>
                  <a:srgbClr val="002060"/>
                </a:solidFill>
                <a:effectLst/>
              </a:rPr>
            </a:br>
            <a:r>
              <a:rPr lang="it-IT" sz="1800" dirty="0" smtClean="0">
                <a:solidFill>
                  <a:srgbClr val="002060"/>
                </a:solidFill>
                <a:effectLst/>
              </a:rPr>
              <a:t>Tabella 5 – Azioni specifiche del dirigente scolastico</a:t>
            </a:r>
            <a:r>
              <a:rPr lang="it-IT" sz="1600" dirty="0" smtClean="0">
                <a:solidFill>
                  <a:srgbClr val="002060"/>
                </a:solidFill>
                <a:effectLst/>
              </a:rPr>
              <a:t/>
            </a:r>
            <a:br>
              <a:rPr lang="it-IT" sz="1600" dirty="0" smtClean="0">
                <a:solidFill>
                  <a:srgbClr val="002060"/>
                </a:solidFill>
                <a:effectLst/>
              </a:rPr>
            </a:br>
            <a:r>
              <a:rPr lang="it-IT" sz="1400" dirty="0" smtClean="0">
                <a:solidFill>
                  <a:srgbClr val="002060"/>
                </a:solidFill>
                <a:effectLst/>
              </a:rPr>
              <a:t/>
            </a:r>
            <a:br>
              <a:rPr lang="it-IT" sz="1400" dirty="0" smtClean="0">
                <a:solidFill>
                  <a:srgbClr val="002060"/>
                </a:solidFill>
                <a:effectLst/>
              </a:rPr>
            </a:br>
            <a:r>
              <a:rPr lang="it-IT" sz="1600" b="0" dirty="0" smtClean="0">
                <a:solidFill>
                  <a:srgbClr val="002060"/>
                </a:solidFill>
                <a:effectLst/>
                <a:latin typeface="+mn-lt"/>
              </a:rPr>
              <a:t>La tabella, replicata per ciascun obiettivo di processo, riprende e sviluppa le azioni specifiche che rappresentano il “</a:t>
            </a:r>
            <a:r>
              <a:rPr lang="it-IT" sz="1600" i="1" dirty="0" smtClean="0">
                <a:solidFill>
                  <a:srgbClr val="002060"/>
                </a:solidFill>
                <a:effectLst/>
                <a:latin typeface="+mn-lt"/>
              </a:rPr>
              <a:t>contributo del dirigente al perseguimento dei risultati per il miglioramento del servizio scolastico previsti nel rapporto di autovalutazione</a:t>
            </a:r>
            <a:r>
              <a:rPr lang="it-IT" sz="1600" b="0" dirty="0" smtClean="0">
                <a:solidFill>
                  <a:srgbClr val="002060"/>
                </a:solidFill>
                <a:effectLst/>
                <a:latin typeface="+mn-lt"/>
              </a:rPr>
              <a:t>” (Legge n.107/2015, art.1, comma 93) e chiede di collegare ciascuna di esse ad una possibile dimensione professionale:</a:t>
            </a:r>
            <a:br>
              <a:rPr lang="it-IT" sz="1600" b="0" dirty="0" smtClean="0">
                <a:solidFill>
                  <a:srgbClr val="002060"/>
                </a:solidFill>
                <a:effectLst/>
                <a:latin typeface="+mn-lt"/>
              </a:rPr>
            </a:br>
            <a:r>
              <a:rPr lang="it-IT" sz="1600" b="0" dirty="0" smtClean="0">
                <a:solidFill>
                  <a:srgbClr val="002060"/>
                </a:solidFill>
                <a:effectLst/>
                <a:latin typeface="+mn-lt"/>
              </a:rPr>
              <a:t/>
            </a:r>
            <a:br>
              <a:rPr lang="it-IT" sz="1600" b="0" dirty="0" smtClean="0">
                <a:solidFill>
                  <a:srgbClr val="002060"/>
                </a:solidFill>
                <a:effectLst/>
                <a:latin typeface="+mn-lt"/>
              </a:rPr>
            </a:br>
            <a:r>
              <a:rPr lang="it-IT" sz="1600" b="0" dirty="0" smtClean="0">
                <a:solidFill>
                  <a:srgbClr val="002060"/>
                </a:solidFill>
                <a:effectLst/>
                <a:latin typeface="+mn-lt"/>
              </a:rPr>
              <a:t>- </a:t>
            </a:r>
            <a:r>
              <a:rPr lang="it-IT" sz="1600" dirty="0" smtClean="0">
                <a:solidFill>
                  <a:srgbClr val="002060"/>
                </a:solidFill>
                <a:effectLst/>
                <a:latin typeface="+mn-lt"/>
              </a:rPr>
              <a:t>definizione dell’identità, dell’orientamento strategico e della politica dell’istituzione scolastica;</a:t>
            </a:r>
            <a:br>
              <a:rPr lang="it-IT" sz="1600" dirty="0" smtClean="0">
                <a:solidFill>
                  <a:srgbClr val="002060"/>
                </a:solidFill>
                <a:effectLst/>
                <a:latin typeface="+mn-lt"/>
              </a:rPr>
            </a:br>
            <a:r>
              <a:rPr lang="it-IT" sz="1600" dirty="0" smtClean="0">
                <a:solidFill>
                  <a:srgbClr val="002060"/>
                </a:solidFill>
                <a:effectLst/>
                <a:latin typeface="+mn-lt"/>
              </a:rPr>
              <a:t>- gestione, valorizzazione e sviluppo delle risorse umane;</a:t>
            </a:r>
            <a:br>
              <a:rPr lang="it-IT" sz="1600" dirty="0" smtClean="0">
                <a:solidFill>
                  <a:srgbClr val="002060"/>
                </a:solidFill>
                <a:effectLst/>
                <a:latin typeface="+mn-lt"/>
              </a:rPr>
            </a:br>
            <a:r>
              <a:rPr lang="it-IT" sz="1600" dirty="0" smtClean="0">
                <a:solidFill>
                  <a:srgbClr val="002060"/>
                </a:solidFill>
                <a:effectLst/>
                <a:latin typeface="+mn-lt"/>
              </a:rPr>
              <a:t>- gestione delle risorse strumentali e finanziarie;</a:t>
            </a:r>
            <a:br>
              <a:rPr lang="it-IT" sz="1600" dirty="0" smtClean="0">
                <a:solidFill>
                  <a:srgbClr val="002060"/>
                </a:solidFill>
                <a:effectLst/>
                <a:latin typeface="+mn-lt"/>
              </a:rPr>
            </a:br>
            <a:r>
              <a:rPr lang="it-IT" sz="1600" dirty="0" smtClean="0">
                <a:solidFill>
                  <a:srgbClr val="002060"/>
                </a:solidFill>
                <a:effectLst/>
                <a:latin typeface="+mn-lt"/>
              </a:rPr>
              <a:t>- cura delle relazioni esterne e dei legami con il contesto;</a:t>
            </a:r>
            <a:br>
              <a:rPr lang="it-IT" sz="1600" dirty="0" smtClean="0">
                <a:solidFill>
                  <a:srgbClr val="002060"/>
                </a:solidFill>
                <a:effectLst/>
                <a:latin typeface="+mn-lt"/>
              </a:rPr>
            </a:br>
            <a:r>
              <a:rPr lang="it-IT" sz="1600" dirty="0" smtClean="0">
                <a:solidFill>
                  <a:srgbClr val="002060"/>
                </a:solidFill>
                <a:effectLst/>
                <a:latin typeface="+mn-lt"/>
              </a:rPr>
              <a:t>- gestione amministrativa e adempimenti normativi;</a:t>
            </a:r>
            <a:br>
              <a:rPr lang="it-IT" sz="1600" dirty="0" smtClean="0">
                <a:solidFill>
                  <a:srgbClr val="002060"/>
                </a:solidFill>
                <a:effectLst/>
                <a:latin typeface="+mn-lt"/>
              </a:rPr>
            </a:br>
            <a:r>
              <a:rPr lang="it-IT" sz="1600" dirty="0" smtClean="0">
                <a:solidFill>
                  <a:srgbClr val="002060"/>
                </a:solidFill>
                <a:effectLst/>
                <a:latin typeface="+mn-lt"/>
              </a:rPr>
              <a:t>- </a:t>
            </a:r>
            <a:r>
              <a:rPr lang="en-US" sz="1600" dirty="0" err="1" smtClean="0">
                <a:solidFill>
                  <a:srgbClr val="002060"/>
                </a:solidFill>
                <a:effectLst/>
                <a:latin typeface="+mn-lt"/>
              </a:rPr>
              <a:t>monitoraggio</a:t>
            </a:r>
            <a:r>
              <a:rPr lang="en-US" sz="1600" dirty="0" smtClean="0">
                <a:solidFill>
                  <a:srgbClr val="002060"/>
                </a:solidFill>
                <a:effectLst/>
                <a:latin typeface="+mn-lt"/>
              </a:rPr>
              <a:t>, </a:t>
            </a:r>
            <a:r>
              <a:rPr lang="en-US" sz="1600" dirty="0" err="1" smtClean="0">
                <a:solidFill>
                  <a:srgbClr val="002060"/>
                </a:solidFill>
                <a:effectLst/>
                <a:latin typeface="+mn-lt"/>
              </a:rPr>
              <a:t>valutazione</a:t>
            </a:r>
            <a:r>
              <a:rPr lang="en-US" sz="1600" dirty="0" smtClean="0">
                <a:solidFill>
                  <a:srgbClr val="002060"/>
                </a:solidFill>
                <a:effectLst/>
                <a:latin typeface="+mn-lt"/>
              </a:rPr>
              <a:t> e </a:t>
            </a:r>
            <a:r>
              <a:rPr lang="en-US" sz="1600" dirty="0" err="1" smtClean="0">
                <a:solidFill>
                  <a:srgbClr val="002060"/>
                </a:solidFill>
                <a:effectLst/>
                <a:latin typeface="+mn-lt"/>
              </a:rPr>
              <a:t>rendicontazione</a:t>
            </a:r>
            <a:r>
              <a:rPr lang="en-US" sz="1600" dirty="0" smtClean="0">
                <a:solidFill>
                  <a:srgbClr val="002060"/>
                </a:solidFill>
                <a:effectLst/>
                <a:latin typeface="+mn-lt"/>
              </a:rPr>
              <a:t>.</a:t>
            </a:r>
            <a:r>
              <a:rPr lang="it-IT" sz="1600" dirty="0" smtClean="0">
                <a:solidFill>
                  <a:srgbClr val="002060"/>
                </a:solidFill>
                <a:effectLst/>
                <a:latin typeface="+mn-lt"/>
              </a:rPr>
              <a:t/>
            </a:r>
            <a:br>
              <a:rPr lang="it-IT" sz="1600" dirty="0" smtClean="0">
                <a:solidFill>
                  <a:srgbClr val="002060"/>
                </a:solidFill>
                <a:effectLst/>
                <a:latin typeface="+mn-lt"/>
              </a:rPr>
            </a:br>
            <a:r>
              <a:rPr lang="it-IT" sz="1600" dirty="0" smtClean="0">
                <a:solidFill>
                  <a:srgbClr val="002060"/>
                </a:solidFill>
                <a:effectLst/>
                <a:latin typeface="+mn-lt"/>
              </a:rPr>
              <a:t> </a:t>
            </a:r>
            <a:r>
              <a:rPr lang="it-IT" sz="1600" dirty="0" smtClean="0"/>
              <a:t/>
            </a:r>
            <a:br>
              <a:rPr lang="it-IT" sz="1600" dirty="0" smtClean="0"/>
            </a:br>
            <a:endParaRPr lang="it-IT" sz="1600" dirty="0"/>
          </a:p>
        </p:txBody>
      </p:sp>
      <p:graphicFrame>
        <p:nvGraphicFramePr>
          <p:cNvPr id="4" name="Segnaposto contenuto 3"/>
          <p:cNvGraphicFramePr>
            <a:graphicFrameLocks noGrp="1"/>
          </p:cNvGraphicFramePr>
          <p:nvPr>
            <p:ph idx="1"/>
          </p:nvPr>
        </p:nvGraphicFramePr>
        <p:xfrm>
          <a:off x="251520" y="4149080"/>
          <a:ext cx="8640960" cy="2247920"/>
        </p:xfrm>
        <a:graphic>
          <a:graphicData uri="http://schemas.openxmlformats.org/drawingml/2006/table">
            <a:tbl>
              <a:tblPr firstRow="1" bandRow="1">
                <a:tableStyleId>{5C22544A-7EE6-4342-B048-85BDC9FD1C3A}</a:tableStyleId>
              </a:tblPr>
              <a:tblGrid>
                <a:gridCol w="4320480"/>
                <a:gridCol w="4320480"/>
              </a:tblGrid>
              <a:tr h="883610">
                <a:tc gridSpan="2">
                  <a:txBody>
                    <a:bodyPr/>
                    <a:lstStyle/>
                    <a:p>
                      <a:pPr algn="just">
                        <a:lnSpc>
                          <a:spcPct val="115000"/>
                        </a:lnSpc>
                        <a:spcAft>
                          <a:spcPts val="0"/>
                        </a:spcAft>
                      </a:pPr>
                      <a:r>
                        <a:rPr lang="it-IT" sz="1400" b="1" dirty="0">
                          <a:solidFill>
                            <a:schemeClr val="tx1"/>
                          </a:solidFill>
                          <a:latin typeface="Times New Roman"/>
                          <a:ea typeface="Calibri"/>
                          <a:cs typeface="Times New Roman"/>
                        </a:rPr>
                        <a:t>Priorità …</a:t>
                      </a:r>
                      <a:endParaRPr lang="it-IT" sz="1400" dirty="0">
                        <a:solidFill>
                          <a:schemeClr val="tx1"/>
                        </a:solidFill>
                        <a:latin typeface="Calibri"/>
                        <a:ea typeface="Calibri"/>
                        <a:cs typeface="Times New Roman"/>
                      </a:endParaRPr>
                    </a:p>
                    <a:p>
                      <a:pPr algn="just">
                        <a:lnSpc>
                          <a:spcPct val="115000"/>
                        </a:lnSpc>
                        <a:spcAft>
                          <a:spcPts val="0"/>
                        </a:spcAft>
                      </a:pPr>
                      <a:r>
                        <a:rPr lang="it-IT" sz="1400" b="1" dirty="0">
                          <a:solidFill>
                            <a:schemeClr val="tx1"/>
                          </a:solidFill>
                          <a:latin typeface="Times New Roman"/>
                          <a:ea typeface="Calibri"/>
                          <a:cs typeface="Times New Roman"/>
                        </a:rPr>
                        <a:t>Area di processo: _______________________</a:t>
                      </a:r>
                      <a:endParaRPr lang="it-IT" sz="1400" dirty="0">
                        <a:solidFill>
                          <a:schemeClr val="tx1"/>
                        </a:solidFill>
                        <a:latin typeface="Calibri"/>
                        <a:ea typeface="Calibri"/>
                        <a:cs typeface="Times New Roman"/>
                      </a:endParaRPr>
                    </a:p>
                    <a:p>
                      <a:pPr algn="just">
                        <a:lnSpc>
                          <a:spcPct val="115000"/>
                        </a:lnSpc>
                        <a:spcAft>
                          <a:spcPts val="0"/>
                        </a:spcAft>
                      </a:pPr>
                      <a:r>
                        <a:rPr lang="it-IT" sz="1400" b="1" dirty="0">
                          <a:solidFill>
                            <a:schemeClr val="tx1"/>
                          </a:solidFill>
                          <a:latin typeface="Times New Roman"/>
                          <a:ea typeface="Calibri"/>
                          <a:cs typeface="Times New Roman"/>
                        </a:rPr>
                        <a:t>Obiettivo di processo: _________________    </a:t>
                      </a:r>
                      <a:endParaRPr lang="it-IT" sz="1400" dirty="0">
                        <a:solidFill>
                          <a:schemeClr val="tx1"/>
                        </a:solidFill>
                        <a:latin typeface="Calibri"/>
                        <a:ea typeface="Calibri"/>
                        <a:cs typeface="Times New Roman"/>
                      </a:endParaRPr>
                    </a:p>
                  </a:txBody>
                  <a:tcPr marL="68580" marR="68580" marT="0" marB="0">
                    <a:solidFill>
                      <a:srgbClr val="002060"/>
                    </a:solidFill>
                  </a:tcPr>
                </a:tc>
                <a:tc hMerge="1">
                  <a:txBody>
                    <a:bodyPr/>
                    <a:lstStyle/>
                    <a:p>
                      <a:endParaRPr lang="it-IT"/>
                    </a:p>
                  </a:txBody>
                  <a:tcPr/>
                </a:tc>
              </a:tr>
              <a:tr h="454770">
                <a:tc>
                  <a:txBody>
                    <a:bodyPr/>
                    <a:lstStyle/>
                    <a:p>
                      <a:pPr algn="ctr">
                        <a:lnSpc>
                          <a:spcPct val="115000"/>
                        </a:lnSpc>
                        <a:spcAft>
                          <a:spcPts val="0"/>
                        </a:spcAft>
                      </a:pPr>
                      <a:r>
                        <a:rPr lang="it-IT" sz="1400" b="1">
                          <a:latin typeface="Times New Roman"/>
                          <a:ea typeface="Calibri"/>
                          <a:cs typeface="Times New Roman"/>
                        </a:rPr>
                        <a:t>Azioni del dirigente scolastico</a:t>
                      </a:r>
                      <a:endParaRPr lang="it-IT" sz="1400">
                        <a:latin typeface="Calibri"/>
                        <a:ea typeface="Calibri"/>
                        <a:cs typeface="Times New Roman"/>
                      </a:endParaRPr>
                    </a:p>
                  </a:txBody>
                  <a:tcPr marL="68580" marR="68580" marT="0" marB="0"/>
                </a:tc>
                <a:tc>
                  <a:txBody>
                    <a:bodyPr/>
                    <a:lstStyle/>
                    <a:p>
                      <a:pPr algn="ctr">
                        <a:lnSpc>
                          <a:spcPct val="115000"/>
                        </a:lnSpc>
                        <a:spcAft>
                          <a:spcPts val="0"/>
                        </a:spcAft>
                      </a:pPr>
                      <a:r>
                        <a:rPr lang="it-IT" sz="1400" b="1">
                          <a:latin typeface="Times New Roman"/>
                          <a:ea typeface="Calibri"/>
                          <a:cs typeface="Times New Roman"/>
                        </a:rPr>
                        <a:t>Dimensioni del profilo professionale interessate</a:t>
                      </a:r>
                      <a:endParaRPr lang="it-IT" sz="1400">
                        <a:latin typeface="Calibri"/>
                        <a:ea typeface="Calibri"/>
                        <a:cs typeface="Times New Roman"/>
                      </a:endParaRPr>
                    </a:p>
                  </a:txBody>
                  <a:tcPr marL="68580" marR="68580" marT="0" marB="0"/>
                </a:tc>
              </a:tr>
              <a:tr h="454770">
                <a:tc>
                  <a:txBody>
                    <a:bodyPr/>
                    <a:lstStyle/>
                    <a:p>
                      <a:pPr algn="just">
                        <a:lnSpc>
                          <a:spcPct val="115000"/>
                        </a:lnSpc>
                        <a:spcAft>
                          <a:spcPts val="0"/>
                        </a:spcAft>
                      </a:pPr>
                      <a:endParaRPr lang="it-IT" sz="1400">
                        <a:latin typeface="Times New Roman"/>
                        <a:ea typeface="Calibri"/>
                        <a:cs typeface="Times New Roman"/>
                      </a:endParaRPr>
                    </a:p>
                  </a:txBody>
                  <a:tcPr marL="68580" marR="68580" marT="0" marB="0"/>
                </a:tc>
                <a:tc>
                  <a:txBody>
                    <a:bodyPr/>
                    <a:lstStyle/>
                    <a:p>
                      <a:pPr algn="just">
                        <a:lnSpc>
                          <a:spcPct val="115000"/>
                        </a:lnSpc>
                        <a:spcAft>
                          <a:spcPts val="0"/>
                        </a:spcAft>
                      </a:pPr>
                      <a:endParaRPr lang="it-IT" sz="1400">
                        <a:latin typeface="Times New Roman"/>
                        <a:ea typeface="Calibri"/>
                        <a:cs typeface="Times New Roman"/>
                      </a:endParaRPr>
                    </a:p>
                  </a:txBody>
                  <a:tcPr marL="68580" marR="68580" marT="0" marB="0"/>
                </a:tc>
              </a:tr>
              <a:tr h="454770">
                <a:tc>
                  <a:txBody>
                    <a:bodyPr/>
                    <a:lstStyle/>
                    <a:p>
                      <a:pPr algn="just">
                        <a:lnSpc>
                          <a:spcPct val="115000"/>
                        </a:lnSpc>
                        <a:spcAft>
                          <a:spcPts val="0"/>
                        </a:spcAft>
                      </a:pPr>
                      <a:endParaRPr lang="it-IT" sz="1400" dirty="0">
                        <a:latin typeface="Times New Roman"/>
                        <a:ea typeface="Calibri"/>
                        <a:cs typeface="Times New Roman"/>
                      </a:endParaRPr>
                    </a:p>
                  </a:txBody>
                  <a:tcPr marL="68580" marR="68580" marT="0" marB="0"/>
                </a:tc>
                <a:tc>
                  <a:txBody>
                    <a:bodyPr/>
                    <a:lstStyle/>
                    <a:p>
                      <a:pPr algn="just">
                        <a:lnSpc>
                          <a:spcPct val="115000"/>
                        </a:lnSpc>
                        <a:spcAft>
                          <a:spcPts val="0"/>
                        </a:spcAft>
                      </a:pPr>
                      <a:endParaRPr lang="it-IT" sz="1400" dirty="0">
                        <a:latin typeface="Times New Roman"/>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712"/>
            <a:ext cx="8385175" cy="1584176"/>
          </a:xfrm>
        </p:spPr>
        <p:txBody>
          <a:bodyPr/>
          <a:lstStyle/>
          <a:p>
            <a:r>
              <a:rPr lang="it-IT" sz="1800" dirty="0" smtClean="0">
                <a:solidFill>
                  <a:srgbClr val="002060"/>
                </a:solidFill>
                <a:effectLst/>
              </a:rPr>
              <a:t>Tabella 6 – Risorse umane interne e relativi costi aggiuntivi</a:t>
            </a:r>
            <a:br>
              <a:rPr lang="it-IT" sz="1800" dirty="0" smtClean="0">
                <a:solidFill>
                  <a:srgbClr val="002060"/>
                </a:solidFill>
                <a:effectLst/>
              </a:rPr>
            </a:br>
            <a:r>
              <a:rPr lang="it-IT" sz="1800" dirty="0" smtClean="0">
                <a:solidFill>
                  <a:srgbClr val="002060"/>
                </a:solidFill>
              </a:rPr>
              <a:t/>
            </a:r>
            <a:br>
              <a:rPr lang="it-IT" sz="1800" dirty="0" smtClean="0">
                <a:solidFill>
                  <a:srgbClr val="002060"/>
                </a:solidFill>
              </a:rPr>
            </a:br>
            <a:r>
              <a:rPr lang="it-IT" sz="1800" b="0" dirty="0" smtClean="0">
                <a:solidFill>
                  <a:srgbClr val="002060"/>
                </a:solidFill>
                <a:effectLst/>
                <a:latin typeface="+mn-lt"/>
              </a:rPr>
              <a:t>Indicare gli impegni di </a:t>
            </a:r>
            <a:r>
              <a:rPr lang="it-IT" sz="1800" dirty="0" smtClean="0">
                <a:solidFill>
                  <a:srgbClr val="002060"/>
                </a:solidFill>
                <a:effectLst/>
                <a:latin typeface="+mn-lt"/>
              </a:rPr>
              <a:t>risorse umane interne alla scuola </a:t>
            </a:r>
            <a:r>
              <a:rPr lang="it-IT" sz="1800" b="0" dirty="0" smtClean="0">
                <a:solidFill>
                  <a:srgbClr val="002060"/>
                </a:solidFill>
                <a:effectLst/>
                <a:latin typeface="+mn-lt"/>
              </a:rPr>
              <a:t>non compresi nelle ordinarie attività di servizio (attività di insegnamento e attività funzionali all’insegnamento) e che hanno un impatto aggiuntivo di carattere finanziario.</a:t>
            </a:r>
            <a:br>
              <a:rPr lang="it-IT" sz="1800" b="0" dirty="0" smtClean="0">
                <a:solidFill>
                  <a:srgbClr val="002060"/>
                </a:solidFill>
                <a:effectLst/>
                <a:latin typeface="+mn-lt"/>
              </a:rPr>
            </a:br>
            <a:endParaRPr lang="it-IT" sz="1800" b="0" dirty="0">
              <a:solidFill>
                <a:srgbClr val="002060"/>
              </a:solidFill>
              <a:effectLst/>
              <a:latin typeface="+mn-lt"/>
            </a:endParaRPr>
          </a:p>
        </p:txBody>
      </p:sp>
      <p:graphicFrame>
        <p:nvGraphicFramePr>
          <p:cNvPr id="4" name="Segnaposto contenuto 3"/>
          <p:cNvGraphicFramePr>
            <a:graphicFrameLocks noGrp="1"/>
          </p:cNvGraphicFramePr>
          <p:nvPr>
            <p:ph idx="1"/>
          </p:nvPr>
        </p:nvGraphicFramePr>
        <p:xfrm>
          <a:off x="395536" y="2852935"/>
          <a:ext cx="8378005" cy="3377561"/>
        </p:xfrm>
        <a:graphic>
          <a:graphicData uri="http://schemas.openxmlformats.org/drawingml/2006/table">
            <a:tbl>
              <a:tblPr firstRow="1" bandRow="1">
                <a:tableStyleId>{5C22544A-7EE6-4342-B048-85BDC9FD1C3A}</a:tableStyleId>
              </a:tblPr>
              <a:tblGrid>
                <a:gridCol w="1675601"/>
                <a:gridCol w="1675601"/>
                <a:gridCol w="1675601"/>
                <a:gridCol w="1675601"/>
                <a:gridCol w="1675601"/>
              </a:tblGrid>
              <a:tr h="921153">
                <a:tc>
                  <a:txBody>
                    <a:bodyPr/>
                    <a:lstStyle/>
                    <a:p>
                      <a:pPr algn="ctr">
                        <a:spcAft>
                          <a:spcPts val="0"/>
                        </a:spcAft>
                      </a:pPr>
                      <a:r>
                        <a:rPr lang="it-IT" sz="1800" b="1" dirty="0">
                          <a:solidFill>
                            <a:schemeClr val="tx1"/>
                          </a:solidFill>
                          <a:latin typeface="Times New Roman"/>
                          <a:ea typeface="Times New Roman"/>
                          <a:cs typeface="Garamond"/>
                        </a:rPr>
                        <a:t>Risorse umane interne alla scuola</a:t>
                      </a:r>
                      <a:endParaRPr lang="it-IT" sz="1800" dirty="0">
                        <a:solidFill>
                          <a:schemeClr val="tx1"/>
                        </a:solidFill>
                        <a:latin typeface="Garamond"/>
                        <a:ea typeface="Calibri"/>
                        <a:cs typeface="Garamond"/>
                      </a:endParaRPr>
                    </a:p>
                  </a:txBody>
                  <a:tcPr marL="68580" marR="68580" marT="0" marB="0">
                    <a:solidFill>
                      <a:srgbClr val="002060"/>
                    </a:solidFill>
                  </a:tcPr>
                </a:tc>
                <a:tc>
                  <a:txBody>
                    <a:bodyPr/>
                    <a:lstStyle/>
                    <a:p>
                      <a:pPr algn="ctr">
                        <a:spcAft>
                          <a:spcPts val="0"/>
                        </a:spcAft>
                      </a:pPr>
                      <a:r>
                        <a:rPr lang="it-IT" sz="1800" b="1">
                          <a:solidFill>
                            <a:schemeClr val="tx1"/>
                          </a:solidFill>
                          <a:latin typeface="Times New Roman"/>
                          <a:ea typeface="Times New Roman"/>
                          <a:cs typeface="Garamond"/>
                        </a:rPr>
                        <a:t>Tipologia di attività</a:t>
                      </a:r>
                      <a:endParaRPr lang="it-IT" sz="1800">
                        <a:solidFill>
                          <a:schemeClr val="tx1"/>
                        </a:solidFill>
                        <a:latin typeface="Garamond"/>
                        <a:ea typeface="Calibri"/>
                        <a:cs typeface="Garamond"/>
                      </a:endParaRPr>
                    </a:p>
                  </a:txBody>
                  <a:tcPr marL="68580" marR="68580" marT="0" marB="0">
                    <a:solidFill>
                      <a:srgbClr val="002060"/>
                    </a:solidFill>
                  </a:tcPr>
                </a:tc>
                <a:tc>
                  <a:txBody>
                    <a:bodyPr/>
                    <a:lstStyle/>
                    <a:p>
                      <a:pPr algn="ctr">
                        <a:spcAft>
                          <a:spcPts val="0"/>
                        </a:spcAft>
                      </a:pPr>
                      <a:r>
                        <a:rPr lang="it-IT" sz="1800" b="1">
                          <a:solidFill>
                            <a:schemeClr val="tx1"/>
                          </a:solidFill>
                          <a:latin typeface="Times New Roman"/>
                          <a:ea typeface="Times New Roman"/>
                          <a:cs typeface="Garamond"/>
                        </a:rPr>
                        <a:t>Numero di ore aggiuntive previste</a:t>
                      </a:r>
                      <a:endParaRPr lang="it-IT" sz="1800">
                        <a:solidFill>
                          <a:schemeClr val="tx1"/>
                        </a:solidFill>
                        <a:latin typeface="Garamond"/>
                        <a:ea typeface="Calibri"/>
                        <a:cs typeface="Garamond"/>
                      </a:endParaRPr>
                    </a:p>
                  </a:txBody>
                  <a:tcPr marL="68580" marR="68580" marT="0" marB="0">
                    <a:solidFill>
                      <a:srgbClr val="002060"/>
                    </a:solidFill>
                  </a:tcPr>
                </a:tc>
                <a:tc>
                  <a:txBody>
                    <a:bodyPr/>
                    <a:lstStyle/>
                    <a:p>
                      <a:pPr algn="ctr">
                        <a:spcAft>
                          <a:spcPts val="0"/>
                        </a:spcAft>
                      </a:pPr>
                      <a:r>
                        <a:rPr lang="it-IT" sz="1800" b="1">
                          <a:solidFill>
                            <a:schemeClr val="tx1"/>
                          </a:solidFill>
                          <a:latin typeface="Times New Roman"/>
                          <a:ea typeface="Times New Roman"/>
                          <a:cs typeface="Garamond"/>
                        </a:rPr>
                        <a:t>Spesa prevista</a:t>
                      </a:r>
                      <a:endParaRPr lang="it-IT" sz="1800">
                        <a:solidFill>
                          <a:schemeClr val="tx1"/>
                        </a:solidFill>
                        <a:latin typeface="Garamond"/>
                        <a:ea typeface="Calibri"/>
                        <a:cs typeface="Garamond"/>
                      </a:endParaRPr>
                    </a:p>
                  </a:txBody>
                  <a:tcPr marL="68580" marR="68580" marT="0" marB="0">
                    <a:solidFill>
                      <a:srgbClr val="002060"/>
                    </a:solidFill>
                  </a:tcPr>
                </a:tc>
                <a:tc>
                  <a:txBody>
                    <a:bodyPr/>
                    <a:lstStyle/>
                    <a:p>
                      <a:pPr algn="ctr">
                        <a:spcAft>
                          <a:spcPts val="0"/>
                        </a:spcAft>
                      </a:pPr>
                      <a:r>
                        <a:rPr lang="it-IT" sz="1800" b="1" dirty="0">
                          <a:solidFill>
                            <a:schemeClr val="tx1"/>
                          </a:solidFill>
                          <a:latin typeface="Times New Roman"/>
                          <a:ea typeface="Times New Roman"/>
                          <a:cs typeface="Garamond"/>
                        </a:rPr>
                        <a:t>Fonte finanziaria</a:t>
                      </a:r>
                      <a:endParaRPr lang="it-IT" sz="1800" dirty="0">
                        <a:solidFill>
                          <a:schemeClr val="tx1"/>
                        </a:solidFill>
                        <a:latin typeface="Garamond"/>
                        <a:ea typeface="Calibri"/>
                        <a:cs typeface="Garamond"/>
                      </a:endParaRPr>
                    </a:p>
                  </a:txBody>
                  <a:tcPr marL="68580" marR="68580" marT="0" marB="0">
                    <a:solidFill>
                      <a:srgbClr val="002060"/>
                    </a:solidFill>
                  </a:tcPr>
                </a:tc>
              </a:tr>
              <a:tr h="614102">
                <a:tc>
                  <a:txBody>
                    <a:bodyPr/>
                    <a:lstStyle/>
                    <a:p>
                      <a:pPr algn="just">
                        <a:spcAft>
                          <a:spcPts val="0"/>
                        </a:spcAft>
                      </a:pPr>
                      <a:r>
                        <a:rPr lang="it-IT" sz="1800">
                          <a:solidFill>
                            <a:srgbClr val="000000"/>
                          </a:solidFill>
                          <a:latin typeface="Times New Roman"/>
                          <a:ea typeface="Times New Roman"/>
                          <a:cs typeface="Garamond"/>
                        </a:rPr>
                        <a:t>Dirigente scolastico</a:t>
                      </a:r>
                      <a:endParaRPr lang="it-IT" sz="1800">
                        <a:latin typeface="Garamond"/>
                        <a:ea typeface="Calibri"/>
                        <a:cs typeface="Garamond"/>
                      </a:endParaRPr>
                    </a:p>
                  </a:txBody>
                  <a:tcPr marL="68580" marR="68580" marT="0" marB="0"/>
                </a:tc>
                <a:tc>
                  <a:txBody>
                    <a:bodyPr/>
                    <a:lstStyle/>
                    <a:p>
                      <a:pPr algn="just">
                        <a:spcAft>
                          <a:spcPts val="0"/>
                        </a:spcAft>
                      </a:pPr>
                      <a:endParaRPr lang="it-IT" sz="1800">
                        <a:solidFill>
                          <a:srgbClr val="000000"/>
                        </a:solidFill>
                        <a:latin typeface="Times New Roman"/>
                        <a:ea typeface="Times New Roman"/>
                        <a:cs typeface="Garamond"/>
                      </a:endParaRPr>
                    </a:p>
                  </a:txBody>
                  <a:tcPr marL="68580" marR="68580" marT="0" marB="0"/>
                </a:tc>
                <a:tc>
                  <a:txBody>
                    <a:bodyPr/>
                    <a:lstStyle/>
                    <a:p>
                      <a:pPr algn="just">
                        <a:spcAft>
                          <a:spcPts val="0"/>
                        </a:spcAft>
                      </a:pPr>
                      <a:endParaRPr lang="it-IT" sz="1800">
                        <a:solidFill>
                          <a:srgbClr val="000000"/>
                        </a:solidFill>
                        <a:latin typeface="Times New Roman"/>
                        <a:ea typeface="Times New Roman"/>
                        <a:cs typeface="Garamond"/>
                      </a:endParaRPr>
                    </a:p>
                  </a:txBody>
                  <a:tcPr marL="68580" marR="68580" marT="0" marB="0"/>
                </a:tc>
                <a:tc>
                  <a:txBody>
                    <a:bodyPr/>
                    <a:lstStyle/>
                    <a:p>
                      <a:pPr algn="just">
                        <a:spcAft>
                          <a:spcPts val="0"/>
                        </a:spcAft>
                      </a:pPr>
                      <a:endParaRPr lang="it-IT" sz="1800">
                        <a:solidFill>
                          <a:srgbClr val="000000"/>
                        </a:solidFill>
                        <a:latin typeface="Times New Roman"/>
                        <a:ea typeface="Times New Roman"/>
                        <a:cs typeface="Garamond"/>
                      </a:endParaRPr>
                    </a:p>
                  </a:txBody>
                  <a:tcPr marL="68580" marR="68580" marT="0" marB="0"/>
                </a:tc>
                <a:tc>
                  <a:txBody>
                    <a:bodyPr/>
                    <a:lstStyle/>
                    <a:p>
                      <a:pPr algn="just">
                        <a:spcAft>
                          <a:spcPts val="0"/>
                        </a:spcAft>
                      </a:pPr>
                      <a:endParaRPr lang="it-IT" sz="1800" dirty="0">
                        <a:latin typeface="Garamond"/>
                        <a:ea typeface="Calibri"/>
                        <a:cs typeface="Garamond"/>
                      </a:endParaRPr>
                    </a:p>
                  </a:txBody>
                  <a:tcPr marL="68580" marR="68580" marT="0" marB="0"/>
                </a:tc>
              </a:tr>
              <a:tr h="614102">
                <a:tc>
                  <a:txBody>
                    <a:bodyPr/>
                    <a:lstStyle/>
                    <a:p>
                      <a:pPr algn="just">
                        <a:spcAft>
                          <a:spcPts val="0"/>
                        </a:spcAft>
                      </a:pPr>
                      <a:r>
                        <a:rPr lang="it-IT" sz="1800" dirty="0" smtClean="0">
                          <a:solidFill>
                            <a:srgbClr val="000000"/>
                          </a:solidFill>
                          <a:latin typeface="Times New Roman"/>
                          <a:ea typeface="Times New Roman"/>
                          <a:cs typeface="Garamond"/>
                        </a:rPr>
                        <a:t>Docenti</a:t>
                      </a:r>
                    </a:p>
                    <a:p>
                      <a:pPr algn="just">
                        <a:spcAft>
                          <a:spcPts val="0"/>
                        </a:spcAft>
                      </a:pPr>
                      <a:endParaRPr lang="it-IT" sz="1800" dirty="0">
                        <a:latin typeface="Garamond"/>
                        <a:ea typeface="Calibri"/>
                        <a:cs typeface="Garamond"/>
                      </a:endParaRPr>
                    </a:p>
                  </a:txBody>
                  <a:tcPr marL="68580" marR="68580" marT="0" marB="0"/>
                </a:tc>
                <a:tc>
                  <a:txBody>
                    <a:bodyPr/>
                    <a:lstStyle/>
                    <a:p>
                      <a:pPr algn="just">
                        <a:spcAft>
                          <a:spcPts val="0"/>
                        </a:spcAft>
                      </a:pPr>
                      <a:endParaRPr lang="it-IT" sz="1800">
                        <a:solidFill>
                          <a:srgbClr val="000000"/>
                        </a:solidFill>
                        <a:latin typeface="Times New Roman"/>
                        <a:ea typeface="Times New Roman"/>
                        <a:cs typeface="Garamond"/>
                      </a:endParaRPr>
                    </a:p>
                  </a:txBody>
                  <a:tcPr marL="68580" marR="68580" marT="0" marB="0"/>
                </a:tc>
                <a:tc>
                  <a:txBody>
                    <a:bodyPr/>
                    <a:lstStyle/>
                    <a:p>
                      <a:pPr algn="just">
                        <a:spcAft>
                          <a:spcPts val="0"/>
                        </a:spcAft>
                      </a:pPr>
                      <a:endParaRPr lang="it-IT" sz="1800">
                        <a:solidFill>
                          <a:srgbClr val="000000"/>
                        </a:solidFill>
                        <a:latin typeface="Times New Roman"/>
                        <a:ea typeface="Times New Roman"/>
                        <a:cs typeface="Garamond"/>
                      </a:endParaRPr>
                    </a:p>
                  </a:txBody>
                  <a:tcPr marL="68580" marR="68580" marT="0" marB="0"/>
                </a:tc>
                <a:tc>
                  <a:txBody>
                    <a:bodyPr/>
                    <a:lstStyle/>
                    <a:p>
                      <a:pPr algn="just">
                        <a:spcAft>
                          <a:spcPts val="0"/>
                        </a:spcAft>
                      </a:pPr>
                      <a:endParaRPr lang="it-IT" sz="1800">
                        <a:solidFill>
                          <a:srgbClr val="000000"/>
                        </a:solidFill>
                        <a:latin typeface="Times New Roman"/>
                        <a:ea typeface="Times New Roman"/>
                        <a:cs typeface="Garamond"/>
                      </a:endParaRPr>
                    </a:p>
                  </a:txBody>
                  <a:tcPr marL="68580" marR="68580" marT="0" marB="0"/>
                </a:tc>
                <a:tc>
                  <a:txBody>
                    <a:bodyPr/>
                    <a:lstStyle/>
                    <a:p>
                      <a:pPr algn="just">
                        <a:spcAft>
                          <a:spcPts val="0"/>
                        </a:spcAft>
                      </a:pPr>
                      <a:endParaRPr lang="it-IT" sz="1800">
                        <a:solidFill>
                          <a:srgbClr val="000000"/>
                        </a:solidFill>
                        <a:latin typeface="Times New Roman"/>
                        <a:ea typeface="Times New Roman"/>
                        <a:cs typeface="Garamond"/>
                      </a:endParaRPr>
                    </a:p>
                  </a:txBody>
                  <a:tcPr marL="68580" marR="68580" marT="0" marB="0"/>
                </a:tc>
              </a:tr>
              <a:tr h="614102">
                <a:tc>
                  <a:txBody>
                    <a:bodyPr/>
                    <a:lstStyle/>
                    <a:p>
                      <a:pPr algn="just">
                        <a:spcAft>
                          <a:spcPts val="0"/>
                        </a:spcAft>
                      </a:pPr>
                      <a:r>
                        <a:rPr lang="it-IT" sz="1800" dirty="0">
                          <a:solidFill>
                            <a:srgbClr val="000000"/>
                          </a:solidFill>
                          <a:latin typeface="Times New Roman"/>
                          <a:ea typeface="Times New Roman"/>
                          <a:cs typeface="Garamond"/>
                        </a:rPr>
                        <a:t>Personale </a:t>
                      </a:r>
                      <a:r>
                        <a:rPr lang="it-IT" sz="1800" dirty="0" smtClean="0">
                          <a:solidFill>
                            <a:srgbClr val="000000"/>
                          </a:solidFill>
                          <a:latin typeface="Times New Roman"/>
                          <a:ea typeface="Times New Roman"/>
                          <a:cs typeface="Garamond"/>
                        </a:rPr>
                        <a:t>ATA</a:t>
                      </a:r>
                    </a:p>
                    <a:p>
                      <a:pPr algn="just">
                        <a:spcAft>
                          <a:spcPts val="0"/>
                        </a:spcAft>
                      </a:pPr>
                      <a:endParaRPr lang="it-IT" sz="1800" dirty="0">
                        <a:latin typeface="Garamond"/>
                        <a:ea typeface="Calibri"/>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r>
              <a:tr h="614102">
                <a:tc>
                  <a:txBody>
                    <a:bodyPr/>
                    <a:lstStyle/>
                    <a:p>
                      <a:pPr algn="just">
                        <a:spcAft>
                          <a:spcPts val="0"/>
                        </a:spcAft>
                      </a:pPr>
                      <a:r>
                        <a:rPr lang="it-IT" sz="1800" dirty="0">
                          <a:solidFill>
                            <a:srgbClr val="000000"/>
                          </a:solidFill>
                          <a:latin typeface="Times New Roman"/>
                          <a:ea typeface="Times New Roman"/>
                          <a:cs typeface="Garamond"/>
                        </a:rPr>
                        <a:t>Altre </a:t>
                      </a:r>
                      <a:r>
                        <a:rPr lang="it-IT" sz="1800" dirty="0" smtClean="0">
                          <a:solidFill>
                            <a:srgbClr val="000000"/>
                          </a:solidFill>
                          <a:latin typeface="Times New Roman"/>
                          <a:ea typeface="Times New Roman"/>
                          <a:cs typeface="Garamond"/>
                        </a:rPr>
                        <a:t>figure</a:t>
                      </a:r>
                    </a:p>
                    <a:p>
                      <a:pPr algn="just">
                        <a:spcAft>
                          <a:spcPts val="0"/>
                        </a:spcAft>
                      </a:pPr>
                      <a:endParaRPr lang="it-IT" sz="1800" dirty="0">
                        <a:latin typeface="Garamond"/>
                        <a:ea typeface="Calibri"/>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dirty="0">
                        <a:latin typeface="Times New Roman"/>
                        <a:ea typeface="Times New Roman"/>
                        <a:cs typeface="Garamond"/>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620688"/>
            <a:ext cx="8280920" cy="5632311"/>
          </a:xfrm>
          <a:prstGeom prst="rect">
            <a:avLst/>
          </a:prstGeom>
          <a:solidFill>
            <a:schemeClr val="accent3">
              <a:lumMod val="20000"/>
              <a:lumOff val="80000"/>
            </a:schemeClr>
          </a:solidFill>
        </p:spPr>
        <p:txBody>
          <a:bodyPr wrap="square" rtlCol="0">
            <a:spAutoFit/>
          </a:bodyPr>
          <a:lstStyle/>
          <a:p>
            <a:pPr algn="ctr"/>
            <a:r>
              <a:rPr lang="it-IT" sz="3200" b="1" dirty="0" smtClean="0">
                <a:solidFill>
                  <a:srgbClr val="000099"/>
                </a:solidFill>
              </a:rPr>
              <a:t>Verso un disegno di valutazione </a:t>
            </a:r>
          </a:p>
          <a:p>
            <a:pPr algn="ctr"/>
            <a:r>
              <a:rPr lang="it-IT" sz="3200" b="1" dirty="0" smtClean="0">
                <a:solidFill>
                  <a:srgbClr val="000099"/>
                </a:solidFill>
              </a:rPr>
              <a:t>organico e integrato</a:t>
            </a:r>
          </a:p>
          <a:p>
            <a:endParaRPr lang="it-IT" sz="2800" b="1" dirty="0" smtClean="0">
              <a:solidFill>
                <a:srgbClr val="000099"/>
              </a:solidFill>
            </a:endParaRPr>
          </a:p>
          <a:p>
            <a:endParaRPr lang="it-IT" sz="2800" b="1" dirty="0" smtClean="0">
              <a:solidFill>
                <a:srgbClr val="000099"/>
              </a:solidFill>
            </a:endParaRPr>
          </a:p>
          <a:p>
            <a:pPr>
              <a:buFontTx/>
              <a:buChar char="-"/>
            </a:pPr>
            <a:r>
              <a:rPr lang="it-IT" sz="2800" b="1" dirty="0" smtClean="0">
                <a:solidFill>
                  <a:srgbClr val="000099"/>
                </a:solidFill>
              </a:rPr>
              <a:t>Valutazione apprendimenti  </a:t>
            </a:r>
          </a:p>
          <a:p>
            <a:r>
              <a:rPr lang="it-IT" sz="2000" i="1" dirty="0" smtClean="0">
                <a:solidFill>
                  <a:srgbClr val="000099"/>
                </a:solidFill>
              </a:rPr>
              <a:t>(</a:t>
            </a:r>
            <a:r>
              <a:rPr lang="it-IT" i="1" dirty="0" smtClean="0">
                <a:solidFill>
                  <a:srgbClr val="000099"/>
                </a:solidFill>
              </a:rPr>
              <a:t>Legge 107/2015 art. 1 comma 181: adeguamento della normativa in materia di valutazione e certificazione delle competenze degli studenti, nonché degli esami di Stato)</a:t>
            </a:r>
          </a:p>
          <a:p>
            <a:endParaRPr lang="it-IT" sz="2800" b="1" dirty="0" smtClean="0">
              <a:solidFill>
                <a:srgbClr val="000099"/>
              </a:solidFill>
            </a:endParaRPr>
          </a:p>
          <a:p>
            <a:pPr>
              <a:buFontTx/>
              <a:buChar char="-"/>
            </a:pPr>
            <a:r>
              <a:rPr lang="it-IT" sz="2800" b="1" dirty="0" smtClean="0">
                <a:solidFill>
                  <a:srgbClr val="000099"/>
                </a:solidFill>
              </a:rPr>
              <a:t>Valutazione Istituzioni scolastiche </a:t>
            </a:r>
          </a:p>
          <a:p>
            <a:r>
              <a:rPr lang="it-IT" sz="2000" i="1" dirty="0" smtClean="0">
                <a:solidFill>
                  <a:srgbClr val="000099"/>
                </a:solidFill>
              </a:rPr>
              <a:t>(</a:t>
            </a:r>
            <a:r>
              <a:rPr lang="it-IT" i="1" dirty="0" smtClean="0">
                <a:solidFill>
                  <a:srgbClr val="000099"/>
                </a:solidFill>
              </a:rPr>
              <a:t>DPR 80/2013)</a:t>
            </a:r>
          </a:p>
          <a:p>
            <a:endParaRPr lang="it-IT" sz="2800" b="1" dirty="0" smtClean="0">
              <a:solidFill>
                <a:srgbClr val="000099"/>
              </a:solidFill>
            </a:endParaRPr>
          </a:p>
          <a:p>
            <a:pPr>
              <a:buFontTx/>
              <a:buChar char="-"/>
            </a:pPr>
            <a:r>
              <a:rPr lang="it-IT" sz="2800" b="1" dirty="0" smtClean="0">
                <a:solidFill>
                  <a:srgbClr val="000099"/>
                </a:solidFill>
              </a:rPr>
              <a:t>Valutazione professionalità: dirigenti e docenti </a:t>
            </a:r>
          </a:p>
          <a:p>
            <a:r>
              <a:rPr lang="it-IT" sz="2000" i="1" dirty="0" smtClean="0">
                <a:solidFill>
                  <a:srgbClr val="000099"/>
                </a:solidFill>
              </a:rPr>
              <a:t>(</a:t>
            </a:r>
            <a:r>
              <a:rPr lang="it-IT" i="1" dirty="0" smtClean="0">
                <a:solidFill>
                  <a:srgbClr val="000099"/>
                </a:solidFill>
              </a:rPr>
              <a:t>Legge 107/2015 art. 1 commi 126/130; dirigenti: commi 86, 93, 94) </a:t>
            </a:r>
            <a:endParaRPr lang="it-IT" i="1" dirty="0">
              <a:solidFill>
                <a:srgbClr val="0000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764704"/>
            <a:ext cx="8385175" cy="1431925"/>
          </a:xfrm>
        </p:spPr>
        <p:txBody>
          <a:bodyPr/>
          <a:lstStyle/>
          <a:p>
            <a:r>
              <a:rPr lang="it-IT" sz="1800" dirty="0" smtClean="0">
                <a:solidFill>
                  <a:srgbClr val="002060"/>
                </a:solidFill>
                <a:effectLst/>
              </a:rPr>
              <a:t>Tabella 7 – Risorse umane esterne e risorse strumentali</a:t>
            </a:r>
            <a:br>
              <a:rPr lang="it-IT" sz="1800" dirty="0" smtClean="0">
                <a:solidFill>
                  <a:srgbClr val="002060"/>
                </a:solidFill>
                <a:effectLst/>
              </a:rPr>
            </a:br>
            <a:r>
              <a:rPr lang="it-IT" sz="1800" dirty="0" smtClean="0">
                <a:solidFill>
                  <a:srgbClr val="002060"/>
                </a:solidFill>
              </a:rPr>
              <a:t/>
            </a:r>
            <a:br>
              <a:rPr lang="it-IT" sz="1800" dirty="0" smtClean="0">
                <a:solidFill>
                  <a:srgbClr val="002060"/>
                </a:solidFill>
              </a:rPr>
            </a:br>
            <a:r>
              <a:rPr lang="it-IT" sz="1800" b="0" dirty="0" smtClean="0">
                <a:solidFill>
                  <a:srgbClr val="002060"/>
                </a:solidFill>
                <a:effectLst/>
                <a:latin typeface="+mn-lt"/>
              </a:rPr>
              <a:t>Indicare le spese previste per la collaborazione al PdM di </a:t>
            </a:r>
            <a:r>
              <a:rPr lang="it-IT" sz="1800" dirty="0" smtClean="0">
                <a:solidFill>
                  <a:srgbClr val="002060"/>
                </a:solidFill>
                <a:effectLst/>
                <a:latin typeface="+mn-lt"/>
              </a:rPr>
              <a:t>figure professionali esterne alla scuola</a:t>
            </a:r>
            <a:r>
              <a:rPr lang="it-IT" sz="1800" b="0" dirty="0" smtClean="0">
                <a:solidFill>
                  <a:srgbClr val="002060"/>
                </a:solidFill>
                <a:effectLst/>
                <a:latin typeface="+mn-lt"/>
              </a:rPr>
              <a:t> e/o per l’acquisto di attrezzature specifiche.</a:t>
            </a:r>
            <a:br>
              <a:rPr lang="it-IT" sz="1800" b="0" dirty="0" smtClean="0">
                <a:solidFill>
                  <a:srgbClr val="002060"/>
                </a:solidFill>
                <a:effectLst/>
                <a:latin typeface="+mn-lt"/>
              </a:rPr>
            </a:br>
            <a:endParaRPr lang="it-IT" sz="1800" b="0" dirty="0">
              <a:solidFill>
                <a:srgbClr val="002060"/>
              </a:solidFill>
              <a:effectLst/>
              <a:latin typeface="+mn-lt"/>
            </a:endParaRPr>
          </a:p>
        </p:txBody>
      </p:sp>
      <p:graphicFrame>
        <p:nvGraphicFramePr>
          <p:cNvPr id="4" name="Segnaposto contenuto 3"/>
          <p:cNvGraphicFramePr>
            <a:graphicFrameLocks noGrp="1"/>
          </p:cNvGraphicFramePr>
          <p:nvPr>
            <p:ph idx="1"/>
          </p:nvPr>
        </p:nvGraphicFramePr>
        <p:xfrm>
          <a:off x="467544" y="2780928"/>
          <a:ext cx="8378007" cy="3168351"/>
        </p:xfrm>
        <a:graphic>
          <a:graphicData uri="http://schemas.openxmlformats.org/drawingml/2006/table">
            <a:tbl>
              <a:tblPr firstRow="1" bandRow="1">
                <a:tableStyleId>{5C22544A-7EE6-4342-B048-85BDC9FD1C3A}</a:tableStyleId>
              </a:tblPr>
              <a:tblGrid>
                <a:gridCol w="2792669"/>
                <a:gridCol w="2792669"/>
                <a:gridCol w="2792669"/>
              </a:tblGrid>
              <a:tr h="893467">
                <a:tc>
                  <a:txBody>
                    <a:bodyPr/>
                    <a:lstStyle/>
                    <a:p>
                      <a:pPr algn="ctr">
                        <a:spcAft>
                          <a:spcPts val="0"/>
                        </a:spcAft>
                      </a:pPr>
                      <a:r>
                        <a:rPr lang="it-IT" sz="1800" b="1" dirty="0">
                          <a:solidFill>
                            <a:schemeClr val="tx1"/>
                          </a:solidFill>
                          <a:latin typeface="Times New Roman"/>
                          <a:ea typeface="Times New Roman"/>
                          <a:cs typeface="Garamond"/>
                        </a:rPr>
                        <a:t>Tipologia di risorsa</a:t>
                      </a:r>
                      <a:endParaRPr lang="it-IT" sz="1800" dirty="0">
                        <a:solidFill>
                          <a:schemeClr val="tx1"/>
                        </a:solidFill>
                        <a:latin typeface="Garamond"/>
                        <a:ea typeface="Calibri"/>
                        <a:cs typeface="Garamond"/>
                      </a:endParaRPr>
                    </a:p>
                  </a:txBody>
                  <a:tcPr marL="68580" marR="68580" marT="0" marB="0">
                    <a:solidFill>
                      <a:srgbClr val="002060"/>
                    </a:solidFill>
                  </a:tcPr>
                </a:tc>
                <a:tc>
                  <a:txBody>
                    <a:bodyPr/>
                    <a:lstStyle/>
                    <a:p>
                      <a:pPr algn="ctr">
                        <a:spcAft>
                          <a:spcPts val="0"/>
                        </a:spcAft>
                      </a:pPr>
                      <a:r>
                        <a:rPr lang="it-IT" sz="1800" b="1" dirty="0">
                          <a:solidFill>
                            <a:schemeClr val="tx1"/>
                          </a:solidFill>
                          <a:latin typeface="Times New Roman"/>
                          <a:ea typeface="Times New Roman"/>
                          <a:cs typeface="Garamond"/>
                        </a:rPr>
                        <a:t>Spesa prevista</a:t>
                      </a:r>
                      <a:endParaRPr lang="it-IT" sz="1800" dirty="0">
                        <a:solidFill>
                          <a:schemeClr val="tx1"/>
                        </a:solidFill>
                        <a:latin typeface="Garamond"/>
                        <a:ea typeface="Calibri"/>
                        <a:cs typeface="Garamond"/>
                      </a:endParaRPr>
                    </a:p>
                  </a:txBody>
                  <a:tcPr marL="68580" marR="68580" marT="0" marB="0">
                    <a:solidFill>
                      <a:srgbClr val="002060"/>
                    </a:solidFill>
                  </a:tcPr>
                </a:tc>
                <a:tc>
                  <a:txBody>
                    <a:bodyPr/>
                    <a:lstStyle/>
                    <a:p>
                      <a:pPr algn="ctr">
                        <a:spcAft>
                          <a:spcPts val="0"/>
                        </a:spcAft>
                      </a:pPr>
                      <a:r>
                        <a:rPr lang="it-IT" sz="1800" b="1" dirty="0">
                          <a:solidFill>
                            <a:schemeClr val="tx1"/>
                          </a:solidFill>
                          <a:latin typeface="Times New Roman"/>
                          <a:ea typeface="Times New Roman"/>
                          <a:cs typeface="Garamond"/>
                        </a:rPr>
                        <a:t>Fonte finanziaria</a:t>
                      </a:r>
                      <a:endParaRPr lang="it-IT" sz="1800" dirty="0">
                        <a:solidFill>
                          <a:schemeClr val="tx1"/>
                        </a:solidFill>
                        <a:latin typeface="Garamond"/>
                        <a:ea typeface="Calibri"/>
                        <a:cs typeface="Garamond"/>
                      </a:endParaRPr>
                    </a:p>
                  </a:txBody>
                  <a:tcPr marL="68580" marR="68580" marT="0" marB="0">
                    <a:solidFill>
                      <a:srgbClr val="002060"/>
                    </a:solidFill>
                  </a:tcPr>
                </a:tc>
              </a:tr>
              <a:tr h="418304">
                <a:tc>
                  <a:txBody>
                    <a:bodyPr/>
                    <a:lstStyle/>
                    <a:p>
                      <a:pPr algn="just">
                        <a:spcAft>
                          <a:spcPts val="0"/>
                        </a:spcAft>
                      </a:pPr>
                      <a:r>
                        <a:rPr lang="it-IT" sz="1800">
                          <a:latin typeface="Times New Roman"/>
                          <a:ea typeface="Times New Roman"/>
                          <a:cs typeface="Garamond"/>
                        </a:rPr>
                        <a:t>Formatori</a:t>
                      </a:r>
                      <a:endParaRPr lang="it-IT" sz="1800">
                        <a:latin typeface="Garamond"/>
                        <a:ea typeface="Calibri"/>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dirty="0">
                        <a:latin typeface="Garamond"/>
                        <a:ea typeface="Calibri"/>
                        <a:cs typeface="Garamond"/>
                      </a:endParaRPr>
                    </a:p>
                  </a:txBody>
                  <a:tcPr marL="68580" marR="68580" marT="0" marB="0"/>
                </a:tc>
              </a:tr>
              <a:tr h="618860">
                <a:tc>
                  <a:txBody>
                    <a:bodyPr/>
                    <a:lstStyle/>
                    <a:p>
                      <a:pPr algn="just">
                        <a:spcAft>
                          <a:spcPts val="0"/>
                        </a:spcAft>
                      </a:pPr>
                      <a:r>
                        <a:rPr lang="it-IT" sz="1800">
                          <a:latin typeface="Times New Roman"/>
                          <a:ea typeface="Times New Roman"/>
                          <a:cs typeface="Garamond"/>
                        </a:rPr>
                        <a:t>Consulente per il miglioramento</a:t>
                      </a:r>
                      <a:endParaRPr lang="it-IT" sz="1800">
                        <a:latin typeface="Garamond"/>
                        <a:ea typeface="Calibri"/>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dirty="0">
                        <a:latin typeface="Times New Roman"/>
                        <a:ea typeface="Times New Roman"/>
                        <a:cs typeface="Garamond"/>
                      </a:endParaRPr>
                    </a:p>
                  </a:txBody>
                  <a:tcPr marL="68580" marR="68580" marT="0" marB="0"/>
                </a:tc>
              </a:tr>
              <a:tr h="618860">
                <a:tc>
                  <a:txBody>
                    <a:bodyPr/>
                    <a:lstStyle/>
                    <a:p>
                      <a:pPr algn="just">
                        <a:spcAft>
                          <a:spcPts val="0"/>
                        </a:spcAft>
                      </a:pPr>
                      <a:r>
                        <a:rPr lang="it-IT" sz="1800" dirty="0" smtClean="0">
                          <a:latin typeface="Times New Roman"/>
                          <a:ea typeface="Times New Roman"/>
                          <a:cs typeface="Garamond"/>
                        </a:rPr>
                        <a:t>Attrezzature</a:t>
                      </a:r>
                    </a:p>
                    <a:p>
                      <a:pPr algn="just">
                        <a:spcAft>
                          <a:spcPts val="0"/>
                        </a:spcAft>
                      </a:pPr>
                      <a:endParaRPr lang="it-IT" sz="1800" dirty="0">
                        <a:latin typeface="Garamond"/>
                        <a:ea typeface="Calibri"/>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r>
              <a:tr h="618860">
                <a:tc>
                  <a:txBody>
                    <a:bodyPr/>
                    <a:lstStyle/>
                    <a:p>
                      <a:pPr algn="just">
                        <a:spcAft>
                          <a:spcPts val="0"/>
                        </a:spcAft>
                      </a:pPr>
                      <a:r>
                        <a:rPr lang="it-IT" sz="1800" dirty="0" smtClean="0">
                          <a:latin typeface="Times New Roman"/>
                          <a:ea typeface="Times New Roman"/>
                          <a:cs typeface="Garamond"/>
                        </a:rPr>
                        <a:t>Altro</a:t>
                      </a:r>
                    </a:p>
                    <a:p>
                      <a:pPr algn="just">
                        <a:spcAft>
                          <a:spcPts val="0"/>
                        </a:spcAft>
                      </a:pPr>
                      <a:endParaRPr lang="it-IT" sz="1800" dirty="0">
                        <a:latin typeface="Garamond"/>
                        <a:ea typeface="Calibri"/>
                        <a:cs typeface="Garamond"/>
                      </a:endParaRPr>
                    </a:p>
                  </a:txBody>
                  <a:tcPr marL="68580" marR="68580" marT="0" marB="0"/>
                </a:tc>
                <a:tc>
                  <a:txBody>
                    <a:bodyPr/>
                    <a:lstStyle/>
                    <a:p>
                      <a:pPr algn="just">
                        <a:spcAft>
                          <a:spcPts val="0"/>
                        </a:spcAft>
                      </a:pPr>
                      <a:endParaRPr lang="it-IT" sz="1800">
                        <a:latin typeface="Times New Roman"/>
                        <a:ea typeface="Times New Roman"/>
                        <a:cs typeface="Garamond"/>
                      </a:endParaRPr>
                    </a:p>
                  </a:txBody>
                  <a:tcPr marL="68580" marR="68580" marT="0" marB="0"/>
                </a:tc>
                <a:tc>
                  <a:txBody>
                    <a:bodyPr/>
                    <a:lstStyle/>
                    <a:p>
                      <a:pPr algn="just">
                        <a:spcAft>
                          <a:spcPts val="0"/>
                        </a:spcAft>
                      </a:pPr>
                      <a:endParaRPr lang="it-IT" sz="1800" dirty="0">
                        <a:latin typeface="Times New Roman"/>
                        <a:ea typeface="Times New Roman"/>
                        <a:cs typeface="Garamond"/>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260648"/>
            <a:ext cx="8450014" cy="5835352"/>
          </a:xfrm>
        </p:spPr>
        <p:txBody>
          <a:bodyPr/>
          <a:lstStyle/>
          <a:p>
            <a:pPr>
              <a:buNone/>
            </a:pPr>
            <a:r>
              <a:rPr lang="it-IT" sz="2400" b="1" dirty="0" smtClean="0">
                <a:solidFill>
                  <a:srgbClr val="002060"/>
                </a:solidFill>
                <a:effectLst/>
              </a:rPr>
              <a:t>Tabella 8 – Consulenze esterne</a:t>
            </a:r>
          </a:p>
          <a:p>
            <a:pPr>
              <a:buNone/>
            </a:pPr>
            <a:r>
              <a:rPr lang="it-IT" sz="2000" b="1" dirty="0" smtClean="0">
                <a:solidFill>
                  <a:srgbClr val="002060"/>
                </a:solidFill>
              </a:rPr>
              <a:t> </a:t>
            </a:r>
          </a:p>
          <a:p>
            <a:pPr>
              <a:buNone/>
            </a:pPr>
            <a:endParaRPr lang="it-IT" sz="2000" dirty="0" smtClean="0">
              <a:solidFill>
                <a:srgbClr val="002060"/>
              </a:solidFill>
            </a:endParaRPr>
          </a:p>
          <a:p>
            <a:pPr>
              <a:buNone/>
            </a:pPr>
            <a:r>
              <a:rPr lang="it-IT" sz="2000" b="1" dirty="0" smtClean="0">
                <a:solidFill>
                  <a:srgbClr val="002060"/>
                </a:solidFill>
                <a:effectLst/>
              </a:rPr>
              <a:t>La scuola si è avvalsa di consulenze esterne? </a:t>
            </a:r>
          </a:p>
          <a:p>
            <a:pPr>
              <a:buNone/>
            </a:pPr>
            <a:r>
              <a:rPr lang="it-IT" sz="2000" dirty="0" smtClean="0">
                <a:solidFill>
                  <a:srgbClr val="002060"/>
                </a:solidFill>
                <a:effectLst/>
              </a:rPr>
              <a:t> </a:t>
            </a:r>
          </a:p>
          <a:p>
            <a:pPr>
              <a:buNone/>
            </a:pPr>
            <a:r>
              <a:rPr lang="it-IT" sz="2000" dirty="0" smtClean="0">
                <a:solidFill>
                  <a:srgbClr val="002060"/>
                </a:solidFill>
                <a:effectLst/>
              </a:rPr>
              <a:t>□ Sì   □ No</a:t>
            </a:r>
          </a:p>
          <a:p>
            <a:endParaRPr lang="it-IT" sz="2000" dirty="0" smtClean="0">
              <a:solidFill>
                <a:srgbClr val="002060"/>
              </a:solidFill>
              <a:effectLst/>
            </a:endParaRPr>
          </a:p>
          <a:p>
            <a:pPr>
              <a:buNone/>
            </a:pPr>
            <a:r>
              <a:rPr lang="it-IT" sz="2000" b="1" dirty="0" smtClean="0">
                <a:solidFill>
                  <a:srgbClr val="002060"/>
                </a:solidFill>
                <a:effectLst/>
              </a:rPr>
              <a:t>Se sì da parte di chi?</a:t>
            </a:r>
          </a:p>
          <a:p>
            <a:pPr>
              <a:buNone/>
            </a:pPr>
            <a:r>
              <a:rPr lang="it-IT" sz="2000" dirty="0" smtClean="0">
                <a:solidFill>
                  <a:srgbClr val="002060"/>
                </a:solidFill>
                <a:effectLst/>
              </a:rPr>
              <a:t> </a:t>
            </a:r>
          </a:p>
          <a:p>
            <a:pPr>
              <a:buNone/>
            </a:pPr>
            <a:r>
              <a:rPr lang="it-IT" sz="2000" dirty="0" smtClean="0">
                <a:solidFill>
                  <a:srgbClr val="002060"/>
                </a:solidFill>
                <a:effectLst/>
              </a:rPr>
              <a:t>□ Indire</a:t>
            </a:r>
          </a:p>
          <a:p>
            <a:pPr>
              <a:buNone/>
            </a:pPr>
            <a:r>
              <a:rPr lang="it-IT" sz="2000" dirty="0" smtClean="0">
                <a:solidFill>
                  <a:srgbClr val="002060"/>
                </a:solidFill>
                <a:effectLst/>
              </a:rPr>
              <a:t>□ Università (specificare quale):</a:t>
            </a:r>
            <a:r>
              <a:rPr lang="it-IT" sz="2000" dirty="0" err="1" smtClean="0">
                <a:solidFill>
                  <a:srgbClr val="002060"/>
                </a:solidFill>
                <a:effectLst/>
              </a:rPr>
              <a:t>………………………………</a:t>
            </a:r>
            <a:r>
              <a:rPr lang="it-IT" sz="2000" dirty="0" smtClean="0">
                <a:solidFill>
                  <a:srgbClr val="002060"/>
                </a:solidFill>
                <a:effectLst/>
              </a:rPr>
              <a:t>..</a:t>
            </a:r>
          </a:p>
          <a:p>
            <a:pPr>
              <a:buNone/>
            </a:pPr>
            <a:r>
              <a:rPr lang="it-IT" sz="2000" dirty="0" smtClean="0">
                <a:solidFill>
                  <a:srgbClr val="002060"/>
                </a:solidFill>
                <a:effectLst/>
              </a:rPr>
              <a:t>□ Enti di Ricerca (specificare quale):</a:t>
            </a:r>
            <a:r>
              <a:rPr lang="it-IT" sz="2000" dirty="0" err="1" smtClean="0">
                <a:solidFill>
                  <a:srgbClr val="002060"/>
                </a:solidFill>
                <a:effectLst/>
              </a:rPr>
              <a:t>………………………………</a:t>
            </a:r>
            <a:r>
              <a:rPr lang="it-IT" sz="2000" dirty="0" smtClean="0">
                <a:solidFill>
                  <a:srgbClr val="002060"/>
                </a:solidFill>
                <a:effectLst/>
              </a:rPr>
              <a:t>..</a:t>
            </a:r>
          </a:p>
          <a:p>
            <a:pPr>
              <a:buNone/>
            </a:pPr>
            <a:r>
              <a:rPr lang="it-IT" sz="2000" dirty="0" smtClean="0">
                <a:solidFill>
                  <a:srgbClr val="002060"/>
                </a:solidFill>
                <a:effectLst/>
              </a:rPr>
              <a:t>□ Associazioni culturali e professionali </a:t>
            </a:r>
          </a:p>
          <a:p>
            <a:pPr>
              <a:buNone/>
            </a:pPr>
            <a:r>
              <a:rPr lang="it-IT" sz="2000" dirty="0" smtClean="0">
                <a:solidFill>
                  <a:srgbClr val="002060"/>
                </a:solidFill>
                <a:effectLst/>
              </a:rPr>
              <a:t>(specificare quale):</a:t>
            </a:r>
            <a:r>
              <a:rPr lang="it-IT" sz="2000" dirty="0" err="1" smtClean="0">
                <a:solidFill>
                  <a:srgbClr val="002060"/>
                </a:solidFill>
                <a:effectLst/>
              </a:rPr>
              <a:t>………………………………</a:t>
            </a:r>
            <a:r>
              <a:rPr lang="it-IT" sz="2000" dirty="0" smtClean="0">
                <a:solidFill>
                  <a:srgbClr val="002060"/>
                </a:solidFill>
                <a:effectLst/>
              </a:rPr>
              <a:t>.</a:t>
            </a:r>
          </a:p>
          <a:p>
            <a:pPr>
              <a:buNone/>
            </a:pPr>
            <a:endParaRPr lang="it-IT" sz="2000" dirty="0" smtClean="0">
              <a:solidFill>
                <a:srgbClr val="002060"/>
              </a:solidFill>
              <a:effectLst/>
            </a:endParaRPr>
          </a:p>
          <a:p>
            <a:pPr>
              <a:buNone/>
            </a:pPr>
            <a:r>
              <a:rPr lang="it-IT" sz="2000" dirty="0" smtClean="0">
                <a:solidFill>
                  <a:srgbClr val="002060"/>
                </a:solidFill>
                <a:effectLst/>
              </a:rPr>
              <a:t>□ Altro (specificare):</a:t>
            </a:r>
            <a:r>
              <a:rPr lang="it-IT" sz="2000" dirty="0" err="1" smtClean="0">
                <a:solidFill>
                  <a:srgbClr val="002060"/>
                </a:solidFill>
                <a:effectLst/>
              </a:rPr>
              <a:t>………………………………</a:t>
            </a:r>
            <a:r>
              <a:rPr lang="it-IT" sz="2000" dirty="0" smtClean="0">
                <a:solidFill>
                  <a:srgbClr val="002060"/>
                </a:solidFill>
                <a:effectLst/>
              </a:rPr>
              <a:t>..</a:t>
            </a:r>
          </a:p>
          <a:p>
            <a:pPr>
              <a:buNone/>
            </a:pPr>
            <a:r>
              <a:rPr lang="it-IT" sz="2000" dirty="0" smtClean="0">
                <a:solidFill>
                  <a:srgbClr val="002060"/>
                </a:solidFill>
                <a:effectLst/>
              </a:rPr>
              <a:t> </a:t>
            </a:r>
          </a:p>
          <a:p>
            <a:pPr>
              <a:buNone/>
            </a:pPr>
            <a:endParaRPr lang="it-IT" sz="2000"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4475"/>
            <a:ext cx="8385175" cy="1168301"/>
          </a:xfrm>
        </p:spPr>
        <p:txBody>
          <a:bodyPr/>
          <a:lstStyle/>
          <a:p>
            <a:pPr algn="ctr"/>
            <a:r>
              <a:rPr lang="it-IT" sz="3600" dirty="0" smtClean="0"/>
              <a:t>INDIRE</a:t>
            </a:r>
            <a:endParaRPr lang="it-IT" sz="3600" dirty="0"/>
          </a:p>
        </p:txBody>
      </p:sp>
      <p:sp>
        <p:nvSpPr>
          <p:cNvPr id="3" name="Segnaposto contenuto 2"/>
          <p:cNvSpPr>
            <a:spLocks noGrp="1"/>
          </p:cNvSpPr>
          <p:nvPr>
            <p:ph idx="1"/>
          </p:nvPr>
        </p:nvSpPr>
        <p:spPr>
          <a:xfrm>
            <a:off x="395536" y="1905000"/>
            <a:ext cx="8450014" cy="4191000"/>
          </a:xfrm>
        </p:spPr>
        <p:txBody>
          <a:bodyPr/>
          <a:lstStyle/>
          <a:p>
            <a:pPr>
              <a:buNone/>
            </a:pPr>
            <a:r>
              <a:rPr lang="it-IT" sz="2400" dirty="0" smtClean="0">
                <a:solidFill>
                  <a:srgbClr val="002060"/>
                </a:solidFill>
                <a:effectLst/>
              </a:rPr>
              <a:t>I servizi forniti dal portale del MIUR sono integrati da quelli presenti nell’area pubblica del sito dell’INDIRE</a:t>
            </a:r>
          </a:p>
          <a:p>
            <a:pPr>
              <a:buNone/>
            </a:pPr>
            <a:endParaRPr lang="it-IT" sz="2400" dirty="0" smtClean="0">
              <a:solidFill>
                <a:srgbClr val="002060"/>
              </a:solidFill>
              <a:effectLst/>
            </a:endParaRPr>
          </a:p>
          <a:p>
            <a:pPr algn="ctr">
              <a:buNone/>
            </a:pPr>
            <a:r>
              <a:rPr lang="it-IT" sz="2400" dirty="0" smtClean="0">
                <a:solidFill>
                  <a:srgbClr val="002060"/>
                </a:solidFill>
                <a:effectLst/>
              </a:rPr>
              <a:t> (http:\\www.indire.it\</a:t>
            </a:r>
            <a:r>
              <a:rPr lang="it-IT" sz="2400" dirty="0" err="1" smtClean="0">
                <a:solidFill>
                  <a:srgbClr val="002060"/>
                </a:solidFill>
                <a:effectLst/>
              </a:rPr>
              <a:t>supportomiglioramento</a:t>
            </a:r>
            <a:r>
              <a:rPr lang="it-IT" sz="2400" dirty="0" smtClean="0">
                <a:solidFill>
                  <a:srgbClr val="002060"/>
                </a:solidFill>
                <a:effectLst/>
              </a:rPr>
              <a:t>)</a:t>
            </a:r>
          </a:p>
          <a:p>
            <a:pPr>
              <a:buNone/>
            </a:pPr>
            <a:endParaRPr lang="it-IT" sz="2400" dirty="0" smtClean="0">
              <a:solidFill>
                <a:srgbClr val="002060"/>
              </a:solidFill>
              <a:effectLst/>
            </a:endParaRPr>
          </a:p>
          <a:p>
            <a:pPr>
              <a:buNone/>
            </a:pPr>
            <a:r>
              <a:rPr lang="it-IT" sz="2400" dirty="0" smtClean="0">
                <a:solidFill>
                  <a:srgbClr val="002060"/>
                </a:solidFill>
                <a:effectLst/>
              </a:rPr>
              <a:t>dove </a:t>
            </a:r>
            <a:r>
              <a:rPr lang="it-IT" sz="2400" b="1" dirty="0" smtClean="0">
                <a:solidFill>
                  <a:srgbClr val="002060"/>
                </a:solidFill>
                <a:effectLst/>
              </a:rPr>
              <a:t>sono reperibili materiali e linee guida a supporto delle predisposizione e dell’attuazione dei PdM. </a:t>
            </a:r>
          </a:p>
          <a:p>
            <a:pPr>
              <a:buNone/>
            </a:pPr>
            <a:endParaRPr lang="it-IT" sz="2400" dirty="0" smtClean="0">
              <a:solidFill>
                <a:srgbClr val="002060"/>
              </a:solidFill>
              <a:effectLst/>
            </a:endParaRPr>
          </a:p>
          <a:p>
            <a:pPr>
              <a:buNone/>
            </a:pPr>
            <a:r>
              <a:rPr lang="it-IT" sz="2400" dirty="0" smtClean="0">
                <a:solidFill>
                  <a:srgbClr val="002060"/>
                </a:solidFill>
                <a:effectLst/>
              </a:rPr>
              <a:t>Il sito INDIRE offre anche l’opportunità alle scuole di utilizzare una utility online per la compilazione del PdM, secondo un format proposto dall’Istituto. </a:t>
            </a:r>
          </a:p>
          <a:p>
            <a:pPr>
              <a:buNone/>
            </a:pPr>
            <a:endParaRPr lang="it-IT" sz="2400" dirty="0" smtClean="0">
              <a:solidFill>
                <a:srgbClr val="002060"/>
              </a:solidFill>
              <a:effectLst/>
            </a:endParaRPr>
          </a:p>
          <a:p>
            <a:pPr>
              <a:buNone/>
            </a:pPr>
            <a:endParaRPr lang="it-IT" sz="2400" dirty="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385175" cy="736253"/>
          </a:xfrm>
        </p:spPr>
        <p:txBody>
          <a:bodyPr/>
          <a:lstStyle/>
          <a:p>
            <a:pPr algn="ctr"/>
            <a:r>
              <a:rPr lang="it-IT" sz="3600" dirty="0" smtClean="0"/>
              <a:t/>
            </a:r>
            <a:br>
              <a:rPr lang="it-IT" sz="3600" dirty="0" smtClean="0"/>
            </a:br>
            <a:r>
              <a:rPr lang="it-IT" sz="3600" dirty="0" smtClean="0"/>
              <a:t/>
            </a:r>
            <a:br>
              <a:rPr lang="it-IT" sz="3600" dirty="0" smtClean="0"/>
            </a:br>
            <a:r>
              <a:rPr lang="it-IT" sz="3600" dirty="0" smtClean="0"/>
              <a:t>Il finanziamento </a:t>
            </a:r>
            <a:br>
              <a:rPr lang="it-IT" sz="3600" dirty="0" smtClean="0"/>
            </a:br>
            <a:r>
              <a:rPr lang="it-IT" sz="3600" dirty="0" smtClean="0"/>
              <a:t/>
            </a:r>
            <a:br>
              <a:rPr lang="it-IT" sz="3600" dirty="0" smtClean="0"/>
            </a:br>
            <a:endParaRPr lang="it-IT" sz="3600" dirty="0"/>
          </a:p>
        </p:txBody>
      </p:sp>
      <p:sp>
        <p:nvSpPr>
          <p:cNvPr id="3" name="Segnaposto contenuto 2"/>
          <p:cNvSpPr>
            <a:spLocks noGrp="1"/>
          </p:cNvSpPr>
          <p:nvPr>
            <p:ph idx="1"/>
          </p:nvPr>
        </p:nvSpPr>
        <p:spPr>
          <a:xfrm>
            <a:off x="251520" y="1268760"/>
            <a:ext cx="8712968" cy="5127104"/>
          </a:xfrm>
        </p:spPr>
        <p:txBody>
          <a:bodyPr/>
          <a:lstStyle/>
          <a:p>
            <a:pPr>
              <a:buNone/>
            </a:pPr>
            <a:r>
              <a:rPr lang="it-IT" sz="2400" dirty="0" smtClean="0">
                <a:solidFill>
                  <a:srgbClr val="002060"/>
                </a:solidFill>
                <a:effectLst/>
              </a:rPr>
              <a:t>Il DPR 80 stabilisce che le istituzioni scolastiche definiscono e attuano degli “</a:t>
            </a:r>
            <a:r>
              <a:rPr lang="it-IT" sz="2400" i="1" dirty="0" smtClean="0">
                <a:solidFill>
                  <a:srgbClr val="002060"/>
                </a:solidFill>
                <a:effectLst/>
              </a:rPr>
              <a:t>interventi migliorativi anche con il supporto dell’Indire o attraverso la collaborazione con università, enti di ricerca, associazioni professionali e culturali</a:t>
            </a:r>
            <a:r>
              <a:rPr lang="it-IT" sz="2400" dirty="0" smtClean="0">
                <a:solidFill>
                  <a:srgbClr val="002060"/>
                </a:solidFill>
                <a:effectLst/>
              </a:rPr>
              <a:t>”.</a:t>
            </a:r>
          </a:p>
          <a:p>
            <a:pPr>
              <a:buNone/>
            </a:pPr>
            <a:endParaRPr lang="it-IT" sz="2400" dirty="0" smtClean="0">
              <a:solidFill>
                <a:srgbClr val="002060"/>
              </a:solidFill>
              <a:effectLst/>
            </a:endParaRPr>
          </a:p>
          <a:p>
            <a:pPr>
              <a:buNone/>
            </a:pPr>
            <a:r>
              <a:rPr lang="it-IT" sz="2400" dirty="0" smtClean="0">
                <a:solidFill>
                  <a:srgbClr val="002060"/>
                </a:solidFill>
                <a:effectLst/>
              </a:rPr>
              <a:t>Per facilitare la pianificazione, la definizione e l’attuazione degli interventi di miglioramento, anche attraverso approcci innovativi da sperimentare e rendere disponibili a seguito per le scuole interessate, il MIUR ha messo a disposizione un finanziamento di </a:t>
            </a:r>
            <a:r>
              <a:rPr lang="it-IT" sz="2400" b="1" dirty="0" smtClean="0">
                <a:solidFill>
                  <a:srgbClr val="002060"/>
                </a:solidFill>
                <a:effectLst/>
              </a:rPr>
              <a:t>2.600.000 euro “</a:t>
            </a:r>
            <a:r>
              <a:rPr lang="it-IT" sz="2400" b="1" i="1" dirty="0" smtClean="0">
                <a:solidFill>
                  <a:srgbClr val="002060"/>
                </a:solidFill>
                <a:effectLst/>
              </a:rPr>
              <a:t>per progetti che dovranno riguardare i piani di miglioramento delle scuole</a:t>
            </a:r>
            <a:r>
              <a:rPr lang="it-IT" sz="2400" dirty="0" smtClean="0">
                <a:solidFill>
                  <a:srgbClr val="002060"/>
                </a:solidFill>
                <a:effectLst/>
              </a:rPr>
              <a:t>”</a:t>
            </a:r>
          </a:p>
          <a:p>
            <a:pPr>
              <a:buNone/>
            </a:pPr>
            <a:r>
              <a:rPr lang="it-IT" sz="2400" dirty="0" smtClean="0">
                <a:solidFill>
                  <a:srgbClr val="002060"/>
                </a:solidFill>
                <a:effectLst/>
              </a:rPr>
              <a:t>(vedi art 25 comma 2 lettera a) DM 435/2015 - ex 440) </a:t>
            </a:r>
            <a:endParaRPr lang="it-IT"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a:xfrm>
            <a:off x="395536" y="2348880"/>
            <a:ext cx="8496944" cy="201865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i="0" u="none" strike="noStrike" kern="1200" cap="none" spc="0" normalizeH="0" baseline="0" noProof="0" dirty="0" smtClean="0">
                <a:ln>
                  <a:noFill/>
                </a:ln>
                <a:solidFill>
                  <a:srgbClr val="002060"/>
                </a:solidFill>
                <a:effectLst/>
                <a:uLnTx/>
                <a:uFillTx/>
                <a:latin typeface="Arial Black" pitchFamily="34" charset="0"/>
                <a:ea typeface="+mj-ea"/>
                <a:cs typeface="+mj-cs"/>
              </a:rPr>
              <a:t>Valutare le professionalità</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it-IT" sz="4800" dirty="0" smtClean="0">
              <a:solidFill>
                <a:srgbClr val="002060"/>
              </a:solidFill>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i="1" u="none" strike="noStrike" kern="1200" cap="none" spc="0" normalizeH="0" baseline="0" noProof="0" dirty="0" smtClean="0">
                <a:ln>
                  <a:noFill/>
                </a:ln>
                <a:solidFill>
                  <a:srgbClr val="002060"/>
                </a:solidFill>
                <a:effectLst/>
                <a:uLnTx/>
                <a:uFillTx/>
                <a:latin typeface="+mn-lt"/>
                <a:ea typeface="+mj-ea"/>
                <a:cs typeface="+mj-cs"/>
              </a:rPr>
              <a:t>alcuni passaggi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i="1" u="none" strike="noStrike" kern="1200" cap="none" spc="0" normalizeH="0" baseline="0" noProof="0" dirty="0" smtClean="0">
                <a:ln>
                  <a:noFill/>
                </a:ln>
                <a:solidFill>
                  <a:srgbClr val="002060"/>
                </a:solidFill>
                <a:effectLst/>
                <a:uLnTx/>
                <a:uFillTx/>
                <a:latin typeface="+mn-lt"/>
                <a:ea typeface="+mj-ea"/>
                <a:cs typeface="+mj-cs"/>
              </a:rPr>
              <a:t>attraverso la normativa di riferimento</a:t>
            </a:r>
            <a:endParaRPr kumimoji="0" lang="it-IT" sz="3600" i="1" u="none" strike="noStrike" kern="1200" cap="none" spc="0" normalizeH="0" baseline="0" noProof="0" dirty="0">
              <a:ln>
                <a:noFill/>
              </a:ln>
              <a:solidFill>
                <a:srgbClr val="002060"/>
              </a:solidFill>
              <a:effectLst/>
              <a:uLnTx/>
              <a:uFillTx/>
              <a:latin typeface="+mn-lt"/>
              <a:ea typeface="+mj-ea"/>
              <a:cs typeface="+mj-cs"/>
            </a:endParaRPr>
          </a:p>
        </p:txBody>
      </p:sp>
      <p:pic>
        <p:nvPicPr>
          <p:cNvPr id="7" name="Picture 2" descr="C:\Users\damiano\Desktop\SNV_LOGO Valutazione\Logo_02.jpg"/>
          <p:cNvPicPr>
            <a:picLocks noChangeAspect="1" noChangeArrowheads="1"/>
          </p:cNvPicPr>
          <p:nvPr/>
        </p:nvPicPr>
        <p:blipFill>
          <a:blip r:embed="rId2" cstate="print"/>
          <a:srcRect/>
          <a:stretch>
            <a:fillRect/>
          </a:stretch>
        </p:blipFill>
        <p:spPr bwMode="auto">
          <a:xfrm>
            <a:off x="6948264" y="332656"/>
            <a:ext cx="1656184" cy="129614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564904"/>
            <a:ext cx="8712968" cy="1446550"/>
          </a:xfrm>
          <a:prstGeom prst="rect">
            <a:avLst/>
          </a:prstGeom>
          <a:noFill/>
        </p:spPr>
        <p:txBody>
          <a:bodyPr wrap="square" rtlCol="0">
            <a:spAutoFit/>
          </a:bodyPr>
          <a:lstStyle/>
          <a:p>
            <a:pPr algn="ctr"/>
            <a:r>
              <a:rPr lang="it-IT" sz="4400" b="1" dirty="0" smtClean="0">
                <a:solidFill>
                  <a:srgbClr val="000099"/>
                </a:solidFill>
                <a:latin typeface="Arial" pitchFamily="34" charset="0"/>
                <a:cs typeface="Arial" pitchFamily="34" charset="0"/>
              </a:rPr>
              <a:t>1. La valutazione dei dirigenti scolastici</a:t>
            </a:r>
            <a:endParaRPr lang="it-IT" sz="4400" b="1"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9600" y="1772816"/>
            <a:ext cx="8001000" cy="2862322"/>
          </a:xfrm>
          <a:prstGeom prst="rect">
            <a:avLst/>
          </a:prstGeom>
          <a:noFill/>
        </p:spPr>
        <p:txBody>
          <a:bodyPr wrap="square" rtlCol="0">
            <a:spAutoFit/>
          </a:bodyPr>
          <a:lstStyle/>
          <a:p>
            <a:pPr marL="342900" indent="-342900">
              <a:buFontTx/>
              <a:buAutoNum type="arabicPeriod"/>
            </a:pPr>
            <a:r>
              <a:rPr lang="it-IT" sz="3600" b="1" dirty="0" smtClean="0">
                <a:solidFill>
                  <a:srgbClr val="002060"/>
                </a:solidFill>
              </a:rPr>
              <a:t>  I TENTATIVI PRECEDENTI</a:t>
            </a:r>
          </a:p>
          <a:p>
            <a:pPr marL="342900" indent="-342900">
              <a:buAutoNum type="arabicPeriod"/>
            </a:pPr>
            <a:endParaRPr lang="it-IT" sz="3600" b="1" dirty="0" smtClean="0">
              <a:solidFill>
                <a:srgbClr val="002060"/>
              </a:solidFill>
            </a:endParaRPr>
          </a:p>
          <a:p>
            <a:pPr marL="342900" indent="-342900">
              <a:buAutoNum type="arabicPeriod"/>
            </a:pPr>
            <a:r>
              <a:rPr lang="it-IT" sz="3600" b="1" dirty="0" smtClean="0">
                <a:solidFill>
                  <a:srgbClr val="002060"/>
                </a:solidFill>
              </a:rPr>
              <a:t> LA NORMATIVA</a:t>
            </a:r>
          </a:p>
          <a:p>
            <a:pPr marL="342900" indent="-342900">
              <a:buAutoNum type="arabicPeriod"/>
            </a:pPr>
            <a:endParaRPr lang="it-IT" sz="3600" b="1" dirty="0" smtClean="0">
              <a:solidFill>
                <a:srgbClr val="002060"/>
              </a:solidFill>
            </a:endParaRPr>
          </a:p>
          <a:p>
            <a:pPr marL="342900" indent="-342900">
              <a:buAutoNum type="arabicPeriod"/>
            </a:pPr>
            <a:r>
              <a:rPr lang="it-IT" sz="3600" b="1" dirty="0" smtClean="0">
                <a:solidFill>
                  <a:srgbClr val="002060"/>
                </a:solidFill>
              </a:rPr>
              <a:t> IL DISEGNO</a:t>
            </a:r>
          </a:p>
        </p:txBody>
      </p:sp>
    </p:spTree>
    <p:extLst>
      <p:ext uri="{BB962C8B-B14F-4D97-AF65-F5344CB8AC3E}">
        <p14:creationId xmlns:p14="http://schemas.microsoft.com/office/powerpoint/2010/main" xmlns="" val="3909789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4475"/>
            <a:ext cx="8385175" cy="1096293"/>
          </a:xfrm>
        </p:spPr>
        <p:txBody>
          <a:bodyPr/>
          <a:lstStyle/>
          <a:p>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endParaRPr lang="it-IT" sz="2400" b="1" dirty="0">
              <a:solidFill>
                <a:srgbClr val="000099"/>
              </a:solidFill>
              <a:effectLst/>
            </a:endParaRPr>
          </a:p>
        </p:txBody>
      </p:sp>
      <p:sp>
        <p:nvSpPr>
          <p:cNvPr id="4" name="CasellaDiTesto 3"/>
          <p:cNvSpPr txBox="1"/>
          <p:nvPr/>
        </p:nvSpPr>
        <p:spPr>
          <a:xfrm>
            <a:off x="304800" y="381000"/>
            <a:ext cx="6400800" cy="2677656"/>
          </a:xfrm>
          <a:prstGeom prst="rect">
            <a:avLst/>
          </a:prstGeom>
          <a:noFill/>
        </p:spPr>
        <p:txBody>
          <a:bodyPr wrap="square" rtlCol="0">
            <a:spAutoFit/>
          </a:bodyPr>
          <a:lstStyle/>
          <a:p>
            <a:r>
              <a:rPr lang="it-IT" sz="2400" b="1" u="sng" dirty="0" smtClean="0">
                <a:solidFill>
                  <a:srgbClr val="0033CC"/>
                </a:solidFill>
                <a:effectLst>
                  <a:outerShdw blurRad="38100" dist="38100" dir="2700000" algn="tl">
                    <a:srgbClr val="000000">
                      <a:alpha val="43137"/>
                    </a:srgbClr>
                  </a:outerShdw>
                </a:effectLst>
              </a:rPr>
              <a:t>A.S. 1999/2000</a:t>
            </a:r>
          </a:p>
          <a:p>
            <a:endParaRPr lang="it-IT" dirty="0" smtClean="0">
              <a:solidFill>
                <a:srgbClr val="0033CC"/>
              </a:solidFill>
            </a:endParaRPr>
          </a:p>
          <a:p>
            <a:r>
              <a:rPr lang="it-IT" dirty="0" smtClean="0">
                <a:solidFill>
                  <a:srgbClr val="0033CC"/>
                </a:solidFill>
              </a:rPr>
              <a:t>In attesa della piena attuazione di quanto previsto per i dirigenti scolastici dall'art.25 bis, comma 1, del </a:t>
            </a:r>
            <a:r>
              <a:rPr lang="it-IT" dirty="0" err="1" smtClean="0">
                <a:solidFill>
                  <a:srgbClr val="0033CC"/>
                </a:solidFill>
              </a:rPr>
              <a:t>D.L.gs.</a:t>
            </a:r>
            <a:r>
              <a:rPr lang="it-IT" dirty="0" smtClean="0">
                <a:solidFill>
                  <a:srgbClr val="0033CC"/>
                </a:solidFill>
              </a:rPr>
              <a:t> n. 29/93 … l'art. 41 CCNI/1999 ha stabilito la </a:t>
            </a:r>
            <a:r>
              <a:rPr lang="it-IT" b="1" dirty="0" smtClean="0">
                <a:solidFill>
                  <a:srgbClr val="0033CC"/>
                </a:solidFill>
              </a:rPr>
              <a:t>sostituzione dei rapporti informativi annuali formulati dal provveditore agli studi con un atto di apprezzamento della qualità dei processi attivati da parte di un nucleo di valutazione regionale</a:t>
            </a:r>
            <a:r>
              <a:rPr lang="it-IT" dirty="0" smtClean="0">
                <a:solidFill>
                  <a:srgbClr val="0033CC"/>
                </a:solidFill>
              </a:rPr>
              <a:t>. </a:t>
            </a:r>
            <a:br>
              <a:rPr lang="it-IT" dirty="0" smtClean="0">
                <a:solidFill>
                  <a:srgbClr val="0033CC"/>
                </a:solidFill>
              </a:rPr>
            </a:br>
            <a:endParaRPr lang="it-IT" dirty="0">
              <a:solidFill>
                <a:srgbClr val="0033CC"/>
              </a:solidFill>
            </a:endParaRPr>
          </a:p>
        </p:txBody>
      </p:sp>
      <p:sp>
        <p:nvSpPr>
          <p:cNvPr id="7" name="CasellaDiTesto 6"/>
          <p:cNvSpPr txBox="1"/>
          <p:nvPr/>
        </p:nvSpPr>
        <p:spPr>
          <a:xfrm>
            <a:off x="228600" y="2895600"/>
            <a:ext cx="8382000" cy="3785652"/>
          </a:xfrm>
          <a:prstGeom prst="rect">
            <a:avLst/>
          </a:prstGeom>
          <a:solidFill>
            <a:schemeClr val="tx2">
              <a:lumMod val="20000"/>
              <a:lumOff val="80000"/>
            </a:schemeClr>
          </a:solidFill>
        </p:spPr>
        <p:txBody>
          <a:bodyPr wrap="square" rtlCol="0">
            <a:spAutoFit/>
          </a:bodyPr>
          <a:lstStyle/>
          <a:p>
            <a:r>
              <a:rPr lang="it-IT" sz="2000" b="1" dirty="0" smtClean="0">
                <a:solidFill>
                  <a:srgbClr val="002060"/>
                </a:solidFill>
              </a:rPr>
              <a:t>Dal documento del Ministero </a:t>
            </a:r>
            <a:endParaRPr lang="it-IT" sz="2000" dirty="0" smtClean="0">
              <a:solidFill>
                <a:srgbClr val="002060"/>
              </a:solidFill>
            </a:endParaRPr>
          </a:p>
          <a:p>
            <a:endParaRPr lang="it-IT" sz="2000" dirty="0" smtClean="0">
              <a:solidFill>
                <a:srgbClr val="002060"/>
              </a:solidFill>
            </a:endParaRPr>
          </a:p>
          <a:p>
            <a:r>
              <a:rPr lang="it-IT" sz="2000" i="1" dirty="0" smtClean="0">
                <a:solidFill>
                  <a:srgbClr val="002060"/>
                </a:solidFill>
              </a:rPr>
              <a:t>Il sistema di valutazione attivato:</a:t>
            </a:r>
          </a:p>
          <a:p>
            <a:pPr lvl="0"/>
            <a:r>
              <a:rPr lang="it-IT" sz="2000" i="1" dirty="0" smtClean="0">
                <a:solidFill>
                  <a:srgbClr val="002060"/>
                </a:solidFill>
              </a:rPr>
              <a:t>- supera le logiche autoreferenziali prevedendo l'intervento di soggetti diversi</a:t>
            </a:r>
          </a:p>
          <a:p>
            <a:pPr lvl="0"/>
            <a:r>
              <a:rPr lang="it-IT" sz="2000" i="1" dirty="0" smtClean="0">
                <a:solidFill>
                  <a:srgbClr val="002060"/>
                </a:solidFill>
              </a:rPr>
              <a:t>- si basa sull'autoanalisi del capo d'istituto</a:t>
            </a:r>
          </a:p>
          <a:p>
            <a:pPr lvl="0"/>
            <a:r>
              <a:rPr lang="it-IT" sz="2000" i="1" dirty="0" smtClean="0">
                <a:solidFill>
                  <a:srgbClr val="002060"/>
                </a:solidFill>
              </a:rPr>
              <a:t>- prevede la valutazione di un soggetto terzo (Nuclei di valutazione)</a:t>
            </a:r>
          </a:p>
          <a:p>
            <a:pPr lvl="0"/>
            <a:r>
              <a:rPr lang="it-IT" sz="2000" i="1" dirty="0" smtClean="0">
                <a:solidFill>
                  <a:srgbClr val="002060"/>
                </a:solidFill>
              </a:rPr>
              <a:t>- prevede il feedback agli interessati attraverso un colloquio di restituzione della valutazione ai capi d'istituto che lo richiedano</a:t>
            </a:r>
          </a:p>
          <a:p>
            <a:pPr lvl="0"/>
            <a:endParaRPr lang="it-IT" sz="2000" dirty="0" smtClean="0">
              <a:solidFill>
                <a:srgbClr val="002060"/>
              </a:solidFill>
            </a:endParaRPr>
          </a:p>
          <a:p>
            <a:r>
              <a:rPr lang="it-IT" sz="2000" i="1" dirty="0" smtClean="0">
                <a:solidFill>
                  <a:srgbClr val="002060"/>
                </a:solidFill>
              </a:rPr>
              <a:t>(il premio di risultato è di 6 milioni di lire)  </a:t>
            </a:r>
          </a:p>
          <a:p>
            <a:endParaRPr lang="it-IT" sz="2000" dirty="0">
              <a:solidFill>
                <a:srgbClr val="002060"/>
              </a:solidFill>
            </a:endParaRPr>
          </a:p>
        </p:txBody>
      </p:sp>
      <p:pic>
        <p:nvPicPr>
          <p:cNvPr id="5" name="Immagine 4" descr="https://encrypted-tbn1.gstatic.com/images?q=tbn:ANd9GcQneQajTR9LZcnV9HE7X7pHBfFaqD0LRc90_-d-3u3L7rbsyKfzqHW55w"/>
          <p:cNvPicPr/>
          <p:nvPr/>
        </p:nvPicPr>
        <p:blipFill>
          <a:blip r:embed="rId2" cstate="print"/>
          <a:srcRect/>
          <a:stretch>
            <a:fillRect/>
          </a:stretch>
        </p:blipFill>
        <p:spPr bwMode="auto">
          <a:xfrm>
            <a:off x="6629400" y="5105400"/>
            <a:ext cx="1981200" cy="1905000"/>
          </a:xfrm>
          <a:prstGeom prst="rect">
            <a:avLst/>
          </a:prstGeom>
          <a:noFill/>
          <a:ln w="9525">
            <a:noFill/>
            <a:miter lim="800000"/>
            <a:headEnd/>
            <a:tailEnd/>
          </a:ln>
        </p:spPr>
      </p:pic>
      <p:pic>
        <p:nvPicPr>
          <p:cNvPr id="6" name="Immagine 5" descr="https://encrypted-tbn0.gstatic.com/images?q=tbn:ANd9GcRQL1q-mHSM9JpeMpxIt1e1mvDfxLgv9pLpQWDRLAy-wJZF1cVM"/>
          <p:cNvPicPr/>
          <p:nvPr/>
        </p:nvPicPr>
        <p:blipFill>
          <a:blip r:embed="rId3" cstate="print"/>
          <a:srcRect/>
          <a:stretch>
            <a:fillRect/>
          </a:stretch>
        </p:blipFill>
        <p:spPr bwMode="auto">
          <a:xfrm>
            <a:off x="6705600" y="685800"/>
            <a:ext cx="1905000" cy="2209801"/>
          </a:xfrm>
          <a:prstGeom prst="rect">
            <a:avLst/>
          </a:prstGeom>
          <a:noFill/>
          <a:ln w="9525">
            <a:noFill/>
            <a:miter lim="800000"/>
            <a:headEnd/>
            <a:tailEnd/>
          </a:ln>
        </p:spPr>
      </p:pic>
    </p:spTree>
    <p:extLst>
      <p:ext uri="{BB962C8B-B14F-4D97-AF65-F5344CB8AC3E}">
        <p14:creationId xmlns:p14="http://schemas.microsoft.com/office/powerpoint/2010/main" xmlns="" val="19960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algn="l" eaLnBrk="1" hangingPunct="1"/>
            <a:r>
              <a:rPr lang="it-IT" sz="2400" b="1" u="sng" dirty="0" smtClean="0">
                <a:solidFill>
                  <a:srgbClr val="003399"/>
                </a:solidFill>
                <a:effectLst>
                  <a:outerShdw blurRad="38100" dist="38100" dir="2700000" algn="tl">
                    <a:srgbClr val="000000">
                      <a:alpha val="43137"/>
                    </a:srgbClr>
                  </a:outerShdw>
                </a:effectLst>
              </a:rPr>
              <a:t>2003 </a:t>
            </a:r>
            <a:r>
              <a:rPr lang="it-IT" sz="2400" dirty="0" smtClean="0">
                <a:solidFill>
                  <a:srgbClr val="003399"/>
                </a:solidFill>
                <a:effectLst/>
              </a:rPr>
              <a:t/>
            </a:r>
            <a:br>
              <a:rPr lang="it-IT" sz="2400" dirty="0" smtClean="0">
                <a:solidFill>
                  <a:srgbClr val="003399"/>
                </a:solidFill>
                <a:effectLst/>
              </a:rPr>
            </a:br>
            <a:r>
              <a:rPr lang="it-IT" sz="2400" b="1" dirty="0" smtClean="0">
                <a:solidFill>
                  <a:srgbClr val="003399"/>
                </a:solidFill>
                <a:effectLst/>
              </a:rPr>
              <a:t>SIVADIS: sperimentazione</a:t>
            </a:r>
            <a:r>
              <a:rPr lang="it-IT" sz="2400" dirty="0" smtClean="0">
                <a:solidFill>
                  <a:srgbClr val="003399"/>
                </a:solidFill>
                <a:effectLst/>
              </a:rPr>
              <a:t/>
            </a:r>
            <a:br>
              <a:rPr lang="it-IT" sz="2400" dirty="0" smtClean="0">
                <a:solidFill>
                  <a:srgbClr val="003399"/>
                </a:solidFill>
                <a:effectLst/>
              </a:rPr>
            </a:br>
            <a:endParaRPr lang="it-IT" sz="2400" dirty="0" smtClean="0">
              <a:solidFill>
                <a:srgbClr val="003399"/>
              </a:solidFill>
              <a:effectLst/>
            </a:endParaRPr>
          </a:p>
        </p:txBody>
      </p:sp>
      <p:sp>
        <p:nvSpPr>
          <p:cNvPr id="16387" name="Rectangle 3"/>
          <p:cNvSpPr>
            <a:spLocks noGrp="1" noChangeArrowheads="1"/>
          </p:cNvSpPr>
          <p:nvPr>
            <p:ph type="body" idx="1"/>
          </p:nvPr>
        </p:nvSpPr>
        <p:spPr>
          <a:xfrm>
            <a:off x="381000" y="1676400"/>
            <a:ext cx="8458199" cy="4536356"/>
          </a:xfrm>
          <a:solidFill>
            <a:schemeClr val="tx2">
              <a:lumMod val="20000"/>
              <a:lumOff val="80000"/>
            </a:schemeClr>
          </a:solidFill>
        </p:spPr>
        <p:txBody>
          <a:bodyPr/>
          <a:lstStyle/>
          <a:p>
            <a:pPr eaLnBrk="1" hangingPunct="1">
              <a:lnSpc>
                <a:spcPct val="90000"/>
              </a:lnSpc>
              <a:buFont typeface="Wingdings" pitchFamily="2" charset="2"/>
              <a:buNone/>
            </a:pPr>
            <a:r>
              <a:rPr lang="it-IT" sz="2600" b="1" dirty="0" smtClean="0">
                <a:solidFill>
                  <a:srgbClr val="002060"/>
                </a:solidFill>
                <a:effectLst/>
              </a:rPr>
              <a:t>N.3  Sperimentazioni: </a:t>
            </a:r>
          </a:p>
          <a:p>
            <a:pPr eaLnBrk="1" hangingPunct="1">
              <a:lnSpc>
                <a:spcPct val="90000"/>
              </a:lnSpc>
              <a:buFont typeface="Wingdings" pitchFamily="2" charset="2"/>
              <a:buNone/>
            </a:pPr>
            <a:r>
              <a:rPr lang="it-IT" sz="2600" dirty="0" smtClean="0">
                <a:solidFill>
                  <a:srgbClr val="002060"/>
                </a:solidFill>
                <a:effectLst/>
              </a:rPr>
              <a:t>2.000 Dirigenti Scolastici e circa 250 valutatori </a:t>
            </a:r>
          </a:p>
          <a:p>
            <a:pPr eaLnBrk="1" hangingPunct="1">
              <a:lnSpc>
                <a:spcPct val="90000"/>
              </a:lnSpc>
              <a:buFont typeface="Wingdings" pitchFamily="2" charset="2"/>
              <a:buNone/>
            </a:pPr>
            <a:endParaRPr lang="it-IT" sz="2600" dirty="0" smtClean="0">
              <a:solidFill>
                <a:srgbClr val="002060"/>
              </a:solidFill>
              <a:effectLst/>
            </a:endParaRPr>
          </a:p>
          <a:p>
            <a:pPr algn="just" eaLnBrk="1" hangingPunct="1">
              <a:lnSpc>
                <a:spcPct val="90000"/>
              </a:lnSpc>
              <a:buFont typeface="Wingdings" pitchFamily="2" charset="2"/>
              <a:buNone/>
            </a:pPr>
            <a:r>
              <a:rPr lang="it-IT" sz="2600" b="1" dirty="0" smtClean="0">
                <a:solidFill>
                  <a:srgbClr val="002060"/>
                </a:solidFill>
                <a:effectLst/>
              </a:rPr>
              <a:t>Le criticità rilevate dal monitoraggio INVALSI</a:t>
            </a:r>
            <a:r>
              <a:rPr lang="it-IT" sz="2600" dirty="0" smtClean="0">
                <a:solidFill>
                  <a:srgbClr val="002060"/>
                </a:solidFill>
                <a:effectLst/>
              </a:rPr>
              <a:t> e trasmesse al Ministro sono: </a:t>
            </a:r>
            <a:r>
              <a:rPr lang="it-IT" sz="2600" i="1" dirty="0" smtClean="0">
                <a:solidFill>
                  <a:srgbClr val="002060"/>
                </a:solidFill>
                <a:effectLst/>
              </a:rPr>
              <a:t>“poca trasparenza delle procedure e non oggettività dei criteri, non omogeneità dell’applicazione in campo nazionale e regionale, mancanza di ponderazione delle diverse condizioni operative in cui i dirigenti esercitano il loro ruolo, assenza di un quadro comune di dati di riferimento”</a:t>
            </a:r>
          </a:p>
        </p:txBody>
      </p:sp>
      <p:pic>
        <p:nvPicPr>
          <p:cNvPr id="4" name="Immagine 3" descr="https://encrypted-tbn0.gstatic.com/images?q=tbn:ANd9GcTJGXRuXTTU_XooQX4mtDSeQmEExnH9Yr3A7xbwt6A46GzJrOkFfA"/>
          <p:cNvPicPr/>
          <p:nvPr/>
        </p:nvPicPr>
        <p:blipFill>
          <a:blip r:embed="rId2" cstate="print"/>
          <a:srcRect/>
          <a:stretch>
            <a:fillRect/>
          </a:stretch>
        </p:blipFill>
        <p:spPr bwMode="auto">
          <a:xfrm rot="20521560">
            <a:off x="6959875" y="5510244"/>
            <a:ext cx="2050328" cy="1218676"/>
          </a:xfrm>
          <a:prstGeom prst="rect">
            <a:avLst/>
          </a:prstGeom>
          <a:noFill/>
          <a:ln w="9525">
            <a:noFill/>
            <a:miter lim="800000"/>
            <a:headEnd/>
            <a:tailEnd/>
          </a:ln>
        </p:spPr>
      </p:pic>
      <p:pic>
        <p:nvPicPr>
          <p:cNvPr id="6" name="Immagine 5" descr="Letizia Moratti.jpg"/>
          <p:cNvPicPr/>
          <p:nvPr/>
        </p:nvPicPr>
        <p:blipFill>
          <a:blip r:embed="rId3" cstate="print"/>
          <a:srcRect/>
          <a:stretch>
            <a:fillRect/>
          </a:stretch>
        </p:blipFill>
        <p:spPr bwMode="auto">
          <a:xfrm>
            <a:off x="6705600" y="228601"/>
            <a:ext cx="2133600" cy="2285999"/>
          </a:xfrm>
          <a:prstGeom prst="rect">
            <a:avLst/>
          </a:prstGeom>
          <a:noFill/>
          <a:ln w="9525">
            <a:noFill/>
            <a:miter lim="800000"/>
            <a:headEnd/>
            <a:tailEnd/>
          </a:ln>
        </p:spPr>
      </p:pic>
    </p:spTree>
    <p:extLst>
      <p:ext uri="{BB962C8B-B14F-4D97-AF65-F5344CB8AC3E}">
        <p14:creationId xmlns:p14="http://schemas.microsoft.com/office/powerpoint/2010/main" xmlns="" val="40851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2400" b="1" u="sng" dirty="0" smtClean="0">
                <a:solidFill>
                  <a:srgbClr val="0033CC"/>
                </a:solidFill>
                <a:effectLst>
                  <a:outerShdw blurRad="38100" dist="38100" dir="2700000" algn="tl">
                    <a:srgbClr val="000000">
                      <a:alpha val="43137"/>
                    </a:srgbClr>
                  </a:outerShdw>
                </a:effectLst>
              </a:rPr>
              <a:t>2006</a:t>
            </a:r>
            <a:r>
              <a:rPr lang="it-IT" sz="2400" b="1" dirty="0" smtClean="0">
                <a:solidFill>
                  <a:srgbClr val="0033CC"/>
                </a:solidFill>
              </a:rPr>
              <a:t/>
            </a:r>
            <a:br>
              <a:rPr lang="it-IT" sz="2400" b="1" dirty="0" smtClean="0">
                <a:solidFill>
                  <a:srgbClr val="0033CC"/>
                </a:solidFill>
              </a:rPr>
            </a:br>
            <a:r>
              <a:rPr lang="it-IT" sz="2400" dirty="0" smtClean="0">
                <a:solidFill>
                  <a:srgbClr val="0033CC"/>
                </a:solidFill>
              </a:rPr>
              <a:t>Legge finanziaria </a:t>
            </a:r>
            <a:r>
              <a:rPr lang="it-IT" sz="2400" i="1" dirty="0" smtClean="0">
                <a:solidFill>
                  <a:srgbClr val="0033CC"/>
                </a:solidFill>
              </a:rPr>
              <a:t>n. 296 (art. 1 Comma 613) </a:t>
            </a:r>
            <a:br>
              <a:rPr lang="it-IT" sz="2400" i="1" dirty="0" smtClean="0">
                <a:solidFill>
                  <a:srgbClr val="0033CC"/>
                </a:solidFill>
              </a:rPr>
            </a:br>
            <a:endParaRPr lang="it-IT" sz="2400" dirty="0"/>
          </a:p>
        </p:txBody>
      </p:sp>
      <p:sp>
        <p:nvSpPr>
          <p:cNvPr id="3" name="Segnaposto contenuto 2"/>
          <p:cNvSpPr>
            <a:spLocks noGrp="1"/>
          </p:cNvSpPr>
          <p:nvPr>
            <p:ph idx="1"/>
          </p:nvPr>
        </p:nvSpPr>
        <p:spPr>
          <a:xfrm>
            <a:off x="381000" y="1600200"/>
            <a:ext cx="8229600" cy="4525963"/>
          </a:xfrm>
          <a:solidFill>
            <a:schemeClr val="tx2">
              <a:lumMod val="20000"/>
              <a:lumOff val="80000"/>
            </a:schemeClr>
          </a:solidFill>
        </p:spPr>
        <p:txBody>
          <a:bodyPr/>
          <a:lstStyle/>
          <a:p>
            <a:pPr>
              <a:buNone/>
            </a:pPr>
            <a:r>
              <a:rPr lang="it-IT" sz="2400" dirty="0" smtClean="0">
                <a:solidFill>
                  <a:srgbClr val="002060"/>
                </a:solidFill>
                <a:effectLst/>
              </a:rPr>
              <a:t>Il Ministro </a:t>
            </a:r>
            <a:r>
              <a:rPr lang="it-IT" sz="2400" b="1" dirty="0" smtClean="0">
                <a:solidFill>
                  <a:srgbClr val="002060"/>
                </a:solidFill>
                <a:effectLst/>
              </a:rPr>
              <a:t>Fioroni </a:t>
            </a:r>
            <a:r>
              <a:rPr lang="it-IT" sz="2400" dirty="0" smtClean="0">
                <a:solidFill>
                  <a:srgbClr val="002060"/>
                </a:solidFill>
                <a:effectLst/>
              </a:rPr>
              <a:t>assegna all’INVALSI il compito di:</a:t>
            </a:r>
          </a:p>
          <a:p>
            <a:pPr>
              <a:buFontTx/>
              <a:buChar char="•"/>
            </a:pPr>
            <a:r>
              <a:rPr lang="it-IT" sz="2400" i="1" dirty="0" smtClean="0">
                <a:solidFill>
                  <a:srgbClr val="002060"/>
                </a:solidFill>
                <a:effectLst/>
              </a:rPr>
              <a:t>“formulare al Ministro della Pubblica Istruzione proposte per la piena attuazione del sistema di valutazione; </a:t>
            </a:r>
          </a:p>
          <a:p>
            <a:pPr>
              <a:buFontTx/>
              <a:buChar char="•"/>
            </a:pPr>
            <a:r>
              <a:rPr lang="it-IT" sz="2400" i="1" dirty="0" smtClean="0">
                <a:solidFill>
                  <a:srgbClr val="002060"/>
                </a:solidFill>
                <a:effectLst/>
              </a:rPr>
              <a:t>definire le procedure da seguire per la valutazione;</a:t>
            </a:r>
          </a:p>
          <a:p>
            <a:pPr>
              <a:buFontTx/>
              <a:buChar char="•"/>
            </a:pPr>
            <a:r>
              <a:rPr lang="it-IT" sz="2400" i="1" dirty="0" smtClean="0">
                <a:solidFill>
                  <a:srgbClr val="002060"/>
                </a:solidFill>
                <a:effectLst/>
              </a:rPr>
              <a:t> formulare proposte per la formazione dei componenti del Team di valutazione”.</a:t>
            </a:r>
            <a:endParaRPr lang="it-IT" sz="2400" dirty="0" smtClean="0">
              <a:solidFill>
                <a:srgbClr val="002060"/>
              </a:solidFill>
              <a:effectLst/>
            </a:endParaRPr>
          </a:p>
          <a:p>
            <a:pPr>
              <a:buNone/>
            </a:pPr>
            <a:r>
              <a:rPr lang="it-IT" sz="2400" dirty="0" smtClean="0">
                <a:solidFill>
                  <a:srgbClr val="002060"/>
                </a:solidFill>
                <a:effectLst/>
              </a:rPr>
              <a:t>L’INVALSI, in data 25 novembre 2008, presenta al Ministro </a:t>
            </a:r>
            <a:r>
              <a:rPr lang="it-IT" sz="2400" b="1" dirty="0" smtClean="0">
                <a:solidFill>
                  <a:srgbClr val="002060"/>
                </a:solidFill>
                <a:effectLst/>
              </a:rPr>
              <a:t>Gelmini</a:t>
            </a:r>
            <a:r>
              <a:rPr lang="it-IT" sz="2400" dirty="0" smtClean="0">
                <a:solidFill>
                  <a:srgbClr val="002060"/>
                </a:solidFill>
                <a:effectLst/>
              </a:rPr>
              <a:t> il nuovo sistema di valutazione dal titolo: </a:t>
            </a:r>
          </a:p>
          <a:p>
            <a:pPr>
              <a:buNone/>
            </a:pPr>
            <a:r>
              <a:rPr lang="it-IT" sz="2400" dirty="0" smtClean="0">
                <a:solidFill>
                  <a:srgbClr val="002060"/>
                </a:solidFill>
                <a:effectLst/>
              </a:rPr>
              <a:t>“</a:t>
            </a:r>
            <a:r>
              <a:rPr lang="it-IT" sz="2400" b="1" i="1" dirty="0" smtClean="0">
                <a:solidFill>
                  <a:srgbClr val="002060"/>
                </a:solidFill>
                <a:effectLst/>
              </a:rPr>
              <a:t>La valutazione dei Dirigenti scolastici</a:t>
            </a:r>
            <a:r>
              <a:rPr lang="it-IT" sz="2400" dirty="0" smtClean="0">
                <a:solidFill>
                  <a:srgbClr val="002060"/>
                </a:solidFill>
                <a:effectLst/>
              </a:rPr>
              <a:t>”.</a:t>
            </a:r>
          </a:p>
          <a:p>
            <a:pPr>
              <a:buNone/>
            </a:pPr>
            <a:endParaRPr lang="it-IT" dirty="0">
              <a:solidFill>
                <a:srgbClr val="002060"/>
              </a:solidFill>
              <a:effectLst/>
            </a:endParaRPr>
          </a:p>
        </p:txBody>
      </p:sp>
      <p:pic>
        <p:nvPicPr>
          <p:cNvPr id="4" name="Immagine 3" descr="https://encrypted-tbn2.gstatic.com/images?q=tbn:ANd9GcQRaABlnwQIwIQs5pIEOBvhEnZXYPqaDez73b51g1wGKlawI6ai"/>
          <p:cNvPicPr/>
          <p:nvPr/>
        </p:nvPicPr>
        <p:blipFill>
          <a:blip r:embed="rId2" cstate="print"/>
          <a:srcRect/>
          <a:stretch>
            <a:fillRect/>
          </a:stretch>
        </p:blipFill>
        <p:spPr bwMode="auto">
          <a:xfrm>
            <a:off x="838200" y="5410200"/>
            <a:ext cx="3505200" cy="1295400"/>
          </a:xfrm>
          <a:prstGeom prst="rect">
            <a:avLst/>
          </a:prstGeom>
          <a:noFill/>
          <a:ln w="9525">
            <a:noFill/>
            <a:miter lim="800000"/>
            <a:headEnd/>
            <a:tailEnd/>
          </a:ln>
        </p:spPr>
      </p:pic>
      <p:pic>
        <p:nvPicPr>
          <p:cNvPr id="5" name="Immagine 4" descr="https://encrypted-tbn0.gstatic.com/images?q=tbn:ANd9GcTS0M7mb6uMYZSs9v6FIlMsMwLzU3A107lQKIc-6YeaEOdReAbPKg"/>
          <p:cNvPicPr/>
          <p:nvPr/>
        </p:nvPicPr>
        <p:blipFill>
          <a:blip r:embed="rId3" cstate="print"/>
          <a:srcRect/>
          <a:stretch>
            <a:fillRect/>
          </a:stretch>
        </p:blipFill>
        <p:spPr bwMode="auto">
          <a:xfrm>
            <a:off x="7010400" y="0"/>
            <a:ext cx="2133600" cy="2133600"/>
          </a:xfrm>
          <a:prstGeom prst="rect">
            <a:avLst/>
          </a:prstGeom>
          <a:noFill/>
          <a:ln w="9525">
            <a:noFill/>
            <a:miter lim="800000"/>
            <a:headEnd/>
            <a:tailEnd/>
          </a:ln>
        </p:spPr>
      </p:pic>
      <p:pic>
        <p:nvPicPr>
          <p:cNvPr id="6" name="Immagine 5" descr="Mariastella Gelmini daticamera.jpg"/>
          <p:cNvPicPr/>
          <p:nvPr/>
        </p:nvPicPr>
        <p:blipFill>
          <a:blip r:embed="rId4" cstate="print"/>
          <a:srcRect/>
          <a:stretch>
            <a:fillRect/>
          </a:stretch>
        </p:blipFill>
        <p:spPr bwMode="auto">
          <a:xfrm>
            <a:off x="7086600" y="4495800"/>
            <a:ext cx="2057400" cy="2362200"/>
          </a:xfrm>
          <a:prstGeom prst="rect">
            <a:avLst/>
          </a:prstGeom>
          <a:noFill/>
          <a:ln w="9525">
            <a:noFill/>
            <a:miter lim="800000"/>
            <a:headEnd/>
            <a:tailEnd/>
          </a:ln>
        </p:spPr>
      </p:pic>
    </p:spTree>
    <p:extLst>
      <p:ext uri="{BB962C8B-B14F-4D97-AF65-F5344CB8AC3E}">
        <p14:creationId xmlns:p14="http://schemas.microsoft.com/office/powerpoint/2010/main" xmlns="" val="14989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692696"/>
            <a:ext cx="8424936" cy="5447645"/>
          </a:xfrm>
          <a:prstGeom prst="rect">
            <a:avLst/>
          </a:prstGeom>
          <a:solidFill>
            <a:schemeClr val="tx1"/>
          </a:solidFill>
        </p:spPr>
        <p:txBody>
          <a:bodyPr wrap="square">
            <a:spAutoFit/>
          </a:bodyPr>
          <a:lstStyle/>
          <a:p>
            <a:pPr algn="ctr" eaLnBrk="0" hangingPunct="0">
              <a:defRPr/>
            </a:pPr>
            <a:r>
              <a:rPr lang="it-IT" sz="2000" b="1" dirty="0" smtClean="0">
                <a:solidFill>
                  <a:srgbClr val="003399"/>
                </a:solidFill>
                <a:latin typeface="+mj-lt"/>
                <a:ea typeface="Times New Roman" pitchFamily="18" charset="0"/>
                <a:cs typeface="Times New Roman" pitchFamily="18" charset="0"/>
              </a:rPr>
              <a:t>DPR 28 marzo 2013 n. 80</a:t>
            </a:r>
          </a:p>
          <a:p>
            <a:pPr algn="ctr" eaLnBrk="0" hangingPunct="0">
              <a:defRPr/>
            </a:pPr>
            <a:r>
              <a:rPr lang="it-IT" sz="2000" dirty="0" smtClean="0">
                <a:solidFill>
                  <a:srgbClr val="003399"/>
                </a:solidFill>
                <a:ea typeface="Times New Roman" pitchFamily="18" charset="0"/>
                <a:cs typeface="Times New Roman" pitchFamily="18" charset="0"/>
              </a:rPr>
              <a:t>ART. 6</a:t>
            </a:r>
            <a:endParaRPr lang="it-IT" sz="2000" dirty="0" smtClean="0">
              <a:solidFill>
                <a:srgbClr val="003399"/>
              </a:solidFill>
            </a:endParaRPr>
          </a:p>
          <a:p>
            <a:pPr algn="ctr" eaLnBrk="0" hangingPunct="0">
              <a:defRPr/>
            </a:pPr>
            <a:r>
              <a:rPr lang="it-IT" sz="2000" i="1" dirty="0" smtClean="0">
                <a:solidFill>
                  <a:srgbClr val="003399"/>
                </a:solidFill>
                <a:ea typeface="Times New Roman" pitchFamily="18" charset="0"/>
                <a:cs typeface="Times New Roman" pitchFamily="18" charset="0"/>
              </a:rPr>
              <a:t>(Procedimento di valutazione)</a:t>
            </a:r>
            <a:endParaRPr lang="it-IT" sz="2000" dirty="0" smtClean="0">
              <a:solidFill>
                <a:srgbClr val="003399"/>
              </a:solidFill>
            </a:endParaRPr>
          </a:p>
          <a:p>
            <a:pPr>
              <a:defRPr/>
            </a:pPr>
            <a:endParaRPr lang="it-IT" sz="2000" b="1" dirty="0" smtClean="0">
              <a:solidFill>
                <a:srgbClr val="000099"/>
              </a:solidFill>
              <a:latin typeface="Arial" charset="0"/>
            </a:endParaRPr>
          </a:p>
          <a:p>
            <a:pPr>
              <a:defRPr/>
            </a:pPr>
            <a:r>
              <a:rPr lang="it-IT" sz="2000" b="1" dirty="0" smtClean="0">
                <a:solidFill>
                  <a:srgbClr val="000099"/>
                </a:solidFill>
                <a:latin typeface="Arial" charset="0"/>
              </a:rPr>
              <a:t>Ai </a:t>
            </a:r>
            <a:r>
              <a:rPr lang="it-IT" sz="2000" b="1" dirty="0">
                <a:solidFill>
                  <a:srgbClr val="000099"/>
                </a:solidFill>
                <a:latin typeface="Arial" charset="0"/>
              </a:rPr>
              <a:t>fini dell’articolo 2 (miglioramento) </a:t>
            </a:r>
            <a:r>
              <a:rPr lang="it-IT" sz="2000" dirty="0">
                <a:solidFill>
                  <a:srgbClr val="000099"/>
                </a:solidFill>
                <a:latin typeface="Arial" charset="0"/>
              </a:rPr>
              <a:t>il procedimento di valutazione delle istituzioni scolastiche si sviluppa, in modo da valorizzare il ruolo delle scuole nel processo di autovalutazione, sulla base dei protocolli di valutazione e delle scadenze temporali … </a:t>
            </a:r>
            <a:r>
              <a:rPr lang="it-IT" sz="2000" b="1" dirty="0">
                <a:solidFill>
                  <a:srgbClr val="000099"/>
                </a:solidFill>
                <a:latin typeface="Arial" charset="0"/>
              </a:rPr>
              <a:t>nelle seguenti fasi:</a:t>
            </a:r>
          </a:p>
          <a:p>
            <a:pPr>
              <a:defRPr/>
            </a:pPr>
            <a:endParaRPr lang="it-IT" sz="2000" b="1" dirty="0">
              <a:solidFill>
                <a:srgbClr val="000099"/>
              </a:solidFill>
              <a:latin typeface="Arial" charset="0"/>
            </a:endParaRPr>
          </a:p>
          <a:p>
            <a:pPr marL="457200" indent="-457200">
              <a:defRPr/>
            </a:pPr>
            <a:r>
              <a:rPr lang="it-IT" sz="2000" b="1" dirty="0">
                <a:solidFill>
                  <a:srgbClr val="000099"/>
                </a:solidFill>
                <a:latin typeface="+mj-lt"/>
              </a:rPr>
              <a:t>a) autovalutazione delle istituzioni scolastiche</a:t>
            </a:r>
          </a:p>
          <a:p>
            <a:pPr marL="457200" indent="-457200">
              <a:buFontTx/>
              <a:buAutoNum type="alphaLcParenR"/>
              <a:defRPr/>
            </a:pPr>
            <a:endParaRPr lang="it-IT" sz="2000" b="1" dirty="0">
              <a:solidFill>
                <a:srgbClr val="000099"/>
              </a:solidFill>
              <a:latin typeface="+mj-lt"/>
            </a:endParaRPr>
          </a:p>
          <a:p>
            <a:pPr>
              <a:defRPr/>
            </a:pPr>
            <a:r>
              <a:rPr lang="it-IT" sz="2000" b="1" dirty="0">
                <a:solidFill>
                  <a:srgbClr val="000099"/>
                </a:solidFill>
                <a:latin typeface="+mj-lt"/>
              </a:rPr>
              <a:t>b) valutazione esterna</a:t>
            </a:r>
          </a:p>
          <a:p>
            <a:pPr>
              <a:defRPr/>
            </a:pPr>
            <a:endParaRPr lang="it-IT" sz="2000" b="1" dirty="0">
              <a:solidFill>
                <a:srgbClr val="000099"/>
              </a:solidFill>
              <a:latin typeface="+mj-lt"/>
            </a:endParaRPr>
          </a:p>
          <a:p>
            <a:pPr>
              <a:defRPr/>
            </a:pPr>
            <a:r>
              <a:rPr lang="it-IT" sz="2000" b="1" dirty="0">
                <a:solidFill>
                  <a:srgbClr val="000099"/>
                </a:solidFill>
                <a:latin typeface="+mj-lt"/>
              </a:rPr>
              <a:t>c) azioni di miglioramento</a:t>
            </a:r>
          </a:p>
          <a:p>
            <a:pPr>
              <a:defRPr/>
            </a:pPr>
            <a:endParaRPr lang="it-IT" sz="2000" b="1" dirty="0">
              <a:solidFill>
                <a:srgbClr val="000099"/>
              </a:solidFill>
              <a:latin typeface="+mj-lt"/>
            </a:endParaRPr>
          </a:p>
          <a:p>
            <a:pPr>
              <a:defRPr/>
            </a:pPr>
            <a:r>
              <a:rPr lang="it-IT" sz="2000" b="1" dirty="0">
                <a:solidFill>
                  <a:srgbClr val="000099"/>
                </a:solidFill>
                <a:latin typeface="+mj-lt"/>
              </a:rPr>
              <a:t>d) rendicontazione sociale delle istituzioni scolastiche</a:t>
            </a:r>
          </a:p>
          <a:p>
            <a:pPr>
              <a:defRPr/>
            </a:pPr>
            <a:endParaRPr lang="it-IT" sz="2000"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olo 1"/>
          <p:cNvSpPr txBox="1">
            <a:spLocks/>
          </p:cNvSpPr>
          <p:nvPr/>
        </p:nvSpPr>
        <p:spPr>
          <a:xfrm>
            <a:off x="228600" y="381000"/>
            <a:ext cx="6324600" cy="1752600"/>
          </a:xfrm>
          <a:prstGeom prst="rect">
            <a:avLst/>
          </a:prstGeom>
          <a:blipFill>
            <a:blip r:embed="rId2"/>
            <a:tile tx="0" ty="0" sx="100000" sy="100000" flip="none" algn="tl"/>
          </a:blipFill>
        </p:spPr>
        <p:txBody>
          <a:bodyPr anchor="ctr"/>
          <a:lstStyle/>
          <a:p>
            <a:pPr marL="266700" fontAlgn="auto">
              <a:spcAft>
                <a:spcPts val="0"/>
              </a:spcAft>
              <a:defRPr/>
            </a:pPr>
            <a:r>
              <a:rPr lang="it-IT" sz="2400" b="1" dirty="0">
                <a:solidFill>
                  <a:srgbClr val="0033CC"/>
                </a:solidFill>
                <a:latin typeface="+mj-lt"/>
              </a:rPr>
              <a:t> </a:t>
            </a:r>
          </a:p>
          <a:p>
            <a:pPr marL="266700" fontAlgn="auto">
              <a:spcAft>
                <a:spcPts val="0"/>
              </a:spcAft>
              <a:defRPr/>
            </a:pPr>
            <a:endParaRPr lang="it-IT" sz="2400" b="1" dirty="0">
              <a:solidFill>
                <a:srgbClr val="0033CC"/>
              </a:solidFill>
              <a:latin typeface="+mj-lt"/>
              <a:sym typeface="Symbol" pitchFamily="18" charset="2"/>
            </a:endParaRPr>
          </a:p>
          <a:p>
            <a:pPr marL="266700" fontAlgn="auto">
              <a:spcAft>
                <a:spcPts val="0"/>
              </a:spcAft>
              <a:defRPr/>
            </a:pPr>
            <a:r>
              <a:rPr lang="it-IT" sz="2400" b="1" u="sng" dirty="0" smtClean="0">
                <a:solidFill>
                  <a:srgbClr val="0033CC"/>
                </a:solidFill>
                <a:effectLst>
                  <a:outerShdw blurRad="38100" dist="38100" dir="2700000" algn="tl">
                    <a:srgbClr val="000000">
                      <a:alpha val="43137"/>
                    </a:srgbClr>
                  </a:outerShdw>
                </a:effectLst>
                <a:latin typeface="+mj-lt"/>
                <a:sym typeface="Symbol" pitchFamily="18" charset="2"/>
              </a:rPr>
              <a:t>2012</a:t>
            </a:r>
          </a:p>
          <a:p>
            <a:r>
              <a:rPr lang="it-IT" sz="2400" b="1" dirty="0" smtClean="0">
                <a:solidFill>
                  <a:srgbClr val="0033CC"/>
                </a:solidFill>
                <a:latin typeface="+mj-lt"/>
                <a:sym typeface="Symbol" pitchFamily="18" charset="2"/>
              </a:rPr>
              <a:t>Sperimentazione Vales </a:t>
            </a:r>
          </a:p>
          <a:p>
            <a:r>
              <a:rPr lang="it-IT" sz="2400" dirty="0" smtClean="0">
                <a:solidFill>
                  <a:srgbClr val="0033CC"/>
                </a:solidFill>
              </a:rPr>
              <a:t>“Progetto sperimentale per individuare criteri, strumenti e metodologie per la valutazione delle scuole e dei dirigenti scolastici”</a:t>
            </a:r>
          </a:p>
          <a:p>
            <a:pPr marL="266700" fontAlgn="auto">
              <a:spcAft>
                <a:spcPts val="0"/>
              </a:spcAft>
              <a:defRPr/>
            </a:pPr>
            <a:r>
              <a:rPr lang="it-IT" sz="2400" i="1" dirty="0">
                <a:solidFill>
                  <a:srgbClr val="0033CC"/>
                </a:solidFill>
                <a:latin typeface="+mj-lt"/>
              </a:rPr>
              <a:t/>
            </a:r>
            <a:br>
              <a:rPr lang="it-IT" sz="2400" i="1" dirty="0">
                <a:solidFill>
                  <a:srgbClr val="0033CC"/>
                </a:solidFill>
                <a:latin typeface="+mj-lt"/>
              </a:rPr>
            </a:br>
            <a:endParaRPr lang="it-IT" sz="2400" dirty="0">
              <a:solidFill>
                <a:srgbClr val="0033CC"/>
              </a:solidFill>
              <a:latin typeface="Calibri"/>
            </a:endParaRPr>
          </a:p>
        </p:txBody>
      </p:sp>
      <p:sp>
        <p:nvSpPr>
          <p:cNvPr id="7" name="Rettangolo 6"/>
          <p:cNvSpPr/>
          <p:nvPr/>
        </p:nvSpPr>
        <p:spPr>
          <a:xfrm>
            <a:off x="228600" y="2362200"/>
            <a:ext cx="8496944" cy="3416320"/>
          </a:xfrm>
          <a:prstGeom prst="rect">
            <a:avLst/>
          </a:prstGeom>
          <a:solidFill>
            <a:schemeClr val="tx2">
              <a:lumMod val="20000"/>
              <a:lumOff val="80000"/>
            </a:schemeClr>
          </a:solidFill>
        </p:spPr>
        <p:txBody>
          <a:bodyPr wrap="square">
            <a:spAutoFit/>
          </a:bodyPr>
          <a:lstStyle/>
          <a:p>
            <a:pPr algn="just"/>
            <a:endParaRPr lang="it-IT" sz="2400" b="1" dirty="0" smtClean="0">
              <a:solidFill>
                <a:srgbClr val="002060"/>
              </a:solidFill>
            </a:endParaRPr>
          </a:p>
          <a:p>
            <a:pPr algn="just"/>
            <a:r>
              <a:rPr lang="it-IT" sz="2400" b="1" dirty="0" smtClean="0">
                <a:solidFill>
                  <a:srgbClr val="002060"/>
                </a:solidFill>
              </a:rPr>
              <a:t>Circolare Vales, n. 16, del 3 febbraio 2012</a:t>
            </a:r>
            <a:r>
              <a:rPr lang="it-IT" sz="2400" dirty="0" smtClean="0">
                <a:solidFill>
                  <a:srgbClr val="002060"/>
                </a:solidFill>
              </a:rPr>
              <a:t>:</a:t>
            </a:r>
          </a:p>
          <a:p>
            <a:pPr algn="just"/>
            <a:r>
              <a:rPr lang="it-IT" sz="2400" dirty="0" smtClean="0">
                <a:solidFill>
                  <a:srgbClr val="002060"/>
                </a:solidFill>
              </a:rPr>
              <a:t> </a:t>
            </a:r>
          </a:p>
          <a:p>
            <a:pPr algn="just"/>
            <a:r>
              <a:rPr lang="it-IT" sz="2400" i="1" dirty="0" smtClean="0">
                <a:solidFill>
                  <a:srgbClr val="002060"/>
                </a:solidFill>
              </a:rPr>
              <a:t>“L’obiettivo della nuova iniziativa sperimentale VALES è quello di individuare e verificare sul campo la fattibilità di metodi, criteri, procedure e strumenti che permettano di </a:t>
            </a:r>
            <a:r>
              <a:rPr lang="it-IT" sz="2400" b="1" i="1" dirty="0" smtClean="0">
                <a:solidFill>
                  <a:srgbClr val="002060"/>
                </a:solidFill>
              </a:rPr>
              <a:t>valutare punti di forza e di debolezza della istituzione scolastica, nonché dell’azione della dirigenza scolastica</a:t>
            </a:r>
            <a:r>
              <a:rPr lang="it-IT" sz="2400" dirty="0" smtClean="0">
                <a:solidFill>
                  <a:srgbClr val="002060"/>
                </a:solidFill>
              </a:rPr>
              <a:t>”. </a:t>
            </a:r>
          </a:p>
          <a:p>
            <a:pPr algn="just"/>
            <a:endParaRPr lang="it-IT" sz="2400" dirty="0">
              <a:solidFill>
                <a:srgbClr val="002060"/>
              </a:solidFill>
            </a:endParaRPr>
          </a:p>
        </p:txBody>
      </p:sp>
      <p:pic>
        <p:nvPicPr>
          <p:cNvPr id="2050" name="Picture 2" descr="https://encrypted-tbn3.gstatic.com/images?q=tbn:ANd9GcRwQTL1kShr74M1d0b86fGh27fCN5opOrrZrmRvclVSl15V8mqAUA"/>
          <p:cNvPicPr>
            <a:picLocks noChangeAspect="1" noChangeArrowheads="1"/>
          </p:cNvPicPr>
          <p:nvPr/>
        </p:nvPicPr>
        <p:blipFill>
          <a:blip r:embed="rId3" cstate="print"/>
          <a:srcRect/>
          <a:stretch>
            <a:fillRect/>
          </a:stretch>
        </p:blipFill>
        <p:spPr bwMode="auto">
          <a:xfrm>
            <a:off x="6248400" y="5181600"/>
            <a:ext cx="2506545" cy="1371600"/>
          </a:xfrm>
          <a:prstGeom prst="rect">
            <a:avLst/>
          </a:prstGeom>
          <a:noFill/>
        </p:spPr>
      </p:pic>
      <p:pic>
        <p:nvPicPr>
          <p:cNvPr id="5" name="Immagine 4" descr="Francesco Profumo.jpg"/>
          <p:cNvPicPr/>
          <p:nvPr/>
        </p:nvPicPr>
        <p:blipFill>
          <a:blip r:embed="rId4" cstate="print"/>
          <a:srcRect/>
          <a:stretch>
            <a:fillRect/>
          </a:stretch>
        </p:blipFill>
        <p:spPr bwMode="auto">
          <a:xfrm>
            <a:off x="6781800" y="228600"/>
            <a:ext cx="1905000" cy="2209800"/>
          </a:xfrm>
          <a:prstGeom prst="rect">
            <a:avLst/>
          </a:prstGeom>
          <a:noFill/>
          <a:ln w="9525">
            <a:noFill/>
            <a:miter lim="800000"/>
            <a:headEnd/>
            <a:tailEnd/>
          </a:ln>
        </p:spPr>
      </p:pic>
    </p:spTree>
    <p:extLst>
      <p:ext uri="{BB962C8B-B14F-4D97-AF65-F5344CB8AC3E}">
        <p14:creationId xmlns:p14="http://schemas.microsoft.com/office/powerpoint/2010/main" xmlns="" val="26041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1" y="244475"/>
            <a:ext cx="6934199" cy="1660525"/>
          </a:xfrm>
        </p:spPr>
        <p:txBody>
          <a:bodyPr/>
          <a:lstStyle/>
          <a:p>
            <a:pPr algn="l"/>
            <a:r>
              <a:rPr lang="it-IT" sz="2400" b="1" dirty="0" smtClean="0">
                <a:solidFill>
                  <a:srgbClr val="000099"/>
                </a:solidFill>
              </a:rPr>
              <a:t>AS 2012/2013 </a:t>
            </a:r>
            <a:br>
              <a:rPr lang="it-IT" sz="2400" b="1" dirty="0" smtClean="0">
                <a:solidFill>
                  <a:srgbClr val="000099"/>
                </a:solidFill>
              </a:rPr>
            </a:br>
            <a:r>
              <a:rPr lang="it-IT" sz="2400" b="1" dirty="0" smtClean="0">
                <a:solidFill>
                  <a:srgbClr val="000099"/>
                </a:solidFill>
              </a:rPr>
              <a:t/>
            </a:r>
            <a:br>
              <a:rPr lang="it-IT" sz="2400" b="1" dirty="0" smtClean="0">
                <a:solidFill>
                  <a:srgbClr val="000099"/>
                </a:solidFill>
              </a:rPr>
            </a:br>
            <a:r>
              <a:rPr lang="it-IT" sz="2400" b="1" dirty="0" smtClean="0">
                <a:solidFill>
                  <a:srgbClr val="000099"/>
                </a:solidFill>
              </a:rPr>
              <a:t>MIUR: Progetto di formazione per </a:t>
            </a:r>
            <a:br>
              <a:rPr lang="it-IT" sz="2400" b="1" dirty="0" smtClean="0">
                <a:solidFill>
                  <a:srgbClr val="000099"/>
                </a:solidFill>
              </a:rPr>
            </a:br>
            <a:r>
              <a:rPr lang="it-IT" sz="2400" b="1" dirty="0" smtClean="0">
                <a:solidFill>
                  <a:srgbClr val="000099"/>
                </a:solidFill>
              </a:rPr>
              <a:t>i Dirigenti scolastici neo immessi in ruolo</a:t>
            </a:r>
            <a:endParaRPr lang="it-IT" sz="2400" b="1" dirty="0">
              <a:solidFill>
                <a:srgbClr val="000099"/>
              </a:solidFill>
              <a:effectLst/>
            </a:endParaRPr>
          </a:p>
        </p:txBody>
      </p:sp>
      <p:sp>
        <p:nvSpPr>
          <p:cNvPr id="4" name="Segnaposto contenuto 2"/>
          <p:cNvSpPr>
            <a:spLocks noGrp="1"/>
          </p:cNvSpPr>
          <p:nvPr>
            <p:ph idx="1"/>
          </p:nvPr>
        </p:nvSpPr>
        <p:spPr>
          <a:xfrm>
            <a:off x="381000" y="2057400"/>
            <a:ext cx="8515672" cy="3581400"/>
          </a:xfrm>
          <a:solidFill>
            <a:schemeClr val="tx2">
              <a:lumMod val="20000"/>
              <a:lumOff val="80000"/>
            </a:schemeClr>
          </a:solidFill>
        </p:spPr>
        <p:txBody>
          <a:bodyPr>
            <a:noAutofit/>
          </a:bodyPr>
          <a:lstStyle/>
          <a:p>
            <a:pPr>
              <a:buNone/>
            </a:pPr>
            <a:r>
              <a:rPr lang="it-IT" sz="2800" b="1" i="1" dirty="0" smtClean="0">
                <a:solidFill>
                  <a:srgbClr val="002060"/>
                </a:solidFill>
                <a:effectLst/>
              </a:rPr>
              <a:t>Dal progetto: </a:t>
            </a:r>
          </a:p>
          <a:p>
            <a:pPr>
              <a:buNone/>
            </a:pPr>
            <a:r>
              <a:rPr lang="it-IT" sz="2800" i="1" dirty="0" smtClean="0">
                <a:solidFill>
                  <a:srgbClr val="002060"/>
                </a:solidFill>
                <a:effectLst/>
              </a:rPr>
              <a:t>“</a:t>
            </a:r>
            <a:r>
              <a:rPr lang="it-IT" sz="2800" b="1" i="1" dirty="0" smtClean="0">
                <a:solidFill>
                  <a:srgbClr val="002060"/>
                </a:solidFill>
                <a:effectLst/>
              </a:rPr>
              <a:t>Gli obiettivi </a:t>
            </a:r>
            <a:r>
              <a:rPr lang="it-IT" sz="2800" i="1" dirty="0" smtClean="0">
                <a:solidFill>
                  <a:srgbClr val="002060"/>
                </a:solidFill>
                <a:effectLst/>
              </a:rPr>
              <a:t>da raggiungere scaturiscono dal processo di autovalutazione e sono esplicitamente indicati nel Rapporto; vengono proposti dal Dirigente scolastico al Direttore dell’Ufficio Scolastico Regionale per la loro effettiva definizione e </a:t>
            </a:r>
            <a:r>
              <a:rPr lang="it-IT" sz="2800" b="1" i="1" dirty="0" smtClean="0">
                <a:solidFill>
                  <a:srgbClr val="002060"/>
                </a:solidFill>
                <a:effectLst/>
              </a:rPr>
              <a:t>la conseguente assegnazione per la valutazione</a:t>
            </a:r>
            <a:r>
              <a:rPr lang="it-IT" sz="2800" i="1" dirty="0" smtClean="0">
                <a:solidFill>
                  <a:srgbClr val="002060"/>
                </a:solidFill>
                <a:effectLst/>
              </a:rPr>
              <a:t>. </a:t>
            </a:r>
            <a:endParaRPr lang="it-IT" sz="2800" dirty="0">
              <a:solidFill>
                <a:srgbClr val="002060"/>
              </a:solidFill>
              <a:effectLst/>
            </a:endParaRPr>
          </a:p>
        </p:txBody>
      </p:sp>
      <p:pic>
        <p:nvPicPr>
          <p:cNvPr id="5" name="Immagine 4" descr="http://previews.123rf.com/images/carmendorin/carmendorin1404/carmendorin140400192/27490718-Grunge-rubber-stamp-with-text-Lost-vector-illustration-Stock-Vector.jpg"/>
          <p:cNvPicPr/>
          <p:nvPr/>
        </p:nvPicPr>
        <p:blipFill>
          <a:blip r:embed="rId2" cstate="print"/>
          <a:srcRect/>
          <a:stretch>
            <a:fillRect/>
          </a:stretch>
        </p:blipFill>
        <p:spPr bwMode="auto">
          <a:xfrm>
            <a:off x="3581400" y="5257800"/>
            <a:ext cx="2667000" cy="1600200"/>
          </a:xfrm>
          <a:prstGeom prst="rect">
            <a:avLst/>
          </a:prstGeom>
          <a:noFill/>
          <a:ln w="9525">
            <a:noFill/>
            <a:miter lim="800000"/>
            <a:headEnd/>
            <a:tailEnd/>
          </a:ln>
        </p:spPr>
      </p:pic>
      <p:pic>
        <p:nvPicPr>
          <p:cNvPr id="26626" name="Picture 2" descr="Maria Chiara Carrozza daticamera.jpg"/>
          <p:cNvPicPr>
            <a:picLocks noChangeAspect="1" noChangeArrowheads="1"/>
          </p:cNvPicPr>
          <p:nvPr/>
        </p:nvPicPr>
        <p:blipFill>
          <a:blip r:embed="rId3" cstate="print"/>
          <a:srcRect/>
          <a:stretch>
            <a:fillRect/>
          </a:stretch>
        </p:blipFill>
        <p:spPr bwMode="auto">
          <a:xfrm>
            <a:off x="7086600" y="4724400"/>
            <a:ext cx="2057400" cy="2133600"/>
          </a:xfrm>
          <a:prstGeom prst="rect">
            <a:avLst/>
          </a:prstGeom>
          <a:noFill/>
        </p:spPr>
      </p:pic>
      <p:pic>
        <p:nvPicPr>
          <p:cNvPr id="6" name="Immagine 5" descr="Francesco Profumo.jpg"/>
          <p:cNvPicPr/>
          <p:nvPr/>
        </p:nvPicPr>
        <p:blipFill>
          <a:blip r:embed="rId4" cstate="print"/>
          <a:srcRect/>
          <a:stretch>
            <a:fillRect/>
          </a:stretch>
        </p:blipFill>
        <p:spPr bwMode="auto">
          <a:xfrm>
            <a:off x="7010400" y="0"/>
            <a:ext cx="2133600" cy="2362200"/>
          </a:xfrm>
          <a:prstGeom prst="rect">
            <a:avLst/>
          </a:prstGeom>
          <a:noFill/>
          <a:ln w="9525">
            <a:noFill/>
            <a:miter lim="800000"/>
            <a:headEnd/>
            <a:tailEnd/>
          </a:ln>
        </p:spPr>
      </p:pic>
    </p:spTree>
    <p:extLst>
      <p:ext uri="{BB962C8B-B14F-4D97-AF65-F5344CB8AC3E}">
        <p14:creationId xmlns:p14="http://schemas.microsoft.com/office/powerpoint/2010/main" xmlns="" val="109265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70C0"/>
                </a:solidFill>
              </a:rPr>
              <a:t>In sintesi</a:t>
            </a:r>
            <a:endParaRPr lang="it-IT" dirty="0">
              <a:solidFill>
                <a:srgbClr val="0070C0"/>
              </a:solidFill>
            </a:endParaRPr>
          </a:p>
        </p:txBody>
      </p:sp>
      <p:sp>
        <p:nvSpPr>
          <p:cNvPr id="3" name="Segnaposto contenuto 2"/>
          <p:cNvSpPr>
            <a:spLocks noGrp="1"/>
          </p:cNvSpPr>
          <p:nvPr>
            <p:ph idx="1"/>
          </p:nvPr>
        </p:nvSpPr>
        <p:spPr>
          <a:xfrm>
            <a:off x="381000" y="1676400"/>
            <a:ext cx="8382000" cy="4267200"/>
          </a:xfrm>
          <a:solidFill>
            <a:srgbClr val="002060"/>
          </a:solidFill>
        </p:spPr>
        <p:txBody>
          <a:bodyPr/>
          <a:lstStyle/>
          <a:p>
            <a:pPr algn="just">
              <a:buNone/>
            </a:pPr>
            <a:r>
              <a:rPr lang="it-IT" dirty="0" smtClean="0"/>
              <a:t>In questi 15 anni abbiamo avuto </a:t>
            </a:r>
            <a:r>
              <a:rPr lang="it-IT" b="1" dirty="0" smtClean="0"/>
              <a:t>5 tentativi falliti</a:t>
            </a:r>
            <a:r>
              <a:rPr lang="it-IT" dirty="0" smtClean="0"/>
              <a:t>: pertanto è facile immaginare che molti vorrebbero un’ennesima proposta da inserire nel catalogo dei fallimenti.</a:t>
            </a:r>
          </a:p>
          <a:p>
            <a:pPr algn="just">
              <a:buNone/>
            </a:pPr>
            <a:r>
              <a:rPr lang="it-IT" dirty="0" smtClean="0"/>
              <a:t>Parallelamente, mai come in questo momento, abbiamo la necessità di presentare </a:t>
            </a:r>
            <a:r>
              <a:rPr lang="it-IT" b="1" dirty="0" smtClean="0"/>
              <a:t>un disegno solido e chiaro per la valutazione della dirigenza </a:t>
            </a:r>
            <a:r>
              <a:rPr lang="it-IT" dirty="0" smtClean="0"/>
              <a:t>.</a:t>
            </a:r>
            <a:endParaRPr lang="it-IT" dirty="0"/>
          </a:p>
        </p:txBody>
      </p:sp>
    </p:spTree>
    <p:extLst>
      <p:ext uri="{BB962C8B-B14F-4D97-AF65-F5344CB8AC3E}">
        <p14:creationId xmlns:p14="http://schemas.microsoft.com/office/powerpoint/2010/main" xmlns="" val="4114942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9600" y="1371600"/>
            <a:ext cx="8001000" cy="5632311"/>
          </a:xfrm>
          <a:prstGeom prst="rect">
            <a:avLst/>
          </a:prstGeom>
          <a:noFill/>
        </p:spPr>
        <p:txBody>
          <a:bodyPr wrap="square" rtlCol="0">
            <a:spAutoFit/>
          </a:bodyPr>
          <a:lstStyle/>
          <a:p>
            <a:pPr marL="342900" indent="-342900">
              <a:buFontTx/>
              <a:buAutoNum type="arabicPeriod"/>
            </a:pPr>
            <a:r>
              <a:rPr lang="it-IT" sz="4000" b="1" dirty="0" smtClean="0">
                <a:solidFill>
                  <a:schemeClr val="accent5">
                    <a:lumMod val="60000"/>
                    <a:lumOff val="40000"/>
                  </a:schemeClr>
                </a:solidFill>
              </a:rPr>
              <a:t>  I TENTATIVI PRECEDENTI</a:t>
            </a:r>
          </a:p>
          <a:p>
            <a:pPr marL="342900" indent="-342900">
              <a:buAutoNum type="arabicPeriod"/>
            </a:pPr>
            <a:endParaRPr lang="it-IT" sz="4000" b="1" dirty="0" smtClean="0">
              <a:solidFill>
                <a:schemeClr val="tx2">
                  <a:lumMod val="75000"/>
                </a:schemeClr>
              </a:solidFill>
            </a:endParaRPr>
          </a:p>
          <a:p>
            <a:pPr marL="342900" indent="-342900">
              <a:buAutoNum type="arabicPeriod"/>
            </a:pPr>
            <a:r>
              <a:rPr lang="it-IT" sz="4000" b="1" dirty="0" smtClean="0">
                <a:solidFill>
                  <a:srgbClr val="002060"/>
                </a:solidFill>
              </a:rPr>
              <a:t>LA NORMATIVA</a:t>
            </a:r>
          </a:p>
          <a:p>
            <a:pPr marL="342900" indent="-342900">
              <a:buAutoNum type="arabicPeriod"/>
            </a:pPr>
            <a:endParaRPr lang="it-IT" sz="4000" b="1" dirty="0" smtClean="0">
              <a:solidFill>
                <a:schemeClr val="tx2">
                  <a:lumMod val="75000"/>
                </a:schemeClr>
              </a:solidFill>
            </a:endParaRPr>
          </a:p>
          <a:p>
            <a:pPr marL="342900" indent="-342900">
              <a:buAutoNum type="arabicPeriod"/>
            </a:pPr>
            <a:r>
              <a:rPr lang="it-IT" sz="4000" b="1" dirty="0" smtClean="0">
                <a:solidFill>
                  <a:schemeClr val="accent5">
                    <a:lumMod val="60000"/>
                    <a:lumOff val="40000"/>
                  </a:schemeClr>
                </a:solidFill>
              </a:rPr>
              <a:t> IL DISEGNO</a:t>
            </a:r>
          </a:p>
          <a:p>
            <a:pPr marL="342900" indent="-342900">
              <a:buAutoNum type="arabicPeriod"/>
            </a:pPr>
            <a:endParaRPr lang="it-IT" sz="4000" b="1" dirty="0" smtClean="0">
              <a:solidFill>
                <a:schemeClr val="accent5">
                  <a:lumMod val="60000"/>
                  <a:lumOff val="40000"/>
                </a:schemeClr>
              </a:solidFill>
            </a:endParaRPr>
          </a:p>
          <a:p>
            <a:pPr marL="342900" indent="-342900">
              <a:buFontTx/>
              <a:buAutoNum type="arabicPeriod"/>
            </a:pPr>
            <a:r>
              <a:rPr lang="it-IT" sz="4000" b="1" dirty="0" smtClean="0">
                <a:solidFill>
                  <a:schemeClr val="tx2">
                    <a:lumMod val="20000"/>
                    <a:lumOff val="80000"/>
                  </a:schemeClr>
                </a:solidFill>
              </a:rPr>
              <a:t>I PRIMI PASSI</a:t>
            </a:r>
          </a:p>
          <a:p>
            <a:pPr marL="342900" indent="-342900"/>
            <a:endParaRPr lang="it-IT" sz="4000" b="1" dirty="0" smtClean="0">
              <a:solidFill>
                <a:schemeClr val="tx2">
                  <a:lumMod val="75000"/>
                </a:schemeClr>
              </a:solidFill>
            </a:endParaRPr>
          </a:p>
          <a:p>
            <a:pPr marL="342900" indent="-342900"/>
            <a:endParaRPr lang="it-IT" sz="4000" b="1" dirty="0">
              <a:solidFill>
                <a:schemeClr val="tx2">
                  <a:lumMod val="75000"/>
                </a:schemeClr>
              </a:solidFill>
            </a:endParaRPr>
          </a:p>
        </p:txBody>
      </p:sp>
    </p:spTree>
    <p:extLst>
      <p:ext uri="{BB962C8B-B14F-4D97-AF65-F5344CB8AC3E}">
        <p14:creationId xmlns:p14="http://schemas.microsoft.com/office/powerpoint/2010/main" xmlns="" val="4264558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5257800" y="1152435"/>
            <a:ext cx="3418654" cy="1200329"/>
          </a:xfrm>
          <a:prstGeom prst="rect">
            <a:avLst/>
          </a:prstGeom>
          <a:solidFill>
            <a:srgbClr val="002060"/>
          </a:solidFill>
          <a:ln w="25400">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square">
            <a:spAutoFit/>
          </a:bodyPr>
          <a:lstStyle/>
          <a:p>
            <a:pPr algn="ctr"/>
            <a:r>
              <a:rPr lang="it-IT" b="1" dirty="0"/>
              <a:t>R</a:t>
            </a:r>
            <a:r>
              <a:rPr lang="it-IT" b="1" dirty="0" smtClean="0"/>
              <a:t>egolamento </a:t>
            </a:r>
            <a:r>
              <a:rPr lang="it-IT" b="1" dirty="0"/>
              <a:t>sul Sistema Nazionale di </a:t>
            </a:r>
            <a:r>
              <a:rPr lang="it-IT" b="1" dirty="0" smtClean="0"/>
              <a:t>Valutazione </a:t>
            </a:r>
            <a:r>
              <a:rPr lang="it-IT" b="1" dirty="0"/>
              <a:t>in materia di istruzione e </a:t>
            </a:r>
            <a:r>
              <a:rPr lang="it-IT" b="1" dirty="0" smtClean="0"/>
              <a:t>formazione</a:t>
            </a:r>
            <a:endParaRPr lang="it-IT" b="1" dirty="0"/>
          </a:p>
        </p:txBody>
      </p:sp>
      <p:sp>
        <p:nvSpPr>
          <p:cNvPr id="3075" name="Text Box 6"/>
          <p:cNvSpPr txBox="1">
            <a:spLocks noChangeArrowheads="1"/>
          </p:cNvSpPr>
          <p:nvPr/>
        </p:nvSpPr>
        <p:spPr bwMode="auto">
          <a:xfrm>
            <a:off x="5199797" y="2650593"/>
            <a:ext cx="3476657" cy="1477328"/>
          </a:xfrm>
          <a:prstGeom prst="rect">
            <a:avLst/>
          </a:prstGeom>
          <a:solidFill>
            <a:srgbClr val="002060"/>
          </a:solidFill>
          <a:ln w="28575">
            <a:solidFill>
              <a:schemeClr val="tx1"/>
            </a:solidFill>
            <a:miter lim="800000"/>
            <a:headEnd/>
            <a:tailEnd/>
          </a:ln>
          <a:effectLst>
            <a:innerShdw blurRad="114300">
              <a:prstClr val="black"/>
            </a:innerShdw>
          </a:effectLst>
        </p:spPr>
        <p:txBody>
          <a:bodyPr wrap="square">
            <a:spAutoFit/>
          </a:bodyPr>
          <a:lstStyle/>
          <a:p>
            <a:pPr marL="1588" lvl="1" indent="-1588" algn="ctr">
              <a:tabLst>
                <a:tab pos="0" algn="l"/>
              </a:tabLst>
            </a:pPr>
            <a:r>
              <a:rPr lang="it-IT" b="1" dirty="0" smtClean="0"/>
              <a:t>Priorità </a:t>
            </a:r>
            <a:r>
              <a:rPr lang="it-IT" b="1" dirty="0"/>
              <a:t>strategiche del Sistema Nazionale di Valutazione per gli anni scolastici 2014/15, 2015/16 e 2016/17</a:t>
            </a:r>
          </a:p>
        </p:txBody>
      </p:sp>
      <p:sp>
        <p:nvSpPr>
          <p:cNvPr id="3076" name="Text Box 9"/>
          <p:cNvSpPr txBox="1">
            <a:spLocks noChangeArrowheads="1"/>
          </p:cNvSpPr>
          <p:nvPr/>
        </p:nvSpPr>
        <p:spPr bwMode="auto">
          <a:xfrm>
            <a:off x="533400" y="1752600"/>
            <a:ext cx="3275486" cy="400110"/>
          </a:xfrm>
          <a:prstGeom prst="rect">
            <a:avLst/>
          </a:prstGeom>
          <a:solidFill>
            <a:srgbClr val="002060"/>
          </a:solidFill>
          <a:ln w="9525">
            <a:solidFill>
              <a:schemeClr val="tx1"/>
            </a:solidFill>
            <a:miter lim="800000"/>
            <a:headEnd/>
            <a:tailEnd/>
          </a:ln>
          <a:effectLst>
            <a:innerShdw blurRad="114300">
              <a:prstClr val="black"/>
            </a:innerShdw>
          </a:effectLst>
        </p:spPr>
        <p:txBody>
          <a:bodyPr wrap="square">
            <a:spAutoFit/>
          </a:bodyPr>
          <a:lstStyle/>
          <a:p>
            <a:pPr>
              <a:spcBef>
                <a:spcPct val="50000"/>
              </a:spcBef>
            </a:pPr>
            <a:r>
              <a:rPr lang="it-IT" sz="2000" b="1" dirty="0" smtClean="0">
                <a:latin typeface="Arial Narrow" panose="020B0606020202030204" pitchFamily="34" charset="0"/>
              </a:rPr>
              <a:t>DPR 28 marzo 2013, </a:t>
            </a:r>
            <a:r>
              <a:rPr lang="it-IT" sz="2000" b="1" dirty="0">
                <a:latin typeface="Arial Narrow" panose="020B0606020202030204" pitchFamily="34" charset="0"/>
              </a:rPr>
              <a:t>n</a:t>
            </a:r>
            <a:r>
              <a:rPr lang="it-IT" sz="2000" b="1" dirty="0" smtClean="0">
                <a:latin typeface="Arial Narrow" panose="020B0606020202030204" pitchFamily="34" charset="0"/>
              </a:rPr>
              <a:t>. 80</a:t>
            </a:r>
            <a:endParaRPr lang="it-IT" sz="2000" b="1" dirty="0">
              <a:latin typeface="Arial Narrow" panose="020B0606020202030204" pitchFamily="34" charset="0"/>
            </a:endParaRPr>
          </a:p>
        </p:txBody>
      </p:sp>
      <p:sp>
        <p:nvSpPr>
          <p:cNvPr id="3" name="Freccia a destra 2"/>
          <p:cNvSpPr/>
          <p:nvPr/>
        </p:nvSpPr>
        <p:spPr>
          <a:xfrm>
            <a:off x="403860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 Box 6"/>
          <p:cNvSpPr txBox="1">
            <a:spLocks noChangeArrowheads="1"/>
          </p:cNvSpPr>
          <p:nvPr/>
        </p:nvSpPr>
        <p:spPr bwMode="auto">
          <a:xfrm>
            <a:off x="533400" y="3429000"/>
            <a:ext cx="3352799" cy="707886"/>
          </a:xfrm>
          <a:prstGeom prst="rect">
            <a:avLst/>
          </a:prstGeom>
          <a:solidFill>
            <a:srgbClr val="002060"/>
          </a:solidFill>
          <a:ln w="28575">
            <a:solidFill>
              <a:schemeClr val="tx1"/>
            </a:solidFill>
            <a:miter lim="800000"/>
            <a:headEnd/>
            <a:tailEnd/>
          </a:ln>
          <a:effectLst>
            <a:innerShdw blurRad="114300">
              <a:prstClr val="black"/>
            </a:innerShdw>
          </a:effectLst>
        </p:spPr>
        <p:txBody>
          <a:bodyPr wrap="square">
            <a:spAutoFit/>
          </a:bodyPr>
          <a:lstStyle/>
          <a:p>
            <a:pPr marL="0" lvl="1" algn="ctr">
              <a:tabLst>
                <a:tab pos="0" algn="l"/>
              </a:tabLst>
            </a:pPr>
            <a:r>
              <a:rPr lang="it-IT" sz="2000" b="1" dirty="0" smtClean="0"/>
              <a:t>DM 18 settembre 2014,  </a:t>
            </a:r>
            <a:r>
              <a:rPr lang="it-IT" sz="2000" b="1" dirty="0"/>
              <a:t>n. 11 </a:t>
            </a:r>
            <a:endParaRPr lang="it-IT" sz="2000" b="1" dirty="0">
              <a:latin typeface="Arial Narrow" panose="020B0606020202030204" pitchFamily="34" charset="0"/>
            </a:endParaRPr>
          </a:p>
        </p:txBody>
      </p:sp>
      <p:sp>
        <p:nvSpPr>
          <p:cNvPr id="13" name="Freccia a destra 12"/>
          <p:cNvSpPr/>
          <p:nvPr/>
        </p:nvSpPr>
        <p:spPr>
          <a:xfrm>
            <a:off x="4038600" y="4876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 Box 6"/>
          <p:cNvSpPr txBox="1">
            <a:spLocks noChangeArrowheads="1"/>
          </p:cNvSpPr>
          <p:nvPr/>
        </p:nvSpPr>
        <p:spPr bwMode="auto">
          <a:xfrm>
            <a:off x="609600" y="4953000"/>
            <a:ext cx="3276600" cy="400110"/>
          </a:xfrm>
          <a:prstGeom prst="rect">
            <a:avLst/>
          </a:prstGeom>
          <a:solidFill>
            <a:srgbClr val="002060"/>
          </a:solidFill>
          <a:ln w="28575">
            <a:solidFill>
              <a:schemeClr val="tx1"/>
            </a:solidFill>
            <a:miter lim="800000"/>
            <a:headEnd/>
            <a:tailEnd/>
          </a:ln>
          <a:effectLst>
            <a:innerShdw blurRad="114300">
              <a:prstClr val="black"/>
            </a:innerShdw>
          </a:effectLst>
        </p:spPr>
        <p:txBody>
          <a:bodyPr wrap="square">
            <a:spAutoFit/>
          </a:bodyPr>
          <a:lstStyle/>
          <a:p>
            <a:pPr marL="0" lvl="1" algn="ctr">
              <a:tabLst>
                <a:tab pos="0" algn="l"/>
              </a:tabLst>
            </a:pPr>
            <a:r>
              <a:rPr lang="it-IT" sz="2000" b="1" dirty="0" smtClean="0">
                <a:latin typeface="Arial Narrow" panose="020B0606020202030204" pitchFamily="34" charset="0"/>
              </a:rPr>
              <a:t>Legge 13 luglio 2015 n. 107</a:t>
            </a:r>
            <a:endParaRPr lang="it-IT" sz="2000" b="1" dirty="0">
              <a:latin typeface="Arial Narrow" panose="020B0606020202030204" pitchFamily="34" charset="0"/>
            </a:endParaRPr>
          </a:p>
        </p:txBody>
      </p:sp>
      <p:sp>
        <p:nvSpPr>
          <p:cNvPr id="21" name="Freccia a destra 20"/>
          <p:cNvSpPr/>
          <p:nvPr/>
        </p:nvSpPr>
        <p:spPr>
          <a:xfrm>
            <a:off x="3962400" y="1676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 descr="cid:image001.jpg@01CFA667.A19989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199" y="6298368"/>
            <a:ext cx="124777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asellaDiTesto 11"/>
          <p:cNvSpPr txBox="1"/>
          <p:nvPr/>
        </p:nvSpPr>
        <p:spPr>
          <a:xfrm>
            <a:off x="5274836" y="4337447"/>
            <a:ext cx="3401619" cy="1477328"/>
          </a:xfrm>
          <a:prstGeom prst="rect">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dirty="0" smtClean="0">
                <a:solidFill>
                  <a:schemeClr val="tx1"/>
                </a:solidFill>
              </a:rPr>
              <a:t>Riforma del sistema nazionale di istruzione e formazione e delega per il </a:t>
            </a:r>
          </a:p>
          <a:p>
            <a:pPr algn="ctr"/>
            <a:r>
              <a:rPr lang="it-IT" b="1" dirty="0" smtClean="0">
                <a:solidFill>
                  <a:schemeClr val="tx1"/>
                </a:solidFill>
              </a:rPr>
              <a:t>riordino delle disposizioni legislative vigenti</a:t>
            </a:r>
          </a:p>
        </p:txBody>
      </p:sp>
    </p:spTree>
    <p:extLst>
      <p:ext uri="{BB962C8B-B14F-4D97-AF65-F5344CB8AC3E}">
        <p14:creationId xmlns:p14="http://schemas.microsoft.com/office/powerpoint/2010/main" xmlns="" val="16325965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836712"/>
            <a:ext cx="7993063" cy="2000548"/>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DPR 80/2013, art</a:t>
            </a:r>
            <a:r>
              <a:rPr lang="it-IT" sz="2400" b="1" dirty="0">
                <a:solidFill>
                  <a:schemeClr val="tx1"/>
                </a:solidFill>
              </a:rPr>
              <a:t>. 6: procedimento di valutazione</a:t>
            </a:r>
          </a:p>
          <a:p>
            <a:pPr algn="ctr" fontAlgn="auto">
              <a:spcBef>
                <a:spcPts val="0"/>
              </a:spcBef>
              <a:spcAft>
                <a:spcPts val="0"/>
              </a:spcAft>
              <a:defRPr/>
            </a:pPr>
            <a:endParaRPr lang="it-IT" sz="2000" b="1" dirty="0">
              <a:solidFill>
                <a:schemeClr val="tx1"/>
              </a:solidFill>
            </a:endParaRPr>
          </a:p>
          <a:p>
            <a:pPr marL="514350" indent="-514350" algn="just" fontAlgn="auto">
              <a:spcBef>
                <a:spcPts val="0"/>
              </a:spcBef>
              <a:spcAft>
                <a:spcPts val="0"/>
              </a:spcAft>
              <a:buFontTx/>
              <a:buAutoNum type="alphaLcPeriod"/>
              <a:defRPr/>
            </a:pPr>
            <a:r>
              <a:rPr lang="it-IT" sz="2000" b="1" u="sng" dirty="0">
                <a:solidFill>
                  <a:schemeClr val="tx1"/>
                </a:solidFill>
              </a:rPr>
              <a:t>Autovalutazione delle istituzioni scolastiche (R.A.)</a:t>
            </a:r>
          </a:p>
          <a:p>
            <a:pPr marL="514350" indent="-514350" algn="just" fontAlgn="auto">
              <a:spcBef>
                <a:spcPts val="0"/>
              </a:spcBef>
              <a:spcAft>
                <a:spcPts val="0"/>
              </a:spcAft>
              <a:buFontTx/>
              <a:buAutoNum type="alphaLcPeriod"/>
              <a:defRPr/>
            </a:pPr>
            <a:r>
              <a:rPr lang="it-IT" sz="2000" dirty="0">
                <a:solidFill>
                  <a:schemeClr val="tx1"/>
                </a:solidFill>
              </a:rPr>
              <a:t>Valutazione esterna</a:t>
            </a:r>
          </a:p>
          <a:p>
            <a:pPr marL="514350" indent="-514350" algn="just" fontAlgn="auto">
              <a:spcBef>
                <a:spcPts val="0"/>
              </a:spcBef>
              <a:spcAft>
                <a:spcPts val="0"/>
              </a:spcAft>
              <a:buFontTx/>
              <a:buAutoNum type="alphaLcPeriod"/>
              <a:defRPr/>
            </a:pPr>
            <a:r>
              <a:rPr lang="it-IT" sz="2000" dirty="0">
                <a:solidFill>
                  <a:schemeClr val="tx1"/>
                </a:solidFill>
              </a:rPr>
              <a:t>Azioni di  miglioramento</a:t>
            </a:r>
          </a:p>
          <a:p>
            <a:pPr marL="514350" indent="-514350" algn="just" fontAlgn="auto">
              <a:spcBef>
                <a:spcPts val="0"/>
              </a:spcBef>
              <a:spcAft>
                <a:spcPts val="0"/>
              </a:spcAft>
              <a:buFontTx/>
              <a:buAutoNum type="alphaLcPeriod"/>
              <a:defRPr/>
            </a:pPr>
            <a:r>
              <a:rPr lang="it-IT" sz="2000" dirty="0">
                <a:solidFill>
                  <a:schemeClr val="tx1"/>
                </a:solidFill>
              </a:rPr>
              <a:t>Rendicontazione sociale</a:t>
            </a:r>
          </a:p>
        </p:txBody>
      </p:sp>
      <p:sp>
        <p:nvSpPr>
          <p:cNvPr id="4" name="CasellaDiTesto 3"/>
          <p:cNvSpPr txBox="1"/>
          <p:nvPr/>
        </p:nvSpPr>
        <p:spPr>
          <a:xfrm>
            <a:off x="228600" y="3429000"/>
            <a:ext cx="87630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it-IT" sz="2400" b="1" dirty="0" smtClean="0">
                <a:solidFill>
                  <a:srgbClr val="002060"/>
                </a:solidFill>
              </a:rPr>
              <a:t>Comma 4 </a:t>
            </a:r>
          </a:p>
          <a:p>
            <a:pPr algn="just">
              <a:defRPr/>
            </a:pPr>
            <a:r>
              <a:rPr lang="it-IT" sz="2400" dirty="0" smtClean="0">
                <a:solidFill>
                  <a:srgbClr val="002060"/>
                </a:solidFill>
              </a:rPr>
              <a:t>Le </a:t>
            </a:r>
            <a:r>
              <a:rPr lang="it-IT" sz="2400" dirty="0">
                <a:solidFill>
                  <a:srgbClr val="002060"/>
                </a:solidFill>
              </a:rPr>
              <a:t>azioni … sono dirette anche a evidenziare le aree di miglioramento organizzativo e gestionale delle istituzioni scolastiche </a:t>
            </a:r>
            <a:r>
              <a:rPr lang="it-IT" sz="2400" b="1" dirty="0">
                <a:solidFill>
                  <a:srgbClr val="002060"/>
                </a:solidFill>
              </a:rPr>
              <a:t>riconducibili al dirigente </a:t>
            </a:r>
            <a:r>
              <a:rPr lang="it-IT" sz="2400" b="1" dirty="0" smtClean="0">
                <a:solidFill>
                  <a:srgbClr val="002060"/>
                </a:solidFill>
              </a:rPr>
              <a:t>scolastico, </a:t>
            </a:r>
            <a:r>
              <a:rPr lang="it-IT" sz="2400" dirty="0" smtClean="0">
                <a:solidFill>
                  <a:srgbClr val="002060"/>
                </a:solidFill>
              </a:rPr>
              <a:t>ai fini della valutazione dei risultati della sua azione dirigenziale secondo quanto previsto dall’articolo 25 del decreto legislativo 30 marzo 2001, n. 165, e successive modificazioni, e dal contratto collettivo nazionale di lavoro.</a:t>
            </a:r>
            <a:endParaRPr lang="it-IT" sz="2400" dirty="0">
              <a:solidFill>
                <a:srgbClr val="002060"/>
              </a:solidFill>
            </a:endParaRPr>
          </a:p>
        </p:txBody>
      </p:sp>
      <p:sp>
        <p:nvSpPr>
          <p:cNvPr id="5" name="Freccia in giù 4"/>
          <p:cNvSpPr/>
          <p:nvPr/>
        </p:nvSpPr>
        <p:spPr>
          <a:xfrm>
            <a:off x="4211960" y="2780928"/>
            <a:ext cx="647700" cy="55403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2627003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836712"/>
            <a:ext cx="7993063" cy="2000548"/>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DPR 80/2013, art</a:t>
            </a:r>
            <a:r>
              <a:rPr lang="it-IT" sz="2400" b="1" dirty="0">
                <a:solidFill>
                  <a:schemeClr val="tx1"/>
                </a:solidFill>
              </a:rPr>
              <a:t>. 6: procedimento di valutazione</a:t>
            </a:r>
          </a:p>
          <a:p>
            <a:pPr algn="ctr" fontAlgn="auto">
              <a:spcBef>
                <a:spcPts val="0"/>
              </a:spcBef>
              <a:spcAft>
                <a:spcPts val="0"/>
              </a:spcAft>
              <a:defRPr/>
            </a:pPr>
            <a:endParaRPr lang="it-IT" sz="2000" b="1" dirty="0">
              <a:solidFill>
                <a:schemeClr val="tx1"/>
              </a:solidFill>
            </a:endParaRPr>
          </a:p>
          <a:p>
            <a:pPr marL="514350" indent="-514350" algn="just" fontAlgn="auto">
              <a:spcBef>
                <a:spcPts val="0"/>
              </a:spcBef>
              <a:spcAft>
                <a:spcPts val="0"/>
              </a:spcAft>
              <a:buFontTx/>
              <a:buAutoNum type="alphaLcPeriod"/>
              <a:defRPr/>
            </a:pPr>
            <a:r>
              <a:rPr lang="it-IT" sz="2000" b="1" u="sng" dirty="0">
                <a:solidFill>
                  <a:schemeClr val="tx1"/>
                </a:solidFill>
              </a:rPr>
              <a:t>Autovalutazione delle istituzioni scolastiche (R.A.)</a:t>
            </a:r>
          </a:p>
          <a:p>
            <a:pPr marL="514350" indent="-514350" algn="just" fontAlgn="auto">
              <a:spcBef>
                <a:spcPts val="0"/>
              </a:spcBef>
              <a:spcAft>
                <a:spcPts val="0"/>
              </a:spcAft>
              <a:buFontTx/>
              <a:buAutoNum type="alphaLcPeriod"/>
              <a:defRPr/>
            </a:pPr>
            <a:r>
              <a:rPr lang="it-IT" sz="2000" dirty="0">
                <a:solidFill>
                  <a:schemeClr val="tx1"/>
                </a:solidFill>
              </a:rPr>
              <a:t>Valutazione esterna</a:t>
            </a:r>
          </a:p>
          <a:p>
            <a:pPr marL="514350" indent="-514350" algn="just" fontAlgn="auto">
              <a:spcBef>
                <a:spcPts val="0"/>
              </a:spcBef>
              <a:spcAft>
                <a:spcPts val="0"/>
              </a:spcAft>
              <a:buFontTx/>
              <a:buAutoNum type="alphaLcPeriod"/>
              <a:defRPr/>
            </a:pPr>
            <a:r>
              <a:rPr lang="it-IT" sz="2000" dirty="0">
                <a:solidFill>
                  <a:schemeClr val="tx1"/>
                </a:solidFill>
              </a:rPr>
              <a:t>Azioni di  miglioramento</a:t>
            </a:r>
          </a:p>
          <a:p>
            <a:pPr marL="514350" indent="-514350" algn="just" fontAlgn="auto">
              <a:spcBef>
                <a:spcPts val="0"/>
              </a:spcBef>
              <a:spcAft>
                <a:spcPts val="0"/>
              </a:spcAft>
              <a:buFontTx/>
              <a:buAutoNum type="alphaLcPeriod"/>
              <a:defRPr/>
            </a:pPr>
            <a:r>
              <a:rPr lang="it-IT" sz="2000" dirty="0">
                <a:solidFill>
                  <a:schemeClr val="tx1"/>
                </a:solidFill>
              </a:rPr>
              <a:t>Rendicontazione sociale</a:t>
            </a:r>
          </a:p>
        </p:txBody>
      </p:sp>
      <p:sp>
        <p:nvSpPr>
          <p:cNvPr id="4" name="CasellaDiTesto 3"/>
          <p:cNvSpPr txBox="1"/>
          <p:nvPr/>
        </p:nvSpPr>
        <p:spPr>
          <a:xfrm>
            <a:off x="228600" y="3505200"/>
            <a:ext cx="87630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it-IT" sz="2400" b="1" dirty="0" smtClean="0">
                <a:solidFill>
                  <a:srgbClr val="002060"/>
                </a:solidFill>
              </a:rPr>
              <a:t>Comma 5 </a:t>
            </a:r>
          </a:p>
          <a:p>
            <a:pPr algn="just">
              <a:defRPr/>
            </a:pPr>
            <a:r>
              <a:rPr lang="it-IT" sz="2400" dirty="0" smtClean="0">
                <a:solidFill>
                  <a:srgbClr val="002060"/>
                </a:solidFill>
              </a:rPr>
              <a:t>I piani di miglioramento, con i risultati conseguiti dalle singole istituzioni scolastiche, sono comunicati </a:t>
            </a:r>
            <a:r>
              <a:rPr lang="it-IT" sz="2400" b="1" dirty="0" smtClean="0">
                <a:solidFill>
                  <a:srgbClr val="002060"/>
                </a:solidFill>
              </a:rPr>
              <a:t>al direttore generale del competente Ufficio scolastico regionale, che ne tiene conto ai fini della individuazione degli obiettivi da assegnare al dirigente scolastico </a:t>
            </a:r>
            <a:r>
              <a:rPr lang="it-IT" sz="2400" dirty="0" smtClean="0">
                <a:solidFill>
                  <a:srgbClr val="002060"/>
                </a:solidFill>
              </a:rPr>
              <a:t>in sede di conferimento del successivo incarico e della valutazione di cui al comma 4.</a:t>
            </a:r>
            <a:endParaRPr lang="it-IT" sz="2400" i="1" dirty="0">
              <a:solidFill>
                <a:srgbClr val="002060"/>
              </a:solidFill>
            </a:endParaRPr>
          </a:p>
        </p:txBody>
      </p:sp>
      <p:sp>
        <p:nvSpPr>
          <p:cNvPr id="5" name="Freccia in giù 4"/>
          <p:cNvSpPr/>
          <p:nvPr/>
        </p:nvSpPr>
        <p:spPr>
          <a:xfrm>
            <a:off x="4211960" y="2780928"/>
            <a:ext cx="647700" cy="648072"/>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12177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836712"/>
            <a:ext cx="7993063" cy="1200329"/>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DPR 80/2013, art</a:t>
            </a:r>
            <a:r>
              <a:rPr lang="it-IT" sz="2400" b="1" dirty="0">
                <a:solidFill>
                  <a:schemeClr val="tx1"/>
                </a:solidFill>
              </a:rPr>
              <a:t>. </a:t>
            </a:r>
            <a:r>
              <a:rPr lang="it-IT" sz="2400" b="1" dirty="0" smtClean="0">
                <a:solidFill>
                  <a:schemeClr val="tx1"/>
                </a:solidFill>
              </a:rPr>
              <a:t>2: obiettivi e organizzazione del SNV</a:t>
            </a:r>
            <a:endParaRPr lang="it-IT" sz="2400" b="1" dirty="0">
              <a:solidFill>
                <a:schemeClr val="tx1"/>
              </a:solidFill>
            </a:endParaRPr>
          </a:p>
          <a:p>
            <a:pPr algn="ctr" fontAlgn="auto">
              <a:spcBef>
                <a:spcPts val="0"/>
              </a:spcBef>
              <a:spcAft>
                <a:spcPts val="0"/>
              </a:spcAft>
              <a:defRPr/>
            </a:pPr>
            <a:endParaRPr lang="it-IT" sz="2400" b="1" dirty="0">
              <a:solidFill>
                <a:schemeClr val="tx1"/>
              </a:solidFill>
            </a:endParaRPr>
          </a:p>
        </p:txBody>
      </p:sp>
      <p:sp>
        <p:nvSpPr>
          <p:cNvPr id="4" name="CasellaDiTesto 3"/>
          <p:cNvSpPr txBox="1"/>
          <p:nvPr/>
        </p:nvSpPr>
        <p:spPr>
          <a:xfrm>
            <a:off x="228600" y="2514600"/>
            <a:ext cx="87630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it-IT" sz="2400" b="1" dirty="0" smtClean="0">
                <a:solidFill>
                  <a:srgbClr val="002060"/>
                </a:solidFill>
              </a:rPr>
              <a:t>Comma 2 </a:t>
            </a:r>
          </a:p>
          <a:p>
            <a:pPr algn="just" fontAlgn="auto">
              <a:spcBef>
                <a:spcPts val="0"/>
              </a:spcBef>
              <a:spcAft>
                <a:spcPts val="0"/>
              </a:spcAft>
              <a:defRPr/>
            </a:pPr>
            <a:r>
              <a:rPr lang="it-IT" sz="2400" dirty="0" smtClean="0">
                <a:solidFill>
                  <a:srgbClr val="002060"/>
                </a:solidFill>
              </a:rPr>
              <a:t>L'</a:t>
            </a:r>
            <a:r>
              <a:rPr lang="it-IT" sz="2400" dirty="0" err="1" smtClean="0">
                <a:solidFill>
                  <a:srgbClr val="002060"/>
                </a:solidFill>
              </a:rPr>
              <a:t>S.N.V.</a:t>
            </a:r>
            <a:r>
              <a:rPr lang="it-IT" sz="2400" dirty="0" smtClean="0">
                <a:solidFill>
                  <a:srgbClr val="002060"/>
                </a:solidFill>
              </a:rPr>
              <a:t> </a:t>
            </a:r>
            <a:r>
              <a:rPr lang="it-IT" sz="2400" b="1" dirty="0" smtClean="0">
                <a:solidFill>
                  <a:srgbClr val="002060"/>
                </a:solidFill>
              </a:rPr>
              <a:t>fornisce i risultati della valutazione di cui al comma 1 ai direttori generali degli uffici scolastici regionali per la valutazione dei dirigenti scolastici </a:t>
            </a:r>
            <a:r>
              <a:rPr lang="it-IT" sz="2400" dirty="0" smtClean="0">
                <a:solidFill>
                  <a:srgbClr val="002060"/>
                </a:solidFill>
              </a:rPr>
              <a:t>ai sensi dell'articolo 25 del decreto legislativo 30 marzo 2001, n.165, e successive modificazioni”.</a:t>
            </a:r>
          </a:p>
          <a:p>
            <a:pPr algn="just" fontAlgn="auto">
              <a:spcBef>
                <a:spcPts val="0"/>
              </a:spcBef>
              <a:spcAft>
                <a:spcPts val="0"/>
              </a:spcAft>
              <a:defRPr/>
            </a:pPr>
            <a:endParaRPr lang="it-IT" sz="2400" dirty="0" smtClean="0">
              <a:solidFill>
                <a:srgbClr val="002060"/>
              </a:solidFill>
            </a:endParaRPr>
          </a:p>
          <a:p>
            <a:pPr algn="just">
              <a:defRPr/>
            </a:pPr>
            <a:r>
              <a:rPr lang="it-IT" sz="2400" b="1" dirty="0" smtClean="0">
                <a:solidFill>
                  <a:srgbClr val="002060"/>
                </a:solidFill>
              </a:rPr>
              <a:t>(Comma 1. </a:t>
            </a:r>
            <a:r>
              <a:rPr lang="it-IT" sz="2400" dirty="0" smtClean="0">
                <a:solidFill>
                  <a:srgbClr val="002060"/>
                </a:solidFill>
              </a:rPr>
              <a:t>Ai fini del miglioramento della qualità dell’offerta formativa e degli apprendimenti, l’</a:t>
            </a:r>
            <a:r>
              <a:rPr lang="it-IT" sz="2400" dirty="0" err="1" smtClean="0">
                <a:solidFill>
                  <a:srgbClr val="002060"/>
                </a:solidFill>
              </a:rPr>
              <a:t>S.N.V.</a:t>
            </a:r>
            <a:r>
              <a:rPr lang="it-IT" sz="2400" dirty="0" smtClean="0">
                <a:solidFill>
                  <a:srgbClr val="002060"/>
                </a:solidFill>
              </a:rPr>
              <a:t> valuta l’efficienza e l’efficacia del sistema educativo di istruzione e formazione …)</a:t>
            </a:r>
            <a:endParaRPr lang="it-IT" sz="2400" b="1" dirty="0" smtClean="0">
              <a:solidFill>
                <a:srgbClr val="002060"/>
              </a:solidFill>
            </a:endParaRPr>
          </a:p>
        </p:txBody>
      </p:sp>
      <p:sp>
        <p:nvSpPr>
          <p:cNvPr id="5" name="Freccia in giù 4"/>
          <p:cNvSpPr/>
          <p:nvPr/>
        </p:nvSpPr>
        <p:spPr>
          <a:xfrm>
            <a:off x="4251512" y="1895577"/>
            <a:ext cx="647700" cy="63023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231958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332656"/>
            <a:ext cx="7993063" cy="830997"/>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Direttiva ministeriale 18 settembre 2014, n. 11</a:t>
            </a:r>
          </a:p>
          <a:p>
            <a:pPr algn="ctr" fontAlgn="auto">
              <a:spcBef>
                <a:spcPts val="0"/>
              </a:spcBef>
              <a:spcAft>
                <a:spcPts val="0"/>
              </a:spcAft>
              <a:defRPr/>
            </a:pPr>
            <a:endParaRPr lang="it-IT" sz="2400" b="1" dirty="0">
              <a:solidFill>
                <a:schemeClr val="tx1"/>
              </a:solidFill>
            </a:endParaRPr>
          </a:p>
        </p:txBody>
      </p:sp>
      <p:sp>
        <p:nvSpPr>
          <p:cNvPr id="4" name="CasellaDiTesto 3"/>
          <p:cNvSpPr txBox="1"/>
          <p:nvPr/>
        </p:nvSpPr>
        <p:spPr>
          <a:xfrm>
            <a:off x="320264" y="1556792"/>
            <a:ext cx="8458200"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it-IT" sz="2000" b="1" dirty="0" smtClean="0">
                <a:solidFill>
                  <a:srgbClr val="002060"/>
                </a:solidFill>
              </a:rPr>
              <a:t>Punto a.3</a:t>
            </a:r>
          </a:p>
          <a:p>
            <a:pPr algn="just" fontAlgn="auto">
              <a:spcBef>
                <a:spcPts val="0"/>
              </a:spcBef>
              <a:spcAft>
                <a:spcPts val="0"/>
              </a:spcAft>
              <a:defRPr/>
            </a:pPr>
            <a:r>
              <a:rPr lang="it-IT" sz="2000" b="1" dirty="0" smtClean="0">
                <a:solidFill>
                  <a:srgbClr val="002060"/>
                </a:solidFill>
              </a:rPr>
              <a:t> </a:t>
            </a:r>
          </a:p>
          <a:p>
            <a:r>
              <a:rPr lang="it-IT" sz="2000" b="1" dirty="0" smtClean="0">
                <a:solidFill>
                  <a:srgbClr val="002060"/>
                </a:solidFill>
              </a:rPr>
              <a:t>L’INVASI definirà gli indicatori per la valutazione dei dirigenti scolastici, così come stabilito dall'articolo 3, lettera e), del Regolamento.</a:t>
            </a:r>
          </a:p>
          <a:p>
            <a:r>
              <a:rPr lang="it-IT" sz="2000" dirty="0" smtClean="0">
                <a:solidFill>
                  <a:srgbClr val="002060"/>
                </a:solidFill>
              </a:rPr>
              <a:t>Tali indicatori dovranno essere inseriti nell'ambito di una </a:t>
            </a:r>
            <a:r>
              <a:rPr lang="it-IT" sz="2000" b="1" dirty="0" smtClean="0">
                <a:solidFill>
                  <a:srgbClr val="002060"/>
                </a:solidFill>
              </a:rPr>
              <a:t>proposta organica di valutazione della dirigenza scolastica </a:t>
            </a:r>
            <a:r>
              <a:rPr lang="it-IT" sz="2000" dirty="0" smtClean="0">
                <a:solidFill>
                  <a:srgbClr val="002060"/>
                </a:solidFill>
              </a:rPr>
              <a:t>che sarà oggetto di un confronto con le organizzazioni sindacali e le associazioni professionali da parte del Ministero dell'istruzione, dell'università e della ricerca. </a:t>
            </a:r>
          </a:p>
          <a:p>
            <a:r>
              <a:rPr lang="it-IT" sz="1600" dirty="0" smtClean="0">
                <a:solidFill>
                  <a:srgbClr val="002060"/>
                </a:solidFill>
              </a:rPr>
              <a:t>Come previsto dal Regolamento, il modello di valutazione della dirigenza scolastica dovrà prestare attenzione agli obiettivi di miglioramento della scuola individuati attraverso il rapporto di autovalutazione e alle aree di miglioramento organizzativo e gestionale delle istituzioni scolastiche direttamente riconducibili all'operato del dirigente scolastico, ai fini della valutazione dei risultati della sua azione dirigenziale, secondo quanto previsto dall'articolo 25 del decreto legislativo 30 marzo 2001, n. 165, e successive modificazioni, e dal vigente contratto collettivo nazionale di lavoro dell’area della dirigenza scolastica”</a:t>
            </a:r>
            <a:endParaRPr lang="it-IT" sz="1600" b="1" dirty="0" smtClean="0">
              <a:solidFill>
                <a:srgbClr val="002060"/>
              </a:solidFill>
            </a:endParaRPr>
          </a:p>
        </p:txBody>
      </p:sp>
      <p:sp>
        <p:nvSpPr>
          <p:cNvPr id="5" name="Freccia in giù 4"/>
          <p:cNvSpPr/>
          <p:nvPr/>
        </p:nvSpPr>
        <p:spPr>
          <a:xfrm>
            <a:off x="4286250" y="1157387"/>
            <a:ext cx="647700" cy="55403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318350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836712"/>
            <a:ext cx="7993063" cy="830997"/>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Legge 107/2015</a:t>
            </a:r>
          </a:p>
          <a:p>
            <a:pPr algn="ctr" fontAlgn="auto">
              <a:spcBef>
                <a:spcPts val="0"/>
              </a:spcBef>
              <a:spcAft>
                <a:spcPts val="0"/>
              </a:spcAft>
              <a:defRPr/>
            </a:pPr>
            <a:r>
              <a:rPr lang="it-IT" sz="2400" b="1" dirty="0" smtClean="0">
                <a:solidFill>
                  <a:schemeClr val="tx1"/>
                </a:solidFill>
              </a:rPr>
              <a:t>Art. 1 comma 78</a:t>
            </a:r>
            <a:endParaRPr lang="it-IT" sz="2400" b="1" dirty="0">
              <a:solidFill>
                <a:schemeClr val="tx1"/>
              </a:solidFill>
            </a:endParaRPr>
          </a:p>
        </p:txBody>
      </p:sp>
      <p:sp>
        <p:nvSpPr>
          <p:cNvPr id="4" name="CasellaDiTesto 3"/>
          <p:cNvSpPr txBox="1"/>
          <p:nvPr/>
        </p:nvSpPr>
        <p:spPr>
          <a:xfrm>
            <a:off x="342158" y="2133600"/>
            <a:ext cx="84582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it-IT" sz="2400" b="1" dirty="0">
                <a:solidFill>
                  <a:srgbClr val="002060"/>
                </a:solidFill>
              </a:rPr>
              <a:t>Per dare piena attuazione all’autonomia scolastica e alla riorganizzazione del sistema di istruzione, il dirigente scolastico</a:t>
            </a:r>
            <a:r>
              <a:rPr lang="it-IT" sz="2400" dirty="0" smtClean="0">
                <a:solidFill>
                  <a:srgbClr val="002060"/>
                </a:solidFill>
              </a:rPr>
              <a:t>,…,</a:t>
            </a:r>
            <a:r>
              <a:rPr lang="it-IT" sz="2400" i="1" dirty="0" smtClean="0">
                <a:solidFill>
                  <a:srgbClr val="002060"/>
                </a:solidFill>
              </a:rPr>
              <a:t> </a:t>
            </a:r>
            <a:r>
              <a:rPr lang="it-IT" sz="2400" dirty="0">
                <a:solidFill>
                  <a:srgbClr val="002060"/>
                </a:solidFill>
              </a:rPr>
              <a:t>garantisce un’efficace ed efficiente gestione delle risorse umane, finanziarie, tecnologiche e materiali, nonché gli elementi comuni del sistema scolastico pubblico, assicurandone il buon andamento. A tale scopo, </a:t>
            </a:r>
            <a:r>
              <a:rPr lang="it-IT" sz="2400" b="1" dirty="0">
                <a:solidFill>
                  <a:srgbClr val="002060"/>
                </a:solidFill>
              </a:rPr>
              <a:t>svolge compiti di direzione, gestione,  organizzazione e coordinamento ed è responsabile della gestione delle risorse finanziarie e strumentali e dei risultati del servizio</a:t>
            </a:r>
            <a:r>
              <a:rPr lang="it-IT" sz="2400" dirty="0">
                <a:solidFill>
                  <a:srgbClr val="002060"/>
                </a:solidFill>
              </a:rPr>
              <a:t> secondo quanto previsto dall’articolo 25 del decreto legislativo 30 marzo 2001, n. 165, </a:t>
            </a:r>
            <a:r>
              <a:rPr lang="it-IT" sz="2400" b="1" dirty="0">
                <a:solidFill>
                  <a:srgbClr val="002060"/>
                </a:solidFill>
              </a:rPr>
              <a:t>nonché della valorizzazione delle risorse umane</a:t>
            </a:r>
            <a:r>
              <a:rPr lang="it-IT" sz="2400" b="1" dirty="0" smtClean="0">
                <a:solidFill>
                  <a:srgbClr val="002060"/>
                </a:solidFill>
              </a:rPr>
              <a:t>.</a:t>
            </a:r>
          </a:p>
        </p:txBody>
      </p:sp>
      <p:sp>
        <p:nvSpPr>
          <p:cNvPr id="5" name="Freccia in giù 4"/>
          <p:cNvSpPr/>
          <p:nvPr/>
        </p:nvSpPr>
        <p:spPr>
          <a:xfrm>
            <a:off x="4267200" y="1676400"/>
            <a:ext cx="647700" cy="45720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29168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323528" y="692698"/>
          <a:ext cx="8496944" cy="5400597"/>
        </p:xfrm>
        <a:graphic>
          <a:graphicData uri="http://schemas.openxmlformats.org/drawingml/2006/table">
            <a:tbl>
              <a:tblPr/>
              <a:tblGrid>
                <a:gridCol w="2618393"/>
                <a:gridCol w="1959847"/>
                <a:gridCol w="1399044"/>
                <a:gridCol w="1259830"/>
                <a:gridCol w="1259830"/>
              </a:tblGrid>
              <a:tr h="1069425">
                <a:tc>
                  <a:txBody>
                    <a:bodyPr/>
                    <a:lstStyle/>
                    <a:p>
                      <a:pPr algn="ctr">
                        <a:spcAft>
                          <a:spcPts val="0"/>
                        </a:spcAft>
                      </a:pPr>
                      <a:r>
                        <a:rPr lang="it-IT" sz="1800" b="1" dirty="0">
                          <a:solidFill>
                            <a:schemeClr val="tx1"/>
                          </a:solidFill>
                          <a:latin typeface="Arial Narrow"/>
                          <a:ea typeface="Times New Roman"/>
                          <a:cs typeface="Times New Roman"/>
                        </a:rPr>
                        <a:t>FASI</a:t>
                      </a:r>
                      <a:endParaRPr lang="it-IT" sz="1800" b="1" dirty="0">
                        <a:solidFill>
                          <a:schemeClr val="tx1"/>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a:txBody>
                    <a:bodyPr/>
                    <a:lstStyle/>
                    <a:p>
                      <a:pPr algn="ctr">
                        <a:spcAft>
                          <a:spcPts val="0"/>
                        </a:spcAft>
                      </a:pPr>
                      <a:r>
                        <a:rPr lang="it-IT" sz="1800" b="1" dirty="0">
                          <a:solidFill>
                            <a:schemeClr val="tx1"/>
                          </a:solidFill>
                          <a:latin typeface="Arial Narrow"/>
                          <a:ea typeface="Times New Roman"/>
                          <a:cs typeface="Times New Roman"/>
                        </a:rPr>
                        <a:t>ATTORI</a:t>
                      </a:r>
                      <a:endParaRPr lang="it-IT" sz="1800" b="1" dirty="0">
                        <a:solidFill>
                          <a:schemeClr val="tx1"/>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a:txBody>
                    <a:bodyPr/>
                    <a:lstStyle/>
                    <a:p>
                      <a:pPr algn="ctr">
                        <a:spcAft>
                          <a:spcPts val="0"/>
                        </a:spcAft>
                      </a:pPr>
                      <a:r>
                        <a:rPr lang="it-IT" sz="1600" b="1" dirty="0">
                          <a:solidFill>
                            <a:schemeClr val="tx1"/>
                          </a:solidFill>
                          <a:latin typeface="Arial Narrow"/>
                          <a:ea typeface="Times New Roman"/>
                          <a:cs typeface="Times New Roman"/>
                        </a:rPr>
                        <a:t>A.S. 2014/2015</a:t>
                      </a:r>
                      <a:endParaRPr lang="it-IT" sz="1600" b="1" dirty="0">
                        <a:solidFill>
                          <a:schemeClr val="tx1"/>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a:txBody>
                    <a:bodyPr/>
                    <a:lstStyle/>
                    <a:p>
                      <a:pPr algn="ctr">
                        <a:spcAft>
                          <a:spcPts val="0"/>
                        </a:spcAft>
                      </a:pPr>
                      <a:r>
                        <a:rPr lang="it-IT" sz="1600" b="1" dirty="0">
                          <a:solidFill>
                            <a:schemeClr val="tx1"/>
                          </a:solidFill>
                          <a:latin typeface="Arial Narrow"/>
                          <a:ea typeface="Times New Roman"/>
                          <a:cs typeface="Times New Roman"/>
                        </a:rPr>
                        <a:t>A.S.2015/2016</a:t>
                      </a:r>
                      <a:endParaRPr lang="it-IT" sz="1600" b="1" dirty="0">
                        <a:solidFill>
                          <a:schemeClr val="tx1"/>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a:txBody>
                    <a:bodyPr/>
                    <a:lstStyle/>
                    <a:p>
                      <a:pPr>
                        <a:spcAft>
                          <a:spcPts val="0"/>
                        </a:spcAft>
                      </a:pPr>
                      <a:r>
                        <a:rPr lang="it-IT" sz="1600" b="1" dirty="0">
                          <a:solidFill>
                            <a:schemeClr val="tx1"/>
                          </a:solidFill>
                          <a:latin typeface="Arial Narrow"/>
                          <a:ea typeface="Times New Roman"/>
                          <a:cs typeface="Times New Roman"/>
                        </a:rPr>
                        <a:t>A.S. 2016/2017</a:t>
                      </a:r>
                      <a:endParaRPr lang="it-IT" sz="1600" b="1" dirty="0">
                        <a:solidFill>
                          <a:schemeClr val="tx1"/>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r>
              <a:tr h="1069425">
                <a:tc>
                  <a:txBody>
                    <a:bodyPr/>
                    <a:lstStyle/>
                    <a:p>
                      <a:pPr>
                        <a:spcAft>
                          <a:spcPts val="0"/>
                        </a:spcAft>
                      </a:pPr>
                      <a:r>
                        <a:rPr lang="it-IT" sz="1800" b="1" dirty="0">
                          <a:solidFill>
                            <a:srgbClr val="000099"/>
                          </a:solidFill>
                          <a:latin typeface="Arial Narrow"/>
                          <a:ea typeface="Times New Roman"/>
                          <a:cs typeface="Times New Roman"/>
                        </a:rPr>
                        <a:t>AUTOVALUTAZIONE</a:t>
                      </a:r>
                      <a:endParaRPr lang="it-IT" sz="1800" b="1" dirty="0">
                        <a:solidFill>
                          <a:srgbClr val="000099"/>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it-IT" sz="1800" dirty="0">
                          <a:solidFill>
                            <a:srgbClr val="000099"/>
                          </a:solidFill>
                          <a:latin typeface="Arial Narrow"/>
                          <a:ea typeface="Times New Roman"/>
                          <a:cs typeface="Times New Roman"/>
                        </a:rPr>
                        <a:t>TUTTE LE SCUOLE</a:t>
                      </a:r>
                      <a:endParaRPr lang="it-IT" sz="1800" dirty="0">
                        <a:solidFill>
                          <a:srgbClr val="000099"/>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1069425">
                <a:tc>
                  <a:txBody>
                    <a:bodyPr/>
                    <a:lstStyle/>
                    <a:p>
                      <a:pPr>
                        <a:spcAft>
                          <a:spcPts val="0"/>
                        </a:spcAft>
                      </a:pPr>
                      <a:r>
                        <a:rPr lang="it-IT" sz="1800" b="1" dirty="0">
                          <a:solidFill>
                            <a:srgbClr val="000099"/>
                          </a:solidFill>
                          <a:latin typeface="Arial Narrow"/>
                          <a:ea typeface="Times New Roman"/>
                          <a:cs typeface="Times New Roman"/>
                        </a:rPr>
                        <a:t>VALUTAZIONE ESTERNA</a:t>
                      </a:r>
                      <a:endParaRPr lang="it-IT" sz="1800" b="1" dirty="0">
                        <a:solidFill>
                          <a:srgbClr val="000099"/>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it-IT" sz="1800" dirty="0" smtClean="0">
                          <a:solidFill>
                            <a:srgbClr val="000099"/>
                          </a:solidFill>
                          <a:latin typeface="Arial Narrow"/>
                          <a:ea typeface="Times New Roman"/>
                          <a:cs typeface="Times New Roman"/>
                        </a:rPr>
                        <a:t>10% SCUOLE</a:t>
                      </a:r>
                    </a:p>
                    <a:p>
                      <a:pPr>
                        <a:spcAft>
                          <a:spcPts val="0"/>
                        </a:spcAft>
                      </a:pPr>
                      <a:r>
                        <a:rPr lang="it-IT" sz="1800" dirty="0" smtClean="0">
                          <a:solidFill>
                            <a:srgbClr val="000099"/>
                          </a:solidFill>
                          <a:latin typeface="Arial Narrow"/>
                          <a:ea typeface="Times New Roman"/>
                          <a:cs typeface="Times New Roman"/>
                        </a:rPr>
                        <a:t>(ogni anno)</a:t>
                      </a:r>
                    </a:p>
                    <a:p>
                      <a:pPr>
                        <a:spcAft>
                          <a:spcPts val="0"/>
                        </a:spcAft>
                      </a:pP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1069425">
                <a:tc>
                  <a:txBody>
                    <a:bodyPr/>
                    <a:lstStyle/>
                    <a:p>
                      <a:pPr>
                        <a:spcAft>
                          <a:spcPts val="0"/>
                        </a:spcAft>
                      </a:pPr>
                      <a:r>
                        <a:rPr lang="it-IT" sz="1800" b="1" dirty="0">
                          <a:solidFill>
                            <a:srgbClr val="000099"/>
                          </a:solidFill>
                          <a:latin typeface="Arial Narrow"/>
                          <a:ea typeface="Times New Roman"/>
                          <a:cs typeface="Times New Roman"/>
                        </a:rPr>
                        <a:t>AZIONI </a:t>
                      </a:r>
                      <a:r>
                        <a:rPr lang="it-IT" sz="1800" b="1" dirty="0" err="1">
                          <a:solidFill>
                            <a:srgbClr val="000099"/>
                          </a:solidFill>
                          <a:latin typeface="Arial Narrow"/>
                          <a:ea typeface="Times New Roman"/>
                          <a:cs typeface="Times New Roman"/>
                        </a:rPr>
                        <a:t>DI</a:t>
                      </a:r>
                      <a:r>
                        <a:rPr lang="it-IT" sz="1800" b="1" dirty="0">
                          <a:solidFill>
                            <a:srgbClr val="000099"/>
                          </a:solidFill>
                          <a:latin typeface="Arial Narrow"/>
                          <a:ea typeface="Times New Roman"/>
                          <a:cs typeface="Times New Roman"/>
                        </a:rPr>
                        <a:t> MIGLIORAMENTO</a:t>
                      </a:r>
                      <a:endParaRPr lang="it-IT" sz="1800" b="1" dirty="0">
                        <a:solidFill>
                          <a:srgbClr val="000099"/>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it-IT" sz="1800" dirty="0">
                          <a:solidFill>
                            <a:srgbClr val="000099"/>
                          </a:solidFill>
                          <a:latin typeface="Arial Narrow"/>
                          <a:ea typeface="Times New Roman"/>
                          <a:cs typeface="Times New Roman"/>
                        </a:rPr>
                        <a:t>TUTTE LE </a:t>
                      </a:r>
                      <a:r>
                        <a:rPr lang="it-IT" sz="1800" dirty="0" smtClean="0">
                          <a:solidFill>
                            <a:srgbClr val="000099"/>
                          </a:solidFill>
                          <a:latin typeface="Arial Narrow"/>
                          <a:ea typeface="Times New Roman"/>
                          <a:cs typeface="Times New Roman"/>
                        </a:rPr>
                        <a:t>SCUOLE</a:t>
                      </a:r>
                    </a:p>
                    <a:p>
                      <a:pPr>
                        <a:spcAft>
                          <a:spcPts val="0"/>
                        </a:spcAft>
                      </a:pPr>
                      <a:endParaRPr lang="it-IT" sz="1800" dirty="0" smtClean="0">
                        <a:solidFill>
                          <a:srgbClr val="000099"/>
                        </a:solidFill>
                        <a:latin typeface="Arial Narrow"/>
                        <a:ea typeface="Times New Roman"/>
                        <a:cs typeface="Times New Roman"/>
                      </a:endParaRPr>
                    </a:p>
                    <a:p>
                      <a:pPr>
                        <a:spcAft>
                          <a:spcPts val="0"/>
                        </a:spcAft>
                      </a:pP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it-IT" sz="1800">
                          <a:solidFill>
                            <a:srgbClr val="000099"/>
                          </a:solidFill>
                          <a:latin typeface="Arial Narrow"/>
                          <a:ea typeface="Times New Roman"/>
                          <a:cs typeface="Times New Roman"/>
                        </a:rPr>
                        <a:t> </a:t>
                      </a:r>
                      <a:endParaRPr lang="it-IT" sz="180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1122897">
                <a:tc>
                  <a:txBody>
                    <a:bodyPr/>
                    <a:lstStyle/>
                    <a:p>
                      <a:pPr>
                        <a:spcAft>
                          <a:spcPts val="0"/>
                        </a:spcAft>
                      </a:pPr>
                      <a:r>
                        <a:rPr lang="it-IT" sz="1800" b="1" dirty="0">
                          <a:solidFill>
                            <a:srgbClr val="000099"/>
                          </a:solidFill>
                          <a:latin typeface="Arial Narrow"/>
                          <a:ea typeface="Times New Roman"/>
                          <a:cs typeface="Times New Roman"/>
                        </a:rPr>
                        <a:t>RENDICONTAZIONE SOCIALE</a:t>
                      </a:r>
                      <a:endParaRPr lang="it-IT" sz="1800" b="1" dirty="0">
                        <a:solidFill>
                          <a:srgbClr val="000099"/>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it-IT" sz="1800" dirty="0">
                          <a:solidFill>
                            <a:srgbClr val="000099"/>
                          </a:solidFill>
                          <a:latin typeface="Arial Narrow"/>
                          <a:ea typeface="Times New Roman"/>
                          <a:cs typeface="Times New Roman"/>
                        </a:rPr>
                        <a:t>TUTTE LE </a:t>
                      </a:r>
                      <a:r>
                        <a:rPr lang="it-IT" sz="1800" dirty="0" smtClean="0">
                          <a:solidFill>
                            <a:srgbClr val="000099"/>
                          </a:solidFill>
                          <a:latin typeface="Arial Narrow"/>
                          <a:ea typeface="Times New Roman"/>
                          <a:cs typeface="Times New Roman"/>
                        </a:rPr>
                        <a:t>SCUOLE</a:t>
                      </a:r>
                    </a:p>
                    <a:p>
                      <a:pPr>
                        <a:spcAft>
                          <a:spcPts val="0"/>
                        </a:spcAft>
                      </a:pPr>
                      <a:endParaRPr lang="it-IT" sz="1800" dirty="0" smtClean="0">
                        <a:solidFill>
                          <a:srgbClr val="000099"/>
                        </a:solidFill>
                        <a:latin typeface="Arial Narrow"/>
                        <a:ea typeface="Times New Roman"/>
                        <a:cs typeface="Times New Roman"/>
                      </a:endParaRPr>
                    </a:p>
                    <a:p>
                      <a:pPr>
                        <a:spcAft>
                          <a:spcPts val="0"/>
                        </a:spcAft>
                      </a:pP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it-IT" sz="1800">
                          <a:solidFill>
                            <a:srgbClr val="000099"/>
                          </a:solidFill>
                          <a:latin typeface="Arial Narrow"/>
                          <a:ea typeface="Times New Roman"/>
                          <a:cs typeface="Times New Roman"/>
                        </a:rPr>
                        <a:t> </a:t>
                      </a:r>
                      <a:endParaRPr lang="it-IT" sz="180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t-IT" sz="1800">
                          <a:solidFill>
                            <a:srgbClr val="000099"/>
                          </a:solidFill>
                          <a:latin typeface="Arial Narrow"/>
                          <a:ea typeface="Times New Roman"/>
                          <a:cs typeface="Times New Roman"/>
                        </a:rPr>
                        <a:t> </a:t>
                      </a:r>
                      <a:endParaRPr lang="it-IT" sz="1800">
                        <a:solidFill>
                          <a:srgbClr val="000099"/>
                        </a:solidFill>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t-IT" sz="1800" dirty="0">
                          <a:solidFill>
                            <a:srgbClr val="000099"/>
                          </a:solidFill>
                          <a:latin typeface="Arial Narrow"/>
                          <a:ea typeface="Times New Roman"/>
                          <a:cs typeface="Times New Roman"/>
                        </a:rPr>
                        <a:t> </a:t>
                      </a:r>
                      <a:endParaRPr lang="it-IT" sz="1800" dirty="0">
                        <a:solidFill>
                          <a:srgbClr val="000099"/>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sp>
        <p:nvSpPr>
          <p:cNvPr id="3" name="CasellaDiTesto 2"/>
          <p:cNvSpPr txBox="1"/>
          <p:nvPr/>
        </p:nvSpPr>
        <p:spPr>
          <a:xfrm>
            <a:off x="899592" y="188640"/>
            <a:ext cx="7488832" cy="584775"/>
          </a:xfrm>
          <a:prstGeom prst="rect">
            <a:avLst/>
          </a:prstGeom>
          <a:noFill/>
        </p:spPr>
        <p:txBody>
          <a:bodyPr wrap="square" rtlCol="0">
            <a:spAutoFit/>
          </a:bodyPr>
          <a:lstStyle/>
          <a:p>
            <a:pPr algn="ctr"/>
            <a:r>
              <a:rPr lang="it-IT" sz="3200" b="1" dirty="0" smtClean="0">
                <a:latin typeface="+mj-lt"/>
              </a:rPr>
              <a:t>LO SVILUPPO </a:t>
            </a:r>
            <a:endParaRPr lang="it-IT" sz="3200" b="1" dirty="0">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762000"/>
            <a:ext cx="7993063" cy="461665"/>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dirty="0" smtClean="0">
                <a:solidFill>
                  <a:schemeClr val="tx1"/>
                </a:solidFill>
              </a:rPr>
              <a:t>Comma 86</a:t>
            </a:r>
            <a:endParaRPr lang="it-IT" sz="2400" b="1" dirty="0">
              <a:solidFill>
                <a:schemeClr val="tx1"/>
              </a:solidFill>
            </a:endParaRPr>
          </a:p>
        </p:txBody>
      </p:sp>
      <p:sp>
        <p:nvSpPr>
          <p:cNvPr id="4" name="CasellaDiTesto 3"/>
          <p:cNvSpPr txBox="1"/>
          <p:nvPr/>
        </p:nvSpPr>
        <p:spPr>
          <a:xfrm>
            <a:off x="384929" y="1909465"/>
            <a:ext cx="84582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it-IT" sz="2400" dirty="0" smtClean="0">
                <a:solidFill>
                  <a:srgbClr val="002060"/>
                </a:solidFill>
              </a:rPr>
              <a:t>In </a:t>
            </a:r>
            <a:r>
              <a:rPr lang="it-IT" sz="2400" dirty="0">
                <a:solidFill>
                  <a:srgbClr val="002060"/>
                </a:solidFill>
              </a:rPr>
              <a:t>ragione delle competenze attribuite ai dirigenti scolastici, a decorrere dall'anno scolastico 2015/2016 il </a:t>
            </a:r>
            <a:r>
              <a:rPr lang="it-IT" sz="2400" b="1" dirty="0">
                <a:solidFill>
                  <a:srgbClr val="002060"/>
                </a:solidFill>
              </a:rPr>
              <a:t>Fondo unico nazionale per la retribuzione della posizione, fissa e variabile, e della retribuzione di risultato dei medesimi dirigenti è incrementato </a:t>
            </a:r>
            <a:r>
              <a:rPr lang="it-IT" sz="2400" dirty="0">
                <a:solidFill>
                  <a:srgbClr val="002060"/>
                </a:solidFill>
              </a:rPr>
              <a:t>in misura pari a euro 12 milioni per l'anno 2015 e a euro 35 milioni annui a decorrere dall'anno 2016, al lordo degli oneri a carico dello Stato. Il Fondo è altresì incrementato di ulteriori 46 milioni di euro per l'anno 2016 e di 14 milioni di euro per l'anno 2017 da corrispondere a titolo di retribuzione di risultato </a:t>
            </a:r>
            <a:r>
              <a:rPr lang="it-IT" sz="2400" i="1" dirty="0">
                <a:solidFill>
                  <a:srgbClr val="002060"/>
                </a:solidFill>
              </a:rPr>
              <a:t>una tantum</a:t>
            </a:r>
            <a:r>
              <a:rPr lang="it-IT" sz="2400" i="1" dirty="0" smtClean="0">
                <a:solidFill>
                  <a:srgbClr val="002060"/>
                </a:solidFill>
              </a:rPr>
              <a:t>.</a:t>
            </a:r>
            <a:endParaRPr lang="it-IT" sz="2400" dirty="0">
              <a:solidFill>
                <a:srgbClr val="002060"/>
              </a:solidFill>
            </a:endParaRPr>
          </a:p>
        </p:txBody>
      </p:sp>
      <p:sp>
        <p:nvSpPr>
          <p:cNvPr id="5" name="Freccia in giù 4"/>
          <p:cNvSpPr/>
          <p:nvPr/>
        </p:nvSpPr>
        <p:spPr>
          <a:xfrm>
            <a:off x="4284241" y="1223665"/>
            <a:ext cx="647700" cy="68580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26802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78991" y="1888177"/>
            <a:ext cx="84582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it-IT" sz="2400" dirty="0">
                <a:solidFill>
                  <a:srgbClr val="002060"/>
                </a:solidFill>
              </a:rPr>
              <a:t>La valutazione dei dirigenti scolastici è effettuata ai sensi dell’articolo 25, comma 1, del decreto legislativo 30 marzo 2001, n. 165. </a:t>
            </a:r>
            <a:r>
              <a:rPr lang="it-IT" sz="2400" b="1" dirty="0">
                <a:solidFill>
                  <a:srgbClr val="002060"/>
                </a:solidFill>
              </a:rPr>
              <a:t>Nell’individuazione degli indicatori per la valutazione del dirigente scolastico si tiene conto del contributo del dirigente al perseguimento dei risultati per il miglioramento del servizio scolastico previsti nel rapporto di autovalutazione di cui al decreto del Presidente della Repubblica 28 marzo 2013, n. </a:t>
            </a:r>
            <a:r>
              <a:rPr lang="it-IT" sz="2400" b="1" dirty="0" smtClean="0">
                <a:solidFill>
                  <a:srgbClr val="002060"/>
                </a:solidFill>
              </a:rPr>
              <a:t>80</a:t>
            </a:r>
            <a:r>
              <a:rPr lang="it-IT" sz="2400" b="1" dirty="0">
                <a:solidFill>
                  <a:srgbClr val="002060"/>
                </a:solidFill>
              </a:rPr>
              <a:t> </a:t>
            </a:r>
            <a:r>
              <a:rPr lang="it-IT" sz="2400" b="1" dirty="0" smtClean="0">
                <a:solidFill>
                  <a:srgbClr val="002060"/>
                </a:solidFill>
              </a:rPr>
              <a:t>… </a:t>
            </a:r>
          </a:p>
        </p:txBody>
      </p:sp>
      <p:sp>
        <p:nvSpPr>
          <p:cNvPr id="5" name="Freccia in giù 4"/>
          <p:cNvSpPr/>
          <p:nvPr/>
        </p:nvSpPr>
        <p:spPr>
          <a:xfrm>
            <a:off x="4210050" y="1278577"/>
            <a:ext cx="647700" cy="60960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CasellaDiTesto 5"/>
          <p:cNvSpPr txBox="1"/>
          <p:nvPr/>
        </p:nvSpPr>
        <p:spPr>
          <a:xfrm>
            <a:off x="611560" y="836712"/>
            <a:ext cx="7993063" cy="461665"/>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93</a:t>
            </a:r>
            <a:endParaRPr lang="it-IT" sz="2400" b="1" dirty="0">
              <a:solidFill>
                <a:schemeClr val="tx1"/>
              </a:solidFill>
            </a:endParaRPr>
          </a:p>
        </p:txBody>
      </p:sp>
    </p:spTree>
    <p:extLst>
      <p:ext uri="{BB962C8B-B14F-4D97-AF65-F5344CB8AC3E}">
        <p14:creationId xmlns:p14="http://schemas.microsoft.com/office/powerpoint/2010/main" xmlns="" val="31446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4355" y="1735777"/>
            <a:ext cx="8458200"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it-IT" sz="2000" dirty="0">
                <a:solidFill>
                  <a:srgbClr val="002060"/>
                </a:solidFill>
              </a:rPr>
              <a:t>La valutazione dei dirigenti scolastici è effettuata ai </a:t>
            </a:r>
            <a:r>
              <a:rPr lang="it-IT" sz="2000" dirty="0" smtClean="0">
                <a:solidFill>
                  <a:srgbClr val="002060"/>
                </a:solidFill>
              </a:rPr>
              <a:t>sensi … e </a:t>
            </a:r>
            <a:r>
              <a:rPr lang="it-IT" sz="2000" dirty="0">
                <a:solidFill>
                  <a:srgbClr val="002060"/>
                </a:solidFill>
              </a:rPr>
              <a:t>dei seguenti </a:t>
            </a:r>
            <a:r>
              <a:rPr lang="it-IT" sz="2000" b="1" dirty="0">
                <a:solidFill>
                  <a:srgbClr val="002060"/>
                </a:solidFill>
              </a:rPr>
              <a:t>criteri generali:</a:t>
            </a:r>
          </a:p>
          <a:p>
            <a:pPr algn="just"/>
            <a:r>
              <a:rPr lang="it-IT" sz="2000" dirty="0">
                <a:solidFill>
                  <a:srgbClr val="002060"/>
                </a:solidFill>
              </a:rPr>
              <a:t>a. </a:t>
            </a:r>
            <a:r>
              <a:rPr lang="it-IT" sz="2000" b="1" dirty="0">
                <a:solidFill>
                  <a:srgbClr val="002060"/>
                </a:solidFill>
              </a:rPr>
              <a:t>competenze gestionali ed organizzative</a:t>
            </a:r>
            <a:r>
              <a:rPr lang="it-IT" sz="2000" dirty="0">
                <a:solidFill>
                  <a:srgbClr val="002060"/>
                </a:solidFill>
              </a:rPr>
              <a:t> finalizzate al raggiungimento dei risultati, correttezza, trasparenza, efficienza ed efficacia dell’azione dirigenziale, in relazione agli obiettivi assegnati nell’incarico triennale;</a:t>
            </a:r>
          </a:p>
          <a:p>
            <a:pPr algn="just"/>
            <a:r>
              <a:rPr lang="it-IT" sz="2000" dirty="0">
                <a:solidFill>
                  <a:srgbClr val="002060"/>
                </a:solidFill>
              </a:rPr>
              <a:t>b. </a:t>
            </a:r>
            <a:r>
              <a:rPr lang="it-IT" sz="2000" b="1" dirty="0">
                <a:solidFill>
                  <a:srgbClr val="002060"/>
                </a:solidFill>
              </a:rPr>
              <a:t>valorizzazione dell’impegno e dei meriti professionali del personale </a:t>
            </a:r>
            <a:r>
              <a:rPr lang="it-IT" sz="2000" dirty="0">
                <a:solidFill>
                  <a:srgbClr val="002060"/>
                </a:solidFill>
              </a:rPr>
              <a:t>dell’istituto, sotto il profilo individuale e negli ambiti collegiali;</a:t>
            </a:r>
          </a:p>
          <a:p>
            <a:pPr algn="just"/>
            <a:r>
              <a:rPr lang="it-IT" sz="2000" dirty="0">
                <a:solidFill>
                  <a:srgbClr val="002060"/>
                </a:solidFill>
              </a:rPr>
              <a:t>c. </a:t>
            </a:r>
            <a:r>
              <a:rPr lang="it-IT" sz="2000" b="1" dirty="0">
                <a:solidFill>
                  <a:srgbClr val="002060"/>
                </a:solidFill>
              </a:rPr>
              <a:t>apprezzamento del proprio operato </a:t>
            </a:r>
            <a:r>
              <a:rPr lang="it-IT" sz="2000" dirty="0">
                <a:solidFill>
                  <a:srgbClr val="002060"/>
                </a:solidFill>
              </a:rPr>
              <a:t>all’interno della comunità professionale e sociale; </a:t>
            </a:r>
          </a:p>
          <a:p>
            <a:pPr lvl="0" algn="just"/>
            <a:r>
              <a:rPr lang="it-IT" sz="2000" dirty="0" smtClean="0">
                <a:solidFill>
                  <a:srgbClr val="002060"/>
                </a:solidFill>
              </a:rPr>
              <a:t>d</a:t>
            </a:r>
            <a:r>
              <a:rPr lang="it-IT" sz="2000" b="1" dirty="0" smtClean="0">
                <a:solidFill>
                  <a:srgbClr val="002060"/>
                </a:solidFill>
              </a:rPr>
              <a:t>. contributo </a:t>
            </a:r>
            <a:r>
              <a:rPr lang="it-IT" sz="2000" b="1" dirty="0">
                <a:solidFill>
                  <a:srgbClr val="002060"/>
                </a:solidFill>
              </a:rPr>
              <a:t>al miglioramento </a:t>
            </a:r>
            <a:r>
              <a:rPr lang="it-IT" sz="2000" dirty="0">
                <a:solidFill>
                  <a:srgbClr val="002060"/>
                </a:solidFill>
              </a:rPr>
              <a:t>del successo formativo e scolastico degli studenti e dei processi organizzativi e didattici, nell’ambito dei sistemi di autovalutazione, valutazione e rendicontazione sociale;</a:t>
            </a:r>
          </a:p>
          <a:p>
            <a:pPr algn="just"/>
            <a:r>
              <a:rPr lang="it-IT" sz="2000" dirty="0">
                <a:solidFill>
                  <a:srgbClr val="002060"/>
                </a:solidFill>
              </a:rPr>
              <a:t>e. </a:t>
            </a:r>
            <a:r>
              <a:rPr lang="it-IT" sz="2000" b="1" dirty="0">
                <a:solidFill>
                  <a:srgbClr val="002060"/>
                </a:solidFill>
              </a:rPr>
              <a:t>direzione unitaria della scuola, </a:t>
            </a:r>
            <a:r>
              <a:rPr lang="it-IT" sz="2000" dirty="0">
                <a:solidFill>
                  <a:srgbClr val="002060"/>
                </a:solidFill>
              </a:rPr>
              <a:t>promozione della partecipazione e della collaborazione tra le diverse componenti della comunità scolastica, dei rapporti con il contesto sociale e nella rete di scuole</a:t>
            </a:r>
            <a:r>
              <a:rPr lang="it-IT" sz="2000" dirty="0" smtClean="0">
                <a:solidFill>
                  <a:srgbClr val="002060"/>
                </a:solidFill>
              </a:rPr>
              <a:t>.</a:t>
            </a:r>
            <a:endParaRPr lang="it-IT" sz="2000" dirty="0">
              <a:solidFill>
                <a:srgbClr val="002060"/>
              </a:solidFill>
            </a:endParaRPr>
          </a:p>
        </p:txBody>
      </p:sp>
      <p:sp>
        <p:nvSpPr>
          <p:cNvPr id="5" name="Freccia in giù 4"/>
          <p:cNvSpPr/>
          <p:nvPr/>
        </p:nvSpPr>
        <p:spPr>
          <a:xfrm>
            <a:off x="4210050" y="1278577"/>
            <a:ext cx="647700" cy="60960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CasellaDiTesto 5"/>
          <p:cNvSpPr txBox="1"/>
          <p:nvPr/>
        </p:nvSpPr>
        <p:spPr>
          <a:xfrm>
            <a:off x="611560" y="836712"/>
            <a:ext cx="7993063" cy="461665"/>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93</a:t>
            </a:r>
            <a:endParaRPr lang="it-IT" sz="2400" b="1" dirty="0">
              <a:solidFill>
                <a:schemeClr val="tx1"/>
              </a:solidFill>
            </a:endParaRPr>
          </a:p>
        </p:txBody>
      </p:sp>
    </p:spTree>
    <p:extLst>
      <p:ext uri="{BB962C8B-B14F-4D97-AF65-F5344CB8AC3E}">
        <p14:creationId xmlns:p14="http://schemas.microsoft.com/office/powerpoint/2010/main" xmlns="" val="11759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7601" y="1913914"/>
            <a:ext cx="84582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it-IT" sz="2400" b="1" dirty="0" smtClean="0">
                <a:solidFill>
                  <a:srgbClr val="002060"/>
                </a:solidFill>
              </a:rPr>
              <a:t>Il nucleo per la valutazione dei dirigenti scolastici</a:t>
            </a:r>
            <a:r>
              <a:rPr lang="it-IT" sz="2400" dirty="0" smtClean="0">
                <a:solidFill>
                  <a:srgbClr val="002060"/>
                </a:solidFill>
              </a:rPr>
              <a:t> è composto secondo le disposizioni dell’articolo 25, comma 1, del decreto legislativo 30 marzo 2001, n. 165, e </a:t>
            </a:r>
            <a:r>
              <a:rPr lang="it-IT" sz="2400" b="1" dirty="0" smtClean="0">
                <a:solidFill>
                  <a:srgbClr val="002060"/>
                </a:solidFill>
              </a:rPr>
              <a:t>può essere articolato </a:t>
            </a:r>
            <a:r>
              <a:rPr lang="it-IT" sz="2400" dirty="0" smtClean="0">
                <a:solidFill>
                  <a:srgbClr val="002060"/>
                </a:solidFill>
              </a:rPr>
              <a:t>in funzione delle modalità previste dal processo di valutazione. </a:t>
            </a:r>
            <a:r>
              <a:rPr lang="it-IT" sz="2400" b="1" dirty="0" smtClean="0">
                <a:solidFill>
                  <a:srgbClr val="002060"/>
                </a:solidFill>
              </a:rPr>
              <a:t>La valutazione è coerente con l’incarico triennale</a:t>
            </a:r>
            <a:r>
              <a:rPr lang="it-IT" sz="2400" dirty="0" smtClean="0">
                <a:solidFill>
                  <a:srgbClr val="002060"/>
                </a:solidFill>
              </a:rPr>
              <a:t> e con il profilo professionale ed è connessa alla retribuzione di risultato  … per la valutazione dei dirigenti scolastici e la realizzazione del sistema nazionale di valutazione … </a:t>
            </a:r>
            <a:r>
              <a:rPr lang="it-IT" sz="2400" b="1" dirty="0" smtClean="0">
                <a:solidFill>
                  <a:srgbClr val="002060"/>
                </a:solidFill>
              </a:rPr>
              <a:t>per il triennio 2016-2018 possono essere attribuiti incarichi temporanei di livello dirigenziale non generale di durata non superiore a tre anni per le funzioni ispettive</a:t>
            </a:r>
            <a:r>
              <a:rPr lang="it-IT" sz="2400" dirty="0" smtClean="0">
                <a:solidFill>
                  <a:srgbClr val="002060"/>
                </a:solidFill>
              </a:rPr>
              <a:t>. </a:t>
            </a:r>
            <a:endParaRPr lang="it-IT" sz="2400" b="1" dirty="0" smtClean="0">
              <a:solidFill>
                <a:srgbClr val="002060"/>
              </a:solidFill>
            </a:endParaRPr>
          </a:p>
        </p:txBody>
      </p:sp>
      <p:sp>
        <p:nvSpPr>
          <p:cNvPr id="5" name="Freccia in giù 4"/>
          <p:cNvSpPr/>
          <p:nvPr/>
        </p:nvSpPr>
        <p:spPr>
          <a:xfrm>
            <a:off x="4252851" y="1315200"/>
            <a:ext cx="647700" cy="60960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CasellaDiTesto 5"/>
          <p:cNvSpPr txBox="1"/>
          <p:nvPr/>
        </p:nvSpPr>
        <p:spPr>
          <a:xfrm>
            <a:off x="611560" y="836712"/>
            <a:ext cx="7993063" cy="461665"/>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94</a:t>
            </a:r>
            <a:endParaRPr lang="it-IT" sz="2400" b="1" dirty="0">
              <a:solidFill>
                <a:schemeClr val="tx1"/>
              </a:solidFill>
            </a:endParaRPr>
          </a:p>
        </p:txBody>
      </p:sp>
    </p:spTree>
    <p:extLst>
      <p:ext uri="{BB962C8B-B14F-4D97-AF65-F5344CB8AC3E}">
        <p14:creationId xmlns:p14="http://schemas.microsoft.com/office/powerpoint/2010/main" xmlns="" val="350313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9600" y="1371600"/>
            <a:ext cx="8001000" cy="5016758"/>
          </a:xfrm>
          <a:prstGeom prst="rect">
            <a:avLst/>
          </a:prstGeom>
          <a:noFill/>
        </p:spPr>
        <p:txBody>
          <a:bodyPr wrap="square" rtlCol="0">
            <a:spAutoFit/>
          </a:bodyPr>
          <a:lstStyle/>
          <a:p>
            <a:pPr marL="342900" indent="-342900">
              <a:buFontTx/>
              <a:buAutoNum type="arabicPeriod"/>
            </a:pPr>
            <a:r>
              <a:rPr lang="it-IT" sz="4000" b="1" dirty="0" smtClean="0">
                <a:solidFill>
                  <a:schemeClr val="accent5">
                    <a:lumMod val="60000"/>
                    <a:lumOff val="40000"/>
                  </a:schemeClr>
                </a:solidFill>
              </a:rPr>
              <a:t>  I TENTATIVI PRECEDENTI</a:t>
            </a:r>
          </a:p>
          <a:p>
            <a:pPr marL="342900" indent="-342900">
              <a:buAutoNum type="arabicPeriod"/>
            </a:pPr>
            <a:endParaRPr lang="it-IT" sz="4000" b="1" dirty="0" smtClean="0">
              <a:solidFill>
                <a:schemeClr val="accent5">
                  <a:lumMod val="60000"/>
                  <a:lumOff val="40000"/>
                </a:schemeClr>
              </a:solidFill>
            </a:endParaRPr>
          </a:p>
          <a:p>
            <a:pPr marL="342900" indent="-342900">
              <a:buAutoNum type="arabicPeriod"/>
            </a:pPr>
            <a:r>
              <a:rPr lang="it-IT" sz="4000" b="1" dirty="0" smtClean="0">
                <a:solidFill>
                  <a:schemeClr val="accent5">
                    <a:lumMod val="60000"/>
                    <a:lumOff val="40000"/>
                  </a:schemeClr>
                </a:solidFill>
              </a:rPr>
              <a:t>LA NORMATIVA</a:t>
            </a:r>
          </a:p>
          <a:p>
            <a:pPr marL="342900" indent="-342900">
              <a:buAutoNum type="arabicPeriod"/>
            </a:pPr>
            <a:endParaRPr lang="it-IT" sz="4000" b="1" dirty="0" smtClean="0">
              <a:solidFill>
                <a:schemeClr val="tx2">
                  <a:lumMod val="75000"/>
                </a:schemeClr>
              </a:solidFill>
            </a:endParaRPr>
          </a:p>
          <a:p>
            <a:pPr marL="342900" indent="-342900">
              <a:buAutoNum type="arabicPeriod"/>
            </a:pPr>
            <a:r>
              <a:rPr lang="it-IT" sz="4000" b="1" dirty="0" smtClean="0">
                <a:solidFill>
                  <a:srgbClr val="002060"/>
                </a:solidFill>
              </a:rPr>
              <a:t> IL DISEGNO</a:t>
            </a:r>
          </a:p>
          <a:p>
            <a:pPr marL="342900" indent="-342900">
              <a:buAutoNum type="arabicPeriod"/>
            </a:pPr>
            <a:endParaRPr lang="it-IT" sz="4000" b="1" dirty="0" smtClean="0">
              <a:solidFill>
                <a:schemeClr val="tx2">
                  <a:lumMod val="75000"/>
                </a:schemeClr>
              </a:solidFill>
            </a:endParaRPr>
          </a:p>
          <a:p>
            <a:pPr marL="342900" indent="-342900"/>
            <a:endParaRPr lang="it-IT" sz="4000" b="1" dirty="0" smtClean="0">
              <a:solidFill>
                <a:schemeClr val="tx2">
                  <a:lumMod val="75000"/>
                </a:schemeClr>
              </a:solidFill>
            </a:endParaRPr>
          </a:p>
          <a:p>
            <a:pPr marL="342900" indent="-342900"/>
            <a:endParaRPr lang="it-IT" sz="4000" b="1" dirty="0">
              <a:solidFill>
                <a:schemeClr val="tx2">
                  <a:lumMod val="75000"/>
                </a:schemeClr>
              </a:solidFill>
            </a:endParaRPr>
          </a:p>
        </p:txBody>
      </p:sp>
    </p:spTree>
    <p:extLst>
      <p:ext uri="{BB962C8B-B14F-4D97-AF65-F5344CB8AC3E}">
        <p14:creationId xmlns:p14="http://schemas.microsoft.com/office/powerpoint/2010/main" xmlns="" val="1667442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52400"/>
            <a:ext cx="8763000" cy="762000"/>
          </a:xfrm>
        </p:spPr>
        <p:txBody>
          <a:bodyPr/>
          <a:lstStyle/>
          <a:p>
            <a:pPr algn="ctr"/>
            <a:r>
              <a:rPr lang="it-IT" sz="3200" b="1" dirty="0" smtClean="0">
                <a:solidFill>
                  <a:schemeClr val="tx1"/>
                </a:solidFill>
                <a:effectLst/>
              </a:rPr>
              <a:t>Le dimensioni professionali nella valutazione </a:t>
            </a:r>
            <a:endParaRPr lang="it-IT" sz="3200" b="1" dirty="0">
              <a:solidFill>
                <a:schemeClr val="tx1"/>
              </a:solidFill>
              <a:effectLst/>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2918917863"/>
              </p:ext>
            </p:extLst>
          </p:nvPr>
        </p:nvGraphicFramePr>
        <p:xfrm>
          <a:off x="228600" y="1066800"/>
          <a:ext cx="8534399" cy="5536615"/>
        </p:xfrm>
        <a:graphic>
          <a:graphicData uri="http://schemas.openxmlformats.org/drawingml/2006/table">
            <a:tbl>
              <a:tblPr firstRow="1" bandRow="1">
                <a:tableStyleId>{5C22544A-7EE6-4342-B048-85BDC9FD1C3A}</a:tableStyleId>
              </a:tblPr>
              <a:tblGrid>
                <a:gridCol w="5257800"/>
                <a:gridCol w="2438400"/>
                <a:gridCol w="838199"/>
              </a:tblGrid>
              <a:tr h="1193856">
                <a:tc gridSpan="3">
                  <a:txBody>
                    <a:bodyPr/>
                    <a:lstStyle/>
                    <a:p>
                      <a:pPr algn="just">
                        <a:spcAft>
                          <a:spcPts val="0"/>
                        </a:spcAft>
                      </a:pPr>
                      <a:r>
                        <a:rPr lang="it-IT" sz="1800" b="0" dirty="0" smtClean="0">
                          <a:solidFill>
                            <a:schemeClr val="tx1"/>
                          </a:solidFill>
                          <a:latin typeface="+mj-lt"/>
                          <a:ea typeface="Times New Roman"/>
                        </a:rPr>
                        <a:t>La </a:t>
                      </a:r>
                      <a:r>
                        <a:rPr lang="it-IT" sz="1800" b="0" dirty="0">
                          <a:solidFill>
                            <a:schemeClr val="tx1"/>
                          </a:solidFill>
                          <a:latin typeface="+mj-lt"/>
                          <a:ea typeface="Times New Roman"/>
                        </a:rPr>
                        <a:t>valutazione dei Ds avviene attraverso quattro dimensioni professionali. </a:t>
                      </a:r>
                      <a:r>
                        <a:rPr lang="it-IT" sz="1800" b="0" dirty="0" smtClean="0">
                          <a:solidFill>
                            <a:schemeClr val="tx1"/>
                          </a:solidFill>
                          <a:latin typeface="+mj-lt"/>
                          <a:ea typeface="Times New Roman"/>
                        </a:rPr>
                        <a:t>Più </a:t>
                      </a:r>
                      <a:r>
                        <a:rPr lang="it-IT" sz="1800" b="0" dirty="0">
                          <a:solidFill>
                            <a:schemeClr val="tx1"/>
                          </a:solidFill>
                          <a:latin typeface="+mj-lt"/>
                          <a:ea typeface="Times New Roman"/>
                        </a:rPr>
                        <a:t>dimensioni permettono maggiori considerazioni sulla diversa </a:t>
                      </a:r>
                      <a:r>
                        <a:rPr lang="it-IT" sz="1800" b="0" dirty="0" smtClean="0">
                          <a:solidFill>
                            <a:schemeClr val="tx1"/>
                          </a:solidFill>
                          <a:latin typeface="+mj-lt"/>
                          <a:ea typeface="Times New Roman"/>
                        </a:rPr>
                        <a:t>professionalità dei dirigenti scolastici e minori </a:t>
                      </a:r>
                      <a:r>
                        <a:rPr lang="it-IT" sz="1800" b="0" dirty="0">
                          <a:solidFill>
                            <a:schemeClr val="tx1"/>
                          </a:solidFill>
                          <a:latin typeface="+mj-lt"/>
                          <a:ea typeface="Times New Roman"/>
                        </a:rPr>
                        <a:t>errori di valutazione. </a:t>
                      </a:r>
                      <a:endParaRPr lang="it-IT" sz="1800" b="0" dirty="0" smtClean="0">
                        <a:solidFill>
                          <a:schemeClr val="tx1"/>
                        </a:solidFill>
                        <a:latin typeface="+mj-lt"/>
                        <a:ea typeface="Times New Roman"/>
                      </a:endParaRPr>
                    </a:p>
                  </a:txBody>
                  <a:tcPr marL="68580" marR="68580" marT="0" marB="0">
                    <a:solidFill>
                      <a:srgbClr val="002060"/>
                    </a:solidFill>
                  </a:tcPr>
                </a:tc>
                <a:tc hMerge="1">
                  <a:txBody>
                    <a:bodyPr/>
                    <a:lstStyle/>
                    <a:p>
                      <a:pPr algn="just">
                        <a:spcAft>
                          <a:spcPts val="0"/>
                        </a:spcAft>
                      </a:pPr>
                      <a:endParaRPr lang="it-IT" sz="2000" b="0" dirty="0">
                        <a:solidFill>
                          <a:schemeClr val="bg1"/>
                        </a:solidFill>
                        <a:latin typeface="Times New Roman"/>
                        <a:ea typeface="Times New Roman"/>
                      </a:endParaRPr>
                    </a:p>
                  </a:txBody>
                  <a:tcPr marL="68580" marR="68580" marT="0" marB="0">
                    <a:solidFill>
                      <a:srgbClr val="002060"/>
                    </a:solidFill>
                  </a:tcPr>
                </a:tc>
                <a:tc hMerge="1">
                  <a:txBody>
                    <a:bodyPr/>
                    <a:lstStyle/>
                    <a:p>
                      <a:endParaRPr lang="it-IT"/>
                    </a:p>
                  </a:txBody>
                  <a:tcPr/>
                </a:tc>
              </a:tr>
              <a:tr h="795904">
                <a:tc>
                  <a:txBody>
                    <a:bodyPr/>
                    <a:lstStyle/>
                    <a:p>
                      <a:pPr algn="ctr">
                        <a:spcAft>
                          <a:spcPts val="0"/>
                        </a:spcAft>
                      </a:pPr>
                      <a:r>
                        <a:rPr lang="it-IT" sz="2000" b="1" dirty="0" smtClean="0">
                          <a:solidFill>
                            <a:schemeClr val="tx1"/>
                          </a:solidFill>
                          <a:latin typeface="+mj-lt"/>
                          <a:ea typeface="Times New Roman"/>
                        </a:rPr>
                        <a:t>DIMENSIONI</a:t>
                      </a:r>
                      <a:endParaRPr lang="it-IT" sz="2000" b="1" dirty="0">
                        <a:solidFill>
                          <a:schemeClr val="tx1"/>
                        </a:solidFill>
                        <a:latin typeface="+mj-lt"/>
                        <a:ea typeface="Times New Roman"/>
                      </a:endParaRPr>
                    </a:p>
                  </a:txBody>
                  <a:tcPr marL="68580" marR="68580" marT="0" marB="0">
                    <a:solidFill>
                      <a:srgbClr val="002060"/>
                    </a:solidFill>
                  </a:tcPr>
                </a:tc>
                <a:tc>
                  <a:txBody>
                    <a:bodyPr/>
                    <a:lstStyle/>
                    <a:p>
                      <a:pPr algn="ctr">
                        <a:spcAft>
                          <a:spcPts val="0"/>
                        </a:spcAft>
                      </a:pPr>
                      <a:r>
                        <a:rPr lang="it-IT" sz="2000" b="1" cap="small" dirty="0" smtClean="0">
                          <a:solidFill>
                            <a:schemeClr val="tx1"/>
                          </a:solidFill>
                          <a:latin typeface="+mj-lt"/>
                          <a:ea typeface="Times New Roman"/>
                        </a:rPr>
                        <a:t>STRUMENTI</a:t>
                      </a:r>
                    </a:p>
                  </a:txBody>
                  <a:tcPr marL="68580" marR="68580" marT="0" marB="0">
                    <a:solidFill>
                      <a:srgbClr val="002060"/>
                    </a:solidFill>
                  </a:tcPr>
                </a:tc>
                <a:tc>
                  <a:txBody>
                    <a:bodyPr/>
                    <a:lstStyle/>
                    <a:p>
                      <a:pPr algn="ctr">
                        <a:spcAft>
                          <a:spcPts val="0"/>
                        </a:spcAft>
                      </a:pPr>
                      <a:r>
                        <a:rPr lang="it-IT" sz="2000" b="1" cap="small" dirty="0" smtClean="0">
                          <a:solidFill>
                            <a:schemeClr val="tx1"/>
                          </a:solidFill>
                          <a:latin typeface="+mj-lt"/>
                          <a:ea typeface="Times New Roman"/>
                        </a:rPr>
                        <a:t>PESI</a:t>
                      </a:r>
                    </a:p>
                  </a:txBody>
                  <a:tcPr marL="68580" marR="68580" marT="0" marB="0">
                    <a:solidFill>
                      <a:srgbClr val="002060"/>
                    </a:solidFill>
                  </a:tcPr>
                </a:tc>
              </a:tr>
              <a:tr h="952239">
                <a:tc>
                  <a:txBody>
                    <a:bodyPr/>
                    <a:lstStyle/>
                    <a:p>
                      <a:pPr marL="342900" lvl="0" indent="-342900" algn="l">
                        <a:lnSpc>
                          <a:spcPct val="115000"/>
                        </a:lnSpc>
                        <a:spcAft>
                          <a:spcPts val="0"/>
                        </a:spcAft>
                        <a:buFont typeface="+mj-lt"/>
                        <a:buNone/>
                      </a:pPr>
                      <a:r>
                        <a:rPr lang="it-IT" sz="2000" b="1" dirty="0" smtClean="0">
                          <a:solidFill>
                            <a:srgbClr val="002060"/>
                          </a:solidFill>
                          <a:latin typeface="+mj-lt"/>
                          <a:ea typeface="Calibri"/>
                          <a:cs typeface="Times New Roman"/>
                        </a:rPr>
                        <a:t>1.Direzione unitaria, organizzazione e raggiungimento</a:t>
                      </a:r>
                      <a:r>
                        <a:rPr lang="it-IT" sz="2000" b="1" baseline="0" dirty="0" smtClean="0">
                          <a:solidFill>
                            <a:srgbClr val="002060"/>
                          </a:solidFill>
                          <a:latin typeface="+mj-lt"/>
                          <a:ea typeface="Calibri"/>
                          <a:cs typeface="Times New Roman"/>
                        </a:rPr>
                        <a:t> dei</a:t>
                      </a:r>
                      <a:r>
                        <a:rPr lang="it-IT" sz="2000" b="1" dirty="0" smtClean="0">
                          <a:solidFill>
                            <a:srgbClr val="002060"/>
                          </a:solidFill>
                          <a:latin typeface="+mj-lt"/>
                          <a:ea typeface="Calibri"/>
                          <a:cs typeface="Times New Roman"/>
                        </a:rPr>
                        <a:t> risultati</a:t>
                      </a:r>
                      <a:endParaRPr lang="it-IT" sz="2000" b="1" dirty="0">
                        <a:solidFill>
                          <a:srgbClr val="002060"/>
                        </a:solidFill>
                        <a:latin typeface="+mj-lt"/>
                        <a:ea typeface="Calibri"/>
                        <a:cs typeface="Times New Roman"/>
                      </a:endParaRPr>
                    </a:p>
                  </a:txBody>
                  <a:tcPr marL="68580" marR="68580" marT="0" marB="0"/>
                </a:tc>
                <a:tc>
                  <a:txBody>
                    <a:bodyPr/>
                    <a:lstStyle/>
                    <a:p>
                      <a:pPr marL="342900" lvl="0" indent="-342900" algn="ctr">
                        <a:lnSpc>
                          <a:spcPct val="115000"/>
                        </a:lnSpc>
                        <a:spcAft>
                          <a:spcPts val="0"/>
                        </a:spcAft>
                        <a:buFont typeface="+mj-lt"/>
                        <a:buNone/>
                      </a:pPr>
                      <a:r>
                        <a:rPr lang="it-IT" sz="1800" b="1" cap="small" dirty="0" smtClean="0">
                          <a:solidFill>
                            <a:srgbClr val="002060"/>
                          </a:solidFill>
                          <a:latin typeface="+mj-lt"/>
                          <a:ea typeface="Calibri"/>
                          <a:cs typeface="Times New Roman"/>
                        </a:rPr>
                        <a:t>RAV</a:t>
                      </a:r>
                    </a:p>
                  </a:txBody>
                  <a:tcPr marL="68580" marR="68580" marT="0" marB="0"/>
                </a:tc>
                <a:tc>
                  <a:txBody>
                    <a:bodyPr/>
                    <a:lstStyle/>
                    <a:p>
                      <a:pPr algn="ctr">
                        <a:spcAft>
                          <a:spcPts val="0"/>
                        </a:spcAft>
                      </a:pPr>
                      <a:endParaRPr lang="it-IT" sz="2000" b="1" dirty="0">
                        <a:solidFill>
                          <a:srgbClr val="002060"/>
                        </a:solidFill>
                        <a:latin typeface="+mj-lt"/>
                        <a:ea typeface="Times New Roman"/>
                      </a:endParaRPr>
                    </a:p>
                  </a:txBody>
                  <a:tcPr marL="68580" marR="68580" marT="0" marB="0"/>
                </a:tc>
              </a:tr>
              <a:tr h="888415">
                <a:tc>
                  <a:txBody>
                    <a:bodyPr/>
                    <a:lstStyle/>
                    <a:p>
                      <a:pPr marL="342900" lvl="0" indent="-342900" algn="l">
                        <a:lnSpc>
                          <a:spcPct val="115000"/>
                        </a:lnSpc>
                        <a:spcAft>
                          <a:spcPts val="0"/>
                        </a:spcAft>
                        <a:buFont typeface="+mj-lt"/>
                        <a:buNone/>
                      </a:pPr>
                      <a:r>
                        <a:rPr lang="it-IT" sz="2000" b="1" dirty="0" smtClean="0">
                          <a:solidFill>
                            <a:srgbClr val="002060"/>
                          </a:solidFill>
                          <a:latin typeface="+mj-lt"/>
                          <a:ea typeface="Calibri"/>
                          <a:cs typeface="Times New Roman"/>
                        </a:rPr>
                        <a:t>2. Gestione</a:t>
                      </a:r>
                      <a:r>
                        <a:rPr lang="it-IT" sz="2000" b="1" baseline="0" dirty="0" smtClean="0">
                          <a:solidFill>
                            <a:srgbClr val="002060"/>
                          </a:solidFill>
                          <a:latin typeface="+mj-lt"/>
                          <a:ea typeface="Calibri"/>
                          <a:cs typeface="Times New Roman"/>
                        </a:rPr>
                        <a:t> e</a:t>
                      </a:r>
                      <a:r>
                        <a:rPr lang="it-IT" sz="2000" b="1" dirty="0" smtClean="0">
                          <a:solidFill>
                            <a:srgbClr val="002060"/>
                          </a:solidFill>
                          <a:latin typeface="+mj-lt"/>
                          <a:ea typeface="Calibri"/>
                          <a:cs typeface="Times New Roman"/>
                        </a:rPr>
                        <a:t> promozione </a:t>
                      </a:r>
                      <a:r>
                        <a:rPr lang="it-IT" sz="2000" b="1" baseline="0" dirty="0" smtClean="0">
                          <a:solidFill>
                            <a:srgbClr val="002060"/>
                          </a:solidFill>
                          <a:latin typeface="+mj-lt"/>
                          <a:ea typeface="Calibri"/>
                          <a:cs typeface="Times New Roman"/>
                        </a:rPr>
                        <a:t>delle risorse professionali</a:t>
                      </a:r>
                      <a:endParaRPr lang="it-IT" sz="2000" b="1" dirty="0">
                        <a:solidFill>
                          <a:srgbClr val="002060"/>
                        </a:solidFill>
                        <a:latin typeface="+mj-lt"/>
                        <a:ea typeface="Calibri"/>
                        <a:cs typeface="Times New Roman"/>
                      </a:endParaRPr>
                    </a:p>
                  </a:txBody>
                  <a:tcPr marL="68580" marR="68580" marT="0" marB="0"/>
                </a:tc>
                <a:tc>
                  <a:txBody>
                    <a:bodyPr/>
                    <a:lstStyle/>
                    <a:p>
                      <a:pPr marL="342900" lvl="0" indent="-342900" algn="ctr">
                        <a:lnSpc>
                          <a:spcPct val="115000"/>
                        </a:lnSpc>
                        <a:spcAft>
                          <a:spcPts val="0"/>
                        </a:spcAft>
                        <a:buFont typeface="+mj-lt"/>
                        <a:buNone/>
                      </a:pPr>
                      <a:r>
                        <a:rPr lang="it-IT" sz="1800" b="1" dirty="0" smtClean="0">
                          <a:solidFill>
                            <a:srgbClr val="002060"/>
                          </a:solidFill>
                          <a:latin typeface="+mj-lt"/>
                          <a:ea typeface="Calibri"/>
                          <a:cs typeface="Times New Roman"/>
                        </a:rPr>
                        <a:t>Valorizzazione</a:t>
                      </a:r>
                      <a:r>
                        <a:rPr lang="it-IT" sz="1800" b="1" baseline="0" dirty="0" smtClean="0">
                          <a:solidFill>
                            <a:srgbClr val="002060"/>
                          </a:solidFill>
                          <a:latin typeface="+mj-lt"/>
                          <a:ea typeface="Calibri"/>
                          <a:cs typeface="Times New Roman"/>
                        </a:rPr>
                        <a:t> </a:t>
                      </a:r>
                      <a:r>
                        <a:rPr lang="it-IT" sz="1800" b="1" dirty="0" smtClean="0">
                          <a:solidFill>
                            <a:srgbClr val="002060"/>
                          </a:solidFill>
                          <a:latin typeface="+mj-lt"/>
                          <a:ea typeface="Calibri"/>
                          <a:cs typeface="Times New Roman"/>
                        </a:rPr>
                        <a:t>professionalità</a:t>
                      </a:r>
                      <a:endParaRPr lang="it-IT" sz="1800" b="1" dirty="0">
                        <a:solidFill>
                          <a:srgbClr val="002060"/>
                        </a:solidFill>
                        <a:latin typeface="+mj-lt"/>
                        <a:ea typeface="Calibri"/>
                        <a:cs typeface="Times New Roman"/>
                      </a:endParaRPr>
                    </a:p>
                  </a:txBody>
                  <a:tcPr marL="68580" marR="68580" marT="0" marB="0"/>
                </a:tc>
                <a:tc>
                  <a:txBody>
                    <a:bodyPr/>
                    <a:lstStyle/>
                    <a:p>
                      <a:pPr algn="ctr">
                        <a:spcAft>
                          <a:spcPts val="0"/>
                        </a:spcAft>
                      </a:pPr>
                      <a:endParaRPr lang="it-IT" sz="2000" b="1" dirty="0">
                        <a:solidFill>
                          <a:srgbClr val="002060"/>
                        </a:solidFill>
                        <a:latin typeface="+mj-lt"/>
                        <a:ea typeface="Times New Roman"/>
                      </a:endParaRPr>
                    </a:p>
                  </a:txBody>
                  <a:tcPr marL="68580" marR="68580" marT="0" marB="0"/>
                </a:tc>
              </a:tr>
              <a:tr h="817786">
                <a:tc>
                  <a:txBody>
                    <a:bodyPr/>
                    <a:lstStyle/>
                    <a:p>
                      <a:pPr marL="342900" lvl="0" indent="-342900" algn="l">
                        <a:lnSpc>
                          <a:spcPct val="115000"/>
                        </a:lnSpc>
                        <a:spcAft>
                          <a:spcPts val="1000"/>
                        </a:spcAft>
                        <a:buFont typeface="+mj-lt"/>
                        <a:buNone/>
                      </a:pPr>
                      <a:r>
                        <a:rPr lang="it-IT" sz="2000" b="1" dirty="0" smtClean="0">
                          <a:solidFill>
                            <a:srgbClr val="002060"/>
                          </a:solidFill>
                          <a:latin typeface="+mj-lt"/>
                          <a:ea typeface="Calibri"/>
                          <a:cs typeface="Times New Roman"/>
                        </a:rPr>
                        <a:t>3.Leadership e apprezzamento</a:t>
                      </a:r>
                      <a:r>
                        <a:rPr lang="it-IT" sz="2000" b="1" baseline="0" dirty="0" smtClean="0">
                          <a:solidFill>
                            <a:srgbClr val="002060"/>
                          </a:solidFill>
                          <a:latin typeface="+mj-lt"/>
                          <a:ea typeface="Calibri"/>
                          <a:cs typeface="Times New Roman"/>
                        </a:rPr>
                        <a:t> </a:t>
                      </a:r>
                      <a:endParaRPr lang="it-IT" sz="2000" b="1" dirty="0">
                        <a:solidFill>
                          <a:srgbClr val="002060"/>
                        </a:solidFill>
                        <a:latin typeface="+mj-lt"/>
                        <a:ea typeface="Calibri"/>
                        <a:cs typeface="Times New Roman"/>
                      </a:endParaRPr>
                    </a:p>
                  </a:txBody>
                  <a:tcPr marL="68580" marR="68580" marT="0" marB="0"/>
                </a:tc>
                <a:tc>
                  <a:txBody>
                    <a:bodyPr/>
                    <a:lstStyle/>
                    <a:p>
                      <a:pPr marL="342900" lvl="0" indent="-342900" algn="ctr">
                        <a:lnSpc>
                          <a:spcPct val="115000"/>
                        </a:lnSpc>
                        <a:spcAft>
                          <a:spcPts val="1000"/>
                        </a:spcAft>
                        <a:buFont typeface="+mj-lt"/>
                        <a:buNone/>
                      </a:pPr>
                      <a:r>
                        <a:rPr lang="it-IT" sz="1800" b="1" dirty="0" smtClean="0">
                          <a:solidFill>
                            <a:srgbClr val="002060"/>
                          </a:solidFill>
                          <a:latin typeface="+mj-lt"/>
                          <a:ea typeface="Calibri"/>
                          <a:cs typeface="Times New Roman"/>
                        </a:rPr>
                        <a:t>Questionari</a:t>
                      </a:r>
                      <a:r>
                        <a:rPr lang="it-IT" sz="1800" b="1" baseline="0" dirty="0" smtClean="0">
                          <a:solidFill>
                            <a:srgbClr val="002060"/>
                          </a:solidFill>
                          <a:latin typeface="+mj-lt"/>
                          <a:ea typeface="Calibri"/>
                          <a:cs typeface="Times New Roman"/>
                        </a:rPr>
                        <a:t> </a:t>
                      </a:r>
                      <a:r>
                        <a:rPr lang="it-IT" sz="1800" b="1" dirty="0" smtClean="0">
                          <a:solidFill>
                            <a:srgbClr val="002060"/>
                          </a:solidFill>
                          <a:latin typeface="+mj-lt"/>
                          <a:ea typeface="Calibri"/>
                          <a:cs typeface="Times New Roman"/>
                        </a:rPr>
                        <a:t> </a:t>
                      </a:r>
                    </a:p>
                  </a:txBody>
                  <a:tcPr marL="68580" marR="68580" marT="0" marB="0"/>
                </a:tc>
                <a:tc>
                  <a:txBody>
                    <a:bodyPr/>
                    <a:lstStyle/>
                    <a:p>
                      <a:pPr algn="ctr">
                        <a:spcAft>
                          <a:spcPts val="0"/>
                        </a:spcAft>
                      </a:pPr>
                      <a:endParaRPr lang="it-IT" sz="2000" b="1" dirty="0">
                        <a:solidFill>
                          <a:srgbClr val="002060"/>
                        </a:solidFill>
                        <a:latin typeface="+mj-lt"/>
                        <a:ea typeface="Times New Roman"/>
                      </a:endParaRPr>
                    </a:p>
                  </a:txBody>
                  <a:tcPr marL="68580" marR="68580" marT="0" marB="0"/>
                </a:tc>
              </a:tr>
              <a:tr h="888415">
                <a:tc>
                  <a:txBody>
                    <a:bodyPr/>
                    <a:lstStyle/>
                    <a:p>
                      <a:pPr marL="342900" lvl="0" indent="-342900" algn="l">
                        <a:lnSpc>
                          <a:spcPct val="115000"/>
                        </a:lnSpc>
                        <a:spcAft>
                          <a:spcPts val="0"/>
                        </a:spcAft>
                        <a:buFont typeface="+mj-lt"/>
                        <a:buNone/>
                      </a:pPr>
                      <a:r>
                        <a:rPr lang="it-IT" sz="2000" b="1" dirty="0" smtClean="0">
                          <a:solidFill>
                            <a:srgbClr val="002060"/>
                          </a:solidFill>
                          <a:latin typeface="+mj-lt"/>
                          <a:ea typeface="Calibri"/>
                          <a:cs typeface="Times New Roman"/>
                        </a:rPr>
                        <a:t>4.Cura e sviluppo della propria  professionalità</a:t>
                      </a:r>
                      <a:endParaRPr lang="it-IT" sz="2000" b="1" dirty="0">
                        <a:solidFill>
                          <a:srgbClr val="002060"/>
                        </a:solidFill>
                        <a:latin typeface="+mj-lt"/>
                        <a:ea typeface="Calibri"/>
                        <a:cs typeface="Times New Roman"/>
                      </a:endParaRPr>
                    </a:p>
                  </a:txBody>
                  <a:tcPr marL="68580" marR="68580" marT="0" marB="0"/>
                </a:tc>
                <a:tc>
                  <a:txBody>
                    <a:bodyPr/>
                    <a:lstStyle/>
                    <a:p>
                      <a:pPr marL="342900" marR="0" lvl="0" indent="-342900" algn="ctr" defTabSz="914400" rtl="0" eaLnBrk="1" fontAlgn="auto" latinLnBrk="0" hangingPunct="1">
                        <a:lnSpc>
                          <a:spcPct val="115000"/>
                        </a:lnSpc>
                        <a:spcBef>
                          <a:spcPts val="0"/>
                        </a:spcBef>
                        <a:spcAft>
                          <a:spcPts val="0"/>
                        </a:spcAft>
                        <a:buClrTx/>
                        <a:buSzTx/>
                        <a:buFont typeface="+mj-lt"/>
                        <a:buNone/>
                        <a:tabLst/>
                        <a:defRPr/>
                      </a:pPr>
                      <a:r>
                        <a:rPr lang="it-IT" sz="1800" b="1" dirty="0" smtClean="0">
                          <a:solidFill>
                            <a:srgbClr val="002060"/>
                          </a:solidFill>
                          <a:latin typeface="+mj-lt"/>
                          <a:ea typeface="Calibri"/>
                          <a:cs typeface="Times New Roman"/>
                        </a:rPr>
                        <a:t>Portfolio</a:t>
                      </a:r>
                    </a:p>
                    <a:p>
                      <a:pPr marL="342900" lvl="0" indent="-342900" algn="ctr">
                        <a:lnSpc>
                          <a:spcPct val="115000"/>
                        </a:lnSpc>
                        <a:spcAft>
                          <a:spcPts val="0"/>
                        </a:spcAft>
                        <a:buFont typeface="+mj-lt"/>
                        <a:buNone/>
                      </a:pPr>
                      <a:endParaRPr lang="it-IT" sz="1800" b="1" dirty="0">
                        <a:solidFill>
                          <a:srgbClr val="002060"/>
                        </a:solidFill>
                        <a:latin typeface="+mj-lt"/>
                        <a:ea typeface="Calibri"/>
                        <a:cs typeface="Times New Roman"/>
                      </a:endParaRPr>
                    </a:p>
                  </a:txBody>
                  <a:tcPr marL="68580" marR="68580" marT="0" marB="0"/>
                </a:tc>
                <a:tc>
                  <a:txBody>
                    <a:bodyPr/>
                    <a:lstStyle/>
                    <a:p>
                      <a:pPr algn="ctr">
                        <a:spcAft>
                          <a:spcPts val="0"/>
                        </a:spcAft>
                      </a:pPr>
                      <a:endParaRPr lang="it-IT" sz="2000" b="1" dirty="0">
                        <a:solidFill>
                          <a:srgbClr val="002060"/>
                        </a:solidFill>
                        <a:latin typeface="+mj-lt"/>
                        <a:ea typeface="Times New Roman"/>
                      </a:endParaRPr>
                    </a:p>
                  </a:txBody>
                  <a:tcPr marL="68580" marR="68580" marT="0" marB="0"/>
                </a:tc>
              </a:tr>
            </a:tbl>
          </a:graphicData>
        </a:graphic>
      </p:graphicFrame>
    </p:spTree>
    <p:extLst>
      <p:ext uri="{BB962C8B-B14F-4D97-AF65-F5344CB8AC3E}">
        <p14:creationId xmlns:p14="http://schemas.microsoft.com/office/powerpoint/2010/main" xmlns="" val="2849565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513"/>
            <a:ext cx="8385175" cy="1151257"/>
          </a:xfrm>
        </p:spPr>
        <p:txBody>
          <a:bodyPr/>
          <a:lstStyle/>
          <a:p>
            <a:pPr algn="ctr"/>
            <a:r>
              <a:rPr lang="it-IT" sz="3200" b="1" dirty="0" smtClean="0">
                <a:solidFill>
                  <a:schemeClr val="tx1"/>
                </a:solidFill>
              </a:rPr>
              <a:t>La procedura della valutazione</a:t>
            </a:r>
            <a:endParaRPr lang="it-IT" sz="3200" b="1" dirty="0">
              <a:solidFill>
                <a:schemeClr val="tx1"/>
              </a:solidFill>
            </a:endParaRPr>
          </a:p>
        </p:txBody>
      </p:sp>
      <p:sp>
        <p:nvSpPr>
          <p:cNvPr id="3" name="Segnaposto contenuto 2"/>
          <p:cNvSpPr>
            <a:spLocks noGrp="1"/>
          </p:cNvSpPr>
          <p:nvPr>
            <p:ph idx="1"/>
          </p:nvPr>
        </p:nvSpPr>
        <p:spPr>
          <a:xfrm>
            <a:off x="323528" y="1052736"/>
            <a:ext cx="8458200" cy="5638800"/>
          </a:xfrm>
          <a:solidFill>
            <a:schemeClr val="accent5">
              <a:lumMod val="40000"/>
              <a:lumOff val="60000"/>
            </a:schemeClr>
          </a:solidFill>
        </p:spPr>
        <p:txBody>
          <a:bodyPr/>
          <a:lstStyle/>
          <a:p>
            <a:r>
              <a:rPr lang="it-IT" sz="2200" dirty="0" smtClean="0">
                <a:solidFill>
                  <a:srgbClr val="002060"/>
                </a:solidFill>
                <a:effectLst/>
              </a:rPr>
              <a:t>Il Direttore dell’USR nomina il </a:t>
            </a:r>
            <a:r>
              <a:rPr lang="it-IT" sz="2200" b="1" dirty="0" smtClean="0">
                <a:solidFill>
                  <a:srgbClr val="002060"/>
                </a:solidFill>
                <a:effectLst/>
              </a:rPr>
              <a:t>Nucleo di valutazione </a:t>
            </a:r>
            <a:r>
              <a:rPr lang="it-IT" sz="2200" dirty="0" smtClean="0">
                <a:solidFill>
                  <a:srgbClr val="002060"/>
                </a:solidFill>
                <a:effectLst/>
              </a:rPr>
              <a:t>della dirigenza scolastica ( per composizione cfr d.lgs. 165/2001 art. 25 comma 1) </a:t>
            </a:r>
          </a:p>
          <a:p>
            <a:endParaRPr lang="it-IT" sz="2200" dirty="0" smtClean="0">
              <a:solidFill>
                <a:srgbClr val="002060"/>
              </a:solidFill>
              <a:effectLst/>
            </a:endParaRPr>
          </a:p>
          <a:p>
            <a:r>
              <a:rPr lang="it-IT" sz="2200" dirty="0" smtClean="0">
                <a:solidFill>
                  <a:srgbClr val="002060"/>
                </a:solidFill>
                <a:effectLst/>
              </a:rPr>
              <a:t>I Nucleo di valutazione formula una valutazione di prima istanza (vedi criteri di valutazione a seguito) mentre </a:t>
            </a:r>
            <a:r>
              <a:rPr lang="it-IT" sz="2200" b="1" dirty="0" smtClean="0">
                <a:solidFill>
                  <a:srgbClr val="002060"/>
                </a:solidFill>
                <a:effectLst/>
              </a:rPr>
              <a:t>la valutazione finale spetta al Direttore regionale</a:t>
            </a:r>
            <a:endParaRPr lang="it-IT" sz="2200" dirty="0" smtClean="0">
              <a:solidFill>
                <a:srgbClr val="002060"/>
              </a:solidFill>
              <a:effectLst/>
            </a:endParaRPr>
          </a:p>
          <a:p>
            <a:endParaRPr lang="it-IT" sz="2200" dirty="0" smtClean="0">
              <a:solidFill>
                <a:srgbClr val="002060"/>
              </a:solidFill>
              <a:effectLst/>
            </a:endParaRPr>
          </a:p>
          <a:p>
            <a:r>
              <a:rPr lang="it-IT" sz="2200" dirty="0" smtClean="0">
                <a:solidFill>
                  <a:srgbClr val="002060"/>
                </a:solidFill>
                <a:effectLst/>
              </a:rPr>
              <a:t>La valutazione finale del Direttore, se è difforme da quella del Nucleo dell’USR, deve essere </a:t>
            </a:r>
            <a:r>
              <a:rPr lang="it-IT" sz="2200" b="1" dirty="0" smtClean="0">
                <a:solidFill>
                  <a:srgbClr val="002060"/>
                </a:solidFill>
                <a:effectLst/>
              </a:rPr>
              <a:t>congruamente motivata</a:t>
            </a:r>
            <a:r>
              <a:rPr lang="it-IT" sz="2200" dirty="0" smtClean="0">
                <a:solidFill>
                  <a:srgbClr val="002060"/>
                </a:solidFill>
                <a:effectLst/>
              </a:rPr>
              <a:t>.</a:t>
            </a:r>
          </a:p>
          <a:p>
            <a:endParaRPr lang="it-IT" sz="2200" dirty="0" smtClean="0">
              <a:solidFill>
                <a:srgbClr val="002060"/>
              </a:solidFill>
              <a:effectLst/>
            </a:endParaRPr>
          </a:p>
          <a:p>
            <a:r>
              <a:rPr lang="it-IT" sz="2200" dirty="0" smtClean="0">
                <a:solidFill>
                  <a:srgbClr val="002060"/>
                </a:solidFill>
                <a:effectLst/>
              </a:rPr>
              <a:t>Il nucleo di valutazione dell’USR e/o il Direttore dell’USR (se richiesto dai dirigenti interessati o ritenuto opportuno dal D.USR) svolgono un </a:t>
            </a:r>
            <a:r>
              <a:rPr lang="it-IT" sz="2200" b="1" dirty="0" smtClean="0">
                <a:solidFill>
                  <a:srgbClr val="002060"/>
                </a:solidFill>
                <a:effectLst/>
              </a:rPr>
              <a:t>colloquio di restituzione .</a:t>
            </a:r>
          </a:p>
          <a:p>
            <a:pPr algn="just">
              <a:buNone/>
            </a:pPr>
            <a:endParaRPr lang="it-IT" sz="2400" dirty="0">
              <a:solidFill>
                <a:srgbClr val="002060"/>
              </a:solidFill>
              <a:effectLst/>
            </a:endParaRPr>
          </a:p>
        </p:txBody>
      </p:sp>
    </p:spTree>
    <p:extLst>
      <p:ext uri="{BB962C8B-B14F-4D97-AF65-F5344CB8AC3E}">
        <p14:creationId xmlns:p14="http://schemas.microsoft.com/office/powerpoint/2010/main" xmlns="" val="276741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780928"/>
            <a:ext cx="8712968" cy="769441"/>
          </a:xfrm>
          <a:prstGeom prst="rect">
            <a:avLst/>
          </a:prstGeom>
          <a:noFill/>
        </p:spPr>
        <p:txBody>
          <a:bodyPr wrap="square" rtlCol="0">
            <a:spAutoFit/>
          </a:bodyPr>
          <a:lstStyle/>
          <a:p>
            <a:pPr algn="ctr"/>
            <a:r>
              <a:rPr lang="it-IT" sz="4400" b="1" dirty="0" smtClean="0">
                <a:solidFill>
                  <a:srgbClr val="000099"/>
                </a:solidFill>
                <a:latin typeface="Arial" pitchFamily="34" charset="0"/>
                <a:cs typeface="Arial" pitchFamily="34" charset="0"/>
              </a:rPr>
              <a:t>2. La valutazione dei docenti</a:t>
            </a:r>
            <a:endParaRPr lang="it-IT" sz="4400" b="1"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476672"/>
            <a:ext cx="7993063" cy="461665"/>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126 </a:t>
            </a:r>
          </a:p>
        </p:txBody>
      </p:sp>
      <p:sp>
        <p:nvSpPr>
          <p:cNvPr id="4" name="CasellaDiTesto 3"/>
          <p:cNvSpPr txBox="1"/>
          <p:nvPr/>
        </p:nvSpPr>
        <p:spPr>
          <a:xfrm>
            <a:off x="323528" y="1484784"/>
            <a:ext cx="8496944" cy="49761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2800" dirty="0" smtClean="0">
                <a:solidFill>
                  <a:srgbClr val="000099"/>
                </a:solidFill>
              </a:rPr>
              <a:t>Per la valorizzazione del merito del personale docente è istituito presso il Ministero dell'istruzione, dell'università e della ricerca un apposito fondo, con </a:t>
            </a:r>
            <a:r>
              <a:rPr lang="it-IT" sz="2800" b="1" dirty="0" smtClean="0">
                <a:solidFill>
                  <a:srgbClr val="000099"/>
                </a:solidFill>
              </a:rPr>
              <a:t>lo stanziamento di euro 200 milioni annui a decorrere dall'anno 2016</a:t>
            </a:r>
            <a:r>
              <a:rPr lang="it-IT" sz="2800" dirty="0" smtClean="0">
                <a:solidFill>
                  <a:srgbClr val="000099"/>
                </a:solidFill>
              </a:rPr>
              <a:t>, ripartito a livello territoriale e tra le istituzioni scolastiche in proporzione alla dotazione organica dei docenti, considerando altresì i fattori di complessità delle istituzioni scolastiche e delle aree soggette a maggiore rischio educativo, con decreto del Ministro dell'istruzione, dell'università e della ricerca</a:t>
            </a:r>
            <a:endParaRPr lang="it-IT" sz="2600" b="1" dirty="0" smtClean="0">
              <a:solidFill>
                <a:srgbClr val="000099"/>
              </a:solidFill>
            </a:endParaRPr>
          </a:p>
        </p:txBody>
      </p:sp>
      <p:sp>
        <p:nvSpPr>
          <p:cNvPr id="5" name="Freccia in giù 4"/>
          <p:cNvSpPr/>
          <p:nvPr/>
        </p:nvSpPr>
        <p:spPr>
          <a:xfrm>
            <a:off x="4283968" y="908720"/>
            <a:ext cx="647700" cy="680591"/>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7365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476672"/>
            <a:ext cx="7993063" cy="461665"/>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127 </a:t>
            </a:r>
          </a:p>
        </p:txBody>
      </p:sp>
      <p:sp>
        <p:nvSpPr>
          <p:cNvPr id="4" name="CasellaDiTesto 3"/>
          <p:cNvSpPr txBox="1"/>
          <p:nvPr/>
        </p:nvSpPr>
        <p:spPr>
          <a:xfrm>
            <a:off x="611560" y="2060848"/>
            <a:ext cx="7993064"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2800" dirty="0" smtClean="0">
                <a:solidFill>
                  <a:srgbClr val="000099"/>
                </a:solidFill>
              </a:rPr>
              <a:t>Il dirigente scolastico, sulla base dei </a:t>
            </a:r>
            <a:r>
              <a:rPr lang="it-IT" sz="2800" b="1" dirty="0" smtClean="0">
                <a:solidFill>
                  <a:srgbClr val="000099"/>
                </a:solidFill>
              </a:rPr>
              <a:t>criteri individuati dal comitato per la valutazione</a:t>
            </a:r>
            <a:r>
              <a:rPr lang="it-IT" sz="2800" dirty="0" smtClean="0">
                <a:solidFill>
                  <a:srgbClr val="000099"/>
                </a:solidFill>
              </a:rPr>
              <a:t> dei docenti, istituito ai sensi dell'articolo 11 del testo unico di cui al decreto legislativo 16 aprile 1994, n. 297, come sostituito dai commi da 126 a 128, assegna annualmente al personale docente una somma del fondo di cui al comma  126 sulla base di motivata valutazione.</a:t>
            </a:r>
            <a:endParaRPr lang="it-IT" sz="2600" b="1" dirty="0" smtClean="0">
              <a:solidFill>
                <a:srgbClr val="000099"/>
              </a:solidFill>
            </a:endParaRPr>
          </a:p>
        </p:txBody>
      </p:sp>
      <p:sp>
        <p:nvSpPr>
          <p:cNvPr id="5" name="Freccia in giù 4"/>
          <p:cNvSpPr/>
          <p:nvPr/>
        </p:nvSpPr>
        <p:spPr>
          <a:xfrm>
            <a:off x="4283968" y="1052736"/>
            <a:ext cx="647700" cy="936104"/>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7365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99592" y="188640"/>
            <a:ext cx="7488832" cy="584775"/>
          </a:xfrm>
          <a:prstGeom prst="rect">
            <a:avLst/>
          </a:prstGeom>
          <a:noFill/>
        </p:spPr>
        <p:txBody>
          <a:bodyPr wrap="square" rtlCol="0">
            <a:spAutoFit/>
          </a:bodyPr>
          <a:lstStyle/>
          <a:p>
            <a:pPr algn="ctr"/>
            <a:r>
              <a:rPr lang="it-IT" sz="3200" b="1" dirty="0" smtClean="0">
                <a:latin typeface="+mj-lt"/>
              </a:rPr>
              <a:t>GLI ORIENTAMENTI </a:t>
            </a:r>
            <a:endParaRPr lang="it-IT" sz="3200" b="1" dirty="0">
              <a:latin typeface="+mj-lt"/>
            </a:endParaRPr>
          </a:p>
        </p:txBody>
      </p:sp>
      <p:sp>
        <p:nvSpPr>
          <p:cNvPr id="5" name="CasellaDiTesto 4"/>
          <p:cNvSpPr txBox="1"/>
          <p:nvPr/>
        </p:nvSpPr>
        <p:spPr>
          <a:xfrm>
            <a:off x="323528" y="764704"/>
            <a:ext cx="8568952" cy="6001643"/>
          </a:xfrm>
          <a:prstGeom prst="rect">
            <a:avLst/>
          </a:prstGeom>
          <a:solidFill>
            <a:schemeClr val="tx1"/>
          </a:solidFill>
        </p:spPr>
        <p:txBody>
          <a:bodyPr wrap="square" rtlCol="0">
            <a:spAutoFit/>
          </a:bodyPr>
          <a:lstStyle/>
          <a:p>
            <a:pPr lvl="0" algn="ctr"/>
            <a:r>
              <a:rPr lang="it-IT" sz="2400" dirty="0" smtClean="0">
                <a:solidFill>
                  <a:srgbClr val="000099"/>
                </a:solidFill>
              </a:rPr>
              <a:t>Tutto il sistema di valutazione intende essere:</a:t>
            </a:r>
          </a:p>
          <a:p>
            <a:pPr lvl="0"/>
            <a:r>
              <a:rPr lang="it-IT" sz="2400" b="1" dirty="0" smtClean="0">
                <a:solidFill>
                  <a:srgbClr val="000099"/>
                </a:solidFill>
              </a:rPr>
              <a:t> </a:t>
            </a:r>
          </a:p>
          <a:p>
            <a:pPr lvl="0"/>
            <a:r>
              <a:rPr lang="it-IT" sz="2800" b="1" dirty="0" smtClean="0">
                <a:solidFill>
                  <a:srgbClr val="000099"/>
                </a:solidFill>
                <a:latin typeface="+mj-lt"/>
              </a:rPr>
              <a:t>leggero</a:t>
            </a:r>
            <a:r>
              <a:rPr lang="it-IT" sz="2800" dirty="0" smtClean="0">
                <a:solidFill>
                  <a:srgbClr val="000099"/>
                </a:solidFill>
              </a:rPr>
              <a:t> </a:t>
            </a:r>
            <a:r>
              <a:rPr lang="it-IT" sz="2400" dirty="0" smtClean="0">
                <a:solidFill>
                  <a:srgbClr val="000099"/>
                </a:solidFill>
              </a:rPr>
              <a:t>(di facile utilizzo e consultazione)</a:t>
            </a:r>
          </a:p>
          <a:p>
            <a:pPr lvl="0"/>
            <a:endParaRPr lang="it-IT" sz="2400" dirty="0" smtClean="0">
              <a:solidFill>
                <a:srgbClr val="000099"/>
              </a:solidFill>
            </a:endParaRPr>
          </a:p>
          <a:p>
            <a:pPr lvl="0"/>
            <a:r>
              <a:rPr lang="it-IT" sz="2800" b="1" dirty="0" smtClean="0">
                <a:solidFill>
                  <a:srgbClr val="000099"/>
                </a:solidFill>
                <a:latin typeface="+mj-lt"/>
              </a:rPr>
              <a:t>comparabile</a:t>
            </a:r>
            <a:r>
              <a:rPr lang="it-IT" sz="2400" b="1" dirty="0" smtClean="0">
                <a:solidFill>
                  <a:srgbClr val="000099"/>
                </a:solidFill>
                <a:latin typeface="+mj-lt"/>
              </a:rPr>
              <a:t> </a:t>
            </a:r>
            <a:r>
              <a:rPr lang="it-IT" sz="2400" dirty="0" smtClean="0">
                <a:solidFill>
                  <a:srgbClr val="000099"/>
                </a:solidFill>
              </a:rPr>
              <a:t>(con dati e strumenti comuni di riferimento)</a:t>
            </a:r>
          </a:p>
          <a:p>
            <a:pPr lvl="0"/>
            <a:endParaRPr lang="it-IT" sz="2400" dirty="0" smtClean="0">
              <a:solidFill>
                <a:srgbClr val="000099"/>
              </a:solidFill>
            </a:endParaRPr>
          </a:p>
          <a:p>
            <a:pPr lvl="0"/>
            <a:r>
              <a:rPr lang="it-IT" sz="2800" b="1" dirty="0" smtClean="0">
                <a:solidFill>
                  <a:srgbClr val="000099"/>
                </a:solidFill>
                <a:latin typeface="+mj-lt"/>
              </a:rPr>
              <a:t>duttile</a:t>
            </a:r>
            <a:r>
              <a:rPr lang="it-IT" sz="2400" dirty="0" smtClean="0">
                <a:solidFill>
                  <a:srgbClr val="000099"/>
                </a:solidFill>
              </a:rPr>
              <a:t> (attento ai diversi contesti e ai punti di partenza)</a:t>
            </a:r>
          </a:p>
          <a:p>
            <a:pPr lvl="0"/>
            <a:endParaRPr lang="it-IT" sz="2400" dirty="0" smtClean="0">
              <a:solidFill>
                <a:srgbClr val="000099"/>
              </a:solidFill>
            </a:endParaRPr>
          </a:p>
          <a:p>
            <a:pPr lvl="0"/>
            <a:r>
              <a:rPr lang="it-IT" sz="2800" b="1" dirty="0" smtClean="0">
                <a:solidFill>
                  <a:srgbClr val="000099"/>
                </a:solidFill>
                <a:latin typeface="+mj-lt"/>
              </a:rPr>
              <a:t>integrabile</a:t>
            </a:r>
            <a:r>
              <a:rPr lang="it-IT" sz="2400" dirty="0" smtClean="0">
                <a:solidFill>
                  <a:srgbClr val="000099"/>
                </a:solidFill>
              </a:rPr>
              <a:t> (con informazioni che possano essere integrate dalla scuola e/o da altri sistemi)</a:t>
            </a:r>
          </a:p>
          <a:p>
            <a:pPr lvl="0"/>
            <a:endParaRPr lang="it-IT" sz="2400" dirty="0" smtClean="0">
              <a:solidFill>
                <a:srgbClr val="000099"/>
              </a:solidFill>
            </a:endParaRPr>
          </a:p>
          <a:p>
            <a:pPr lvl="0"/>
            <a:r>
              <a:rPr lang="it-IT" sz="2800" b="1" dirty="0" smtClean="0">
                <a:solidFill>
                  <a:srgbClr val="000099"/>
                </a:solidFill>
                <a:latin typeface="+mj-lt"/>
              </a:rPr>
              <a:t>dinamico</a:t>
            </a:r>
            <a:r>
              <a:rPr lang="it-IT" sz="2400" dirty="0" smtClean="0">
                <a:solidFill>
                  <a:srgbClr val="000099"/>
                </a:solidFill>
              </a:rPr>
              <a:t> (attento allo sviluppo  e al miglioramento che avviene nel tempo)</a:t>
            </a:r>
          </a:p>
          <a:p>
            <a:pPr lvl="0"/>
            <a:endParaRPr lang="it-IT" sz="2400" dirty="0" smtClean="0">
              <a:solidFill>
                <a:srgbClr val="000099"/>
              </a:solidFill>
            </a:endParaRPr>
          </a:p>
          <a:p>
            <a:pPr lvl="0" algn="ctr"/>
            <a:r>
              <a:rPr lang="it-IT" sz="2400" dirty="0" smtClean="0">
                <a:solidFill>
                  <a:srgbClr val="000099"/>
                </a:solidFill>
              </a:rPr>
              <a:t>Il sistema  non intende essere (ma è) </a:t>
            </a:r>
            <a:r>
              <a:rPr lang="it-IT" sz="2800" b="1" dirty="0" smtClean="0">
                <a:solidFill>
                  <a:srgbClr val="000099"/>
                </a:solidFill>
                <a:latin typeface="+mj-lt"/>
              </a:rPr>
              <a:t>imperfetto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 calcmode="lin" valueType="num">
                                      <p:cBhvr additive="base">
                                        <p:cTn id="3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 calcmode="lin" valueType="num">
                                      <p:cBhvr additive="base">
                                        <p:cTn id="3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1628800"/>
            <a:ext cx="7993063" cy="461665"/>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128 </a:t>
            </a:r>
          </a:p>
        </p:txBody>
      </p:sp>
      <p:sp>
        <p:nvSpPr>
          <p:cNvPr id="4" name="CasellaDiTesto 3"/>
          <p:cNvSpPr txBox="1"/>
          <p:nvPr/>
        </p:nvSpPr>
        <p:spPr>
          <a:xfrm>
            <a:off x="683568" y="3068960"/>
            <a:ext cx="7993064"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2800" dirty="0" smtClean="0">
                <a:solidFill>
                  <a:srgbClr val="000099"/>
                </a:solidFill>
              </a:rPr>
              <a:t>La somma di cui al comma 126, definita </a:t>
            </a:r>
            <a:r>
              <a:rPr lang="it-IT" sz="2800" i="1" dirty="0" smtClean="0">
                <a:solidFill>
                  <a:srgbClr val="000099"/>
                </a:solidFill>
              </a:rPr>
              <a:t>bonus</a:t>
            </a:r>
            <a:r>
              <a:rPr lang="it-IT" sz="2800" dirty="0" smtClean="0">
                <a:solidFill>
                  <a:srgbClr val="000099"/>
                </a:solidFill>
              </a:rPr>
              <a:t>, è destinata a </a:t>
            </a:r>
            <a:r>
              <a:rPr lang="it-IT" sz="2800" b="1" dirty="0" smtClean="0">
                <a:solidFill>
                  <a:srgbClr val="000099"/>
                </a:solidFill>
              </a:rPr>
              <a:t>valorizzare il merito del personale docente</a:t>
            </a:r>
            <a:r>
              <a:rPr lang="it-IT" sz="2800" dirty="0" smtClean="0">
                <a:solidFill>
                  <a:srgbClr val="000099"/>
                </a:solidFill>
              </a:rPr>
              <a:t> di ruolo delle istituzioni scolastiche di ogni ordine e grado e ha natura di retribuzione accessoria.</a:t>
            </a:r>
            <a:endParaRPr lang="it-IT" sz="2600" b="1" dirty="0" smtClean="0">
              <a:solidFill>
                <a:srgbClr val="000099"/>
              </a:solidFill>
            </a:endParaRPr>
          </a:p>
        </p:txBody>
      </p:sp>
      <p:sp>
        <p:nvSpPr>
          <p:cNvPr id="5" name="Freccia in giù 4"/>
          <p:cNvSpPr/>
          <p:nvPr/>
        </p:nvSpPr>
        <p:spPr>
          <a:xfrm>
            <a:off x="4355976" y="2276872"/>
            <a:ext cx="647700" cy="680591"/>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7365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476672"/>
            <a:ext cx="7993063" cy="461665"/>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129 </a:t>
            </a:r>
          </a:p>
        </p:txBody>
      </p:sp>
      <p:sp>
        <p:nvSpPr>
          <p:cNvPr id="4" name="CasellaDiTesto 3"/>
          <p:cNvSpPr txBox="1"/>
          <p:nvPr/>
        </p:nvSpPr>
        <p:spPr>
          <a:xfrm>
            <a:off x="611560" y="1628800"/>
            <a:ext cx="7993064" cy="424731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dirty="0" smtClean="0">
                <a:solidFill>
                  <a:srgbClr val="000099"/>
                </a:solidFill>
              </a:rPr>
              <a:t>Dall'inizio dell'anno scolastico successivo a quello in corso alla data di entrata in vigore della presente legge, l'articolo 11 del testo unico di cui al decreto legislativo 16 aprile 1994, n. 297, è sostituito dal seguente:</a:t>
            </a:r>
          </a:p>
          <a:p>
            <a:r>
              <a:rPr lang="it-IT" dirty="0" smtClean="0">
                <a:solidFill>
                  <a:srgbClr val="000099"/>
                </a:solidFill>
              </a:rPr>
              <a:t>«Art. 11. </a:t>
            </a:r>
            <a:r>
              <a:rPr lang="it-IT" dirty="0" err="1" smtClean="0">
                <a:solidFill>
                  <a:srgbClr val="000099"/>
                </a:solidFill>
              </a:rPr>
              <a:t>--</a:t>
            </a:r>
            <a:r>
              <a:rPr lang="it-IT" dirty="0" smtClean="0">
                <a:solidFill>
                  <a:srgbClr val="000099"/>
                </a:solidFill>
              </a:rPr>
              <a:t> </a:t>
            </a:r>
            <a:r>
              <a:rPr lang="it-IT" i="1" dirty="0" smtClean="0">
                <a:solidFill>
                  <a:srgbClr val="000099"/>
                </a:solidFill>
              </a:rPr>
              <a:t>(Comitato per la valutazione dei docenti).</a:t>
            </a:r>
            <a:r>
              <a:rPr lang="it-IT" dirty="0" smtClean="0">
                <a:solidFill>
                  <a:srgbClr val="000099"/>
                </a:solidFill>
              </a:rPr>
              <a:t> </a:t>
            </a:r>
            <a:r>
              <a:rPr lang="it-IT" dirty="0" err="1" smtClean="0">
                <a:solidFill>
                  <a:srgbClr val="000099"/>
                </a:solidFill>
              </a:rPr>
              <a:t>--</a:t>
            </a:r>
            <a:r>
              <a:rPr lang="it-IT" dirty="0" smtClean="0">
                <a:solidFill>
                  <a:srgbClr val="000099"/>
                </a:solidFill>
              </a:rPr>
              <a:t> </a:t>
            </a:r>
            <a:r>
              <a:rPr lang="it-IT" i="1" dirty="0" smtClean="0">
                <a:solidFill>
                  <a:srgbClr val="000099"/>
                </a:solidFill>
              </a:rPr>
              <a:t>1.</a:t>
            </a:r>
            <a:r>
              <a:rPr lang="it-IT" dirty="0" smtClean="0">
                <a:solidFill>
                  <a:srgbClr val="000099"/>
                </a:solidFill>
              </a:rPr>
              <a:t> Presso ogni istituzione scolastica ed educativa è istituito, senza nuovi o maggiori oneri per la finanza pubblica, il comitato per la valutazione dei docenti.</a:t>
            </a:r>
          </a:p>
          <a:p>
            <a:r>
              <a:rPr lang="it-IT" i="1" dirty="0" smtClean="0">
                <a:solidFill>
                  <a:srgbClr val="000099"/>
                </a:solidFill>
              </a:rPr>
              <a:t>2.</a:t>
            </a:r>
            <a:r>
              <a:rPr lang="it-IT" dirty="0" smtClean="0">
                <a:solidFill>
                  <a:srgbClr val="000099"/>
                </a:solidFill>
              </a:rPr>
              <a:t> Il comitato ha durata di tre anni scolastici, è presieduto dal dirigente scolastico ed è costituito dai seguenti componenti:</a:t>
            </a:r>
          </a:p>
          <a:p>
            <a:r>
              <a:rPr lang="it-IT" i="1" dirty="0" smtClean="0">
                <a:solidFill>
                  <a:srgbClr val="000099"/>
                </a:solidFill>
              </a:rPr>
              <a:t>a)</a:t>
            </a:r>
            <a:r>
              <a:rPr lang="it-IT" dirty="0" smtClean="0">
                <a:solidFill>
                  <a:srgbClr val="000099"/>
                </a:solidFill>
              </a:rPr>
              <a:t> tre docenti dell'istituzione scolastica, di cui due scelti dal collegio dei docenti e uno dal consiglio di istituto;</a:t>
            </a:r>
          </a:p>
          <a:p>
            <a:r>
              <a:rPr lang="it-IT" i="1" dirty="0" smtClean="0">
                <a:solidFill>
                  <a:srgbClr val="000099"/>
                </a:solidFill>
              </a:rPr>
              <a:t>b)</a:t>
            </a:r>
            <a:r>
              <a:rPr lang="it-IT" dirty="0" smtClean="0">
                <a:solidFill>
                  <a:srgbClr val="000099"/>
                </a:solidFill>
              </a:rPr>
              <a:t> due rappresentanti dei genitori, per la scuola dell'infanzia e per il primo ciclo di istruzione; un rappresentante degli studenti e un rappresentante dei genitori, per il secondo ciclo di istruzione, scelti dal consiglio di istituto;</a:t>
            </a:r>
          </a:p>
          <a:p>
            <a:r>
              <a:rPr lang="it-IT" i="1" dirty="0" smtClean="0">
                <a:solidFill>
                  <a:srgbClr val="000099"/>
                </a:solidFill>
              </a:rPr>
              <a:t>       c)</a:t>
            </a:r>
            <a:r>
              <a:rPr lang="it-IT" dirty="0" smtClean="0">
                <a:solidFill>
                  <a:srgbClr val="000099"/>
                </a:solidFill>
              </a:rPr>
              <a:t> un componente esterno individuato dall'Ufficio scolastico regionale tra docenti, dirigenti scolastici e dirigenti tecnici.</a:t>
            </a:r>
          </a:p>
        </p:txBody>
      </p:sp>
      <p:sp>
        <p:nvSpPr>
          <p:cNvPr id="5" name="Freccia in giù 4"/>
          <p:cNvSpPr/>
          <p:nvPr/>
        </p:nvSpPr>
        <p:spPr>
          <a:xfrm>
            <a:off x="4283968" y="980728"/>
            <a:ext cx="647700" cy="680591"/>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7365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188640"/>
            <a:ext cx="7993063" cy="461665"/>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129 </a:t>
            </a:r>
          </a:p>
        </p:txBody>
      </p:sp>
      <p:sp>
        <p:nvSpPr>
          <p:cNvPr id="4" name="CasellaDiTesto 3"/>
          <p:cNvSpPr txBox="1"/>
          <p:nvPr/>
        </p:nvSpPr>
        <p:spPr>
          <a:xfrm>
            <a:off x="251520" y="980728"/>
            <a:ext cx="8640960" cy="535531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i="1" dirty="0" smtClean="0">
                <a:solidFill>
                  <a:srgbClr val="000099"/>
                </a:solidFill>
              </a:rPr>
              <a:t>3</a:t>
            </a:r>
            <a:r>
              <a:rPr lang="it-IT" b="1" i="1" dirty="0" smtClean="0">
                <a:solidFill>
                  <a:srgbClr val="000099"/>
                </a:solidFill>
              </a:rPr>
              <a:t>.</a:t>
            </a:r>
            <a:r>
              <a:rPr lang="it-IT" b="1" dirty="0" smtClean="0">
                <a:solidFill>
                  <a:srgbClr val="000099"/>
                </a:solidFill>
              </a:rPr>
              <a:t> Il comitato individua i criteri per la valorizzazione dei docenti sulla base:</a:t>
            </a:r>
          </a:p>
          <a:p>
            <a:r>
              <a:rPr lang="it-IT" i="1" dirty="0" smtClean="0">
                <a:solidFill>
                  <a:srgbClr val="000099"/>
                </a:solidFill>
              </a:rPr>
              <a:t>a)</a:t>
            </a:r>
            <a:r>
              <a:rPr lang="it-IT" dirty="0" smtClean="0">
                <a:solidFill>
                  <a:srgbClr val="000099"/>
                </a:solidFill>
              </a:rPr>
              <a:t> della qualità dell'insegnamento e del contributo al miglioramento dell'istituzione scolastica, nonché del successo formativo e scolastico degli studenti;</a:t>
            </a:r>
          </a:p>
          <a:p>
            <a:r>
              <a:rPr lang="it-IT" i="1" dirty="0" smtClean="0">
                <a:solidFill>
                  <a:srgbClr val="000099"/>
                </a:solidFill>
              </a:rPr>
              <a:t>b)</a:t>
            </a:r>
            <a:r>
              <a:rPr lang="it-IT" dirty="0" smtClean="0">
                <a:solidFill>
                  <a:srgbClr val="000099"/>
                </a:solidFill>
              </a:rPr>
              <a:t> dei risultati ottenuti dal docente o dal gruppo di docenti in relazione al potenziamento delle competenze degli alunni e dell'innovazione didattica e metodologica, nonché della collaborazione alla ricerca didattica, alla documentazione e alla diffusione di buone pratiche didattiche;</a:t>
            </a:r>
          </a:p>
          <a:p>
            <a:r>
              <a:rPr lang="it-IT" i="1" dirty="0" smtClean="0">
                <a:solidFill>
                  <a:srgbClr val="000099"/>
                </a:solidFill>
              </a:rPr>
              <a:t>c)</a:t>
            </a:r>
            <a:r>
              <a:rPr lang="it-IT" dirty="0" smtClean="0">
                <a:solidFill>
                  <a:srgbClr val="000099"/>
                </a:solidFill>
              </a:rPr>
              <a:t> delle responsabilità assunte nel coordinamento organizzativo e didattico e nella formazione del personale.</a:t>
            </a:r>
          </a:p>
          <a:p>
            <a:r>
              <a:rPr lang="it-IT" i="1" dirty="0" smtClean="0">
                <a:solidFill>
                  <a:srgbClr val="000099"/>
                </a:solidFill>
              </a:rPr>
              <a:t>4.</a:t>
            </a:r>
            <a:r>
              <a:rPr lang="it-IT" dirty="0" smtClean="0">
                <a:solidFill>
                  <a:srgbClr val="000099"/>
                </a:solidFill>
              </a:rPr>
              <a:t> </a:t>
            </a:r>
            <a:r>
              <a:rPr lang="it-IT" b="1" dirty="0" smtClean="0">
                <a:solidFill>
                  <a:srgbClr val="000099"/>
                </a:solidFill>
              </a:rPr>
              <a:t>Il comitato esprime altresì il proprio parere sul superamento del periodo di formazione</a:t>
            </a:r>
            <a:r>
              <a:rPr lang="it-IT" dirty="0" smtClean="0">
                <a:solidFill>
                  <a:srgbClr val="000099"/>
                </a:solidFill>
              </a:rPr>
              <a:t> e di prova per il personale docente ed educativo. A tal fine il Comitato è composto dal dirigente scolastico, che lo presiede, dai docenti di cui al comma 2, lettera a) ed è integrato dal docente a cui sono affidate le funzioni di </a:t>
            </a:r>
            <a:r>
              <a:rPr lang="it-IT" i="1" dirty="0" smtClean="0">
                <a:solidFill>
                  <a:srgbClr val="000099"/>
                </a:solidFill>
              </a:rPr>
              <a:t>tutor.</a:t>
            </a:r>
            <a:endParaRPr lang="it-IT" dirty="0" smtClean="0">
              <a:solidFill>
                <a:srgbClr val="000099"/>
              </a:solidFill>
            </a:endParaRPr>
          </a:p>
          <a:p>
            <a:r>
              <a:rPr lang="it-IT" i="1" dirty="0" smtClean="0">
                <a:solidFill>
                  <a:srgbClr val="000099"/>
                </a:solidFill>
              </a:rPr>
              <a:t>5.</a:t>
            </a:r>
            <a:r>
              <a:rPr lang="it-IT" dirty="0" smtClean="0">
                <a:solidFill>
                  <a:srgbClr val="000099"/>
                </a:solidFill>
              </a:rPr>
              <a:t> </a:t>
            </a:r>
            <a:r>
              <a:rPr lang="it-IT" b="1" dirty="0" smtClean="0">
                <a:solidFill>
                  <a:srgbClr val="000099"/>
                </a:solidFill>
              </a:rPr>
              <a:t>Il comitato valuta il servizio di cui all'articolo 448 su richiesta dell'interessato</a:t>
            </a:r>
            <a:r>
              <a:rPr lang="it-IT" dirty="0" smtClean="0">
                <a:solidFill>
                  <a:srgbClr val="000099"/>
                </a:solidFill>
              </a:rPr>
              <a:t>, previa relazione del dirigente scolastico; nel caso di valutazione del servizio di un docente componente del comitato, ai lavori non partecipa l'interessato e il consiglio di istituto provvede all'individuazione di un sostituto. Il comitato esercita altresì le competenze per la riabilitazione del personale docente, di cui all'articolo 501».</a:t>
            </a:r>
          </a:p>
        </p:txBody>
      </p:sp>
      <p:sp>
        <p:nvSpPr>
          <p:cNvPr id="5" name="Freccia in giù 4"/>
          <p:cNvSpPr/>
          <p:nvPr/>
        </p:nvSpPr>
        <p:spPr>
          <a:xfrm>
            <a:off x="4211960" y="620688"/>
            <a:ext cx="647700" cy="36004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7365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476672"/>
            <a:ext cx="7993063" cy="461665"/>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smtClean="0">
                <a:solidFill>
                  <a:schemeClr val="tx1"/>
                </a:solidFill>
              </a:rPr>
              <a:t>comma 130 </a:t>
            </a:r>
          </a:p>
        </p:txBody>
      </p:sp>
      <p:sp>
        <p:nvSpPr>
          <p:cNvPr id="4" name="CasellaDiTesto 3"/>
          <p:cNvSpPr txBox="1"/>
          <p:nvPr/>
        </p:nvSpPr>
        <p:spPr>
          <a:xfrm>
            <a:off x="611560" y="1628800"/>
            <a:ext cx="7993064"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2000" dirty="0" smtClean="0">
                <a:solidFill>
                  <a:srgbClr val="000099"/>
                </a:solidFill>
              </a:rPr>
              <a:t>Al termine del triennio 2016-2018, gli Uffici scolastici regionali inviano al Ministero dell'istruzione, dell'università e della ricerca una relazione sui criteri adottati dalle istituzioni scolastiche per il riconoscimento del merito dei docenti di cui all'articolo 11 del decreto legislativo 16 aprile 1994, n. 297, come modificato dal comma 128. Sulla base delle relazioni ricevute, </a:t>
            </a:r>
            <a:r>
              <a:rPr lang="it-IT" sz="2000" b="1" dirty="0" smtClean="0">
                <a:solidFill>
                  <a:srgbClr val="000099"/>
                </a:solidFill>
              </a:rPr>
              <a:t>un apposito Comitato tecnico scientifico nominato dal Ministro dell'istruzione, dell'università e della ricerca</a:t>
            </a:r>
            <a:r>
              <a:rPr lang="it-IT" sz="2000" dirty="0" smtClean="0">
                <a:solidFill>
                  <a:srgbClr val="000099"/>
                </a:solidFill>
              </a:rPr>
              <a:t>, previo confronto con le parti sociali e le rappresentanze professionali, predispone le linee guida per la valutazione del merito dei docenti a livello nazionale. Tali linee guida sono riviste periodicamente, su indicazione del Ministero dell’Istruzione, dell’università e della ricerca sulla base delle evidenze che emergono dalle relazioni degli Uffici scolastici regionali. Ai componenti del Comitato non spetta alcun compenso, indennità, gettone di presenza, rimborso di spese o emolumento comunque denominato. </a:t>
            </a:r>
            <a:endParaRPr lang="it-IT" sz="2000" b="1" dirty="0" smtClean="0">
              <a:solidFill>
                <a:srgbClr val="000099"/>
              </a:solidFill>
            </a:endParaRPr>
          </a:p>
        </p:txBody>
      </p:sp>
      <p:sp>
        <p:nvSpPr>
          <p:cNvPr id="5" name="Freccia in giù 4"/>
          <p:cNvSpPr/>
          <p:nvPr/>
        </p:nvSpPr>
        <p:spPr>
          <a:xfrm>
            <a:off x="4283968" y="980728"/>
            <a:ext cx="647700" cy="680591"/>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xmlns="" val="7365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764704"/>
            <a:ext cx="8568952" cy="4401205"/>
          </a:xfrm>
          <a:prstGeom prst="rect">
            <a:avLst/>
          </a:prstGeom>
          <a:solidFill>
            <a:srgbClr val="002060"/>
          </a:solidFill>
        </p:spPr>
        <p:txBody>
          <a:bodyPr wrap="square">
            <a:spAutoFit/>
          </a:bodyPr>
          <a:lstStyle/>
          <a:p>
            <a:pPr lvl="0"/>
            <a:r>
              <a:rPr lang="it-IT" sz="2800" i="1" dirty="0" smtClean="0">
                <a:latin typeface="+mn-lt"/>
              </a:rPr>
              <a:t>Per cambiare dobbiamo percepire la necessità del cambiamento</a:t>
            </a:r>
          </a:p>
          <a:p>
            <a:pPr lvl="0"/>
            <a:r>
              <a:rPr lang="it-IT" sz="2800" i="1" dirty="0" smtClean="0">
                <a:latin typeface="+mn-lt"/>
              </a:rPr>
              <a:t>(</a:t>
            </a:r>
            <a:r>
              <a:rPr lang="it-IT" sz="2800" b="1" i="1" dirty="0" smtClean="0">
                <a:latin typeface="+mn-lt"/>
              </a:rPr>
              <a:t>consapevolezza</a:t>
            </a:r>
            <a:r>
              <a:rPr lang="it-IT" sz="2800" i="1" dirty="0" smtClean="0">
                <a:latin typeface="+mn-lt"/>
              </a:rPr>
              <a:t>)</a:t>
            </a:r>
          </a:p>
          <a:p>
            <a:pPr lvl="0">
              <a:buFont typeface="Arial" pitchFamily="34" charset="0"/>
              <a:buChar char="•"/>
            </a:pPr>
            <a:endParaRPr lang="it-IT" sz="2800" i="1" dirty="0" smtClean="0">
              <a:latin typeface="+mn-lt"/>
            </a:endParaRPr>
          </a:p>
          <a:p>
            <a:pPr lvl="0"/>
            <a:r>
              <a:rPr lang="it-IT" sz="2800" i="1" dirty="0" smtClean="0">
                <a:latin typeface="+mn-lt"/>
              </a:rPr>
              <a:t>Per cambiare dobbiamo condividere il cambiamento (</a:t>
            </a:r>
            <a:r>
              <a:rPr lang="it-IT" sz="2800" b="1" i="1" dirty="0" smtClean="0">
                <a:latin typeface="+mn-lt"/>
              </a:rPr>
              <a:t>partecipazione</a:t>
            </a:r>
            <a:r>
              <a:rPr lang="it-IT" sz="2800" i="1" dirty="0" smtClean="0">
                <a:latin typeface="+mn-lt"/>
              </a:rPr>
              <a:t>)</a:t>
            </a:r>
          </a:p>
          <a:p>
            <a:pPr lvl="0">
              <a:buFont typeface="Arial" pitchFamily="34" charset="0"/>
              <a:buChar char="•"/>
            </a:pPr>
            <a:endParaRPr lang="it-IT" sz="2800" i="1" dirty="0" smtClean="0">
              <a:latin typeface="+mn-lt"/>
            </a:endParaRPr>
          </a:p>
          <a:p>
            <a:pPr lvl="0"/>
            <a:r>
              <a:rPr lang="it-IT" sz="2800" i="1" dirty="0" smtClean="0">
                <a:latin typeface="+mn-lt"/>
              </a:rPr>
              <a:t>Per cambiare dobbiamo comprenderne il beneficio (</a:t>
            </a:r>
            <a:r>
              <a:rPr lang="it-IT" sz="2800" b="1" i="1" dirty="0" smtClean="0">
                <a:latin typeface="+mn-lt"/>
              </a:rPr>
              <a:t>convenienza</a:t>
            </a:r>
            <a:r>
              <a:rPr lang="it-IT" sz="2800" i="1" dirty="0" smtClean="0">
                <a:latin typeface="+mn-lt"/>
              </a:rPr>
              <a:t>)</a:t>
            </a:r>
          </a:p>
          <a:p>
            <a:pPr lvl="0"/>
            <a:endParaRPr lang="it-IT" sz="2800" dirty="0" smtClean="0">
              <a:latin typeface="+mn-lt"/>
            </a:endParaRPr>
          </a:p>
        </p:txBody>
      </p:sp>
      <p:sp>
        <p:nvSpPr>
          <p:cNvPr id="3" name="CasellaDiTesto 2"/>
          <p:cNvSpPr txBox="1"/>
          <p:nvPr/>
        </p:nvSpPr>
        <p:spPr>
          <a:xfrm>
            <a:off x="395536" y="5661248"/>
            <a:ext cx="8496944" cy="584775"/>
          </a:xfrm>
          <a:prstGeom prst="rect">
            <a:avLst/>
          </a:prstGeom>
          <a:noFill/>
        </p:spPr>
        <p:txBody>
          <a:bodyPr wrap="square" rtlCol="0">
            <a:spAutoFit/>
          </a:bodyPr>
          <a:lstStyle/>
          <a:p>
            <a:pPr algn="ctr"/>
            <a:r>
              <a:rPr lang="it-IT" sz="1600" dirty="0" smtClean="0">
                <a:solidFill>
                  <a:srgbClr val="002060"/>
                </a:solidFill>
              </a:rPr>
              <a:t>Paul </a:t>
            </a:r>
            <a:r>
              <a:rPr lang="it-IT" sz="1600" dirty="0" err="1" smtClean="0">
                <a:solidFill>
                  <a:srgbClr val="002060"/>
                </a:solidFill>
              </a:rPr>
              <a:t>Watzlawick</a:t>
            </a:r>
            <a:r>
              <a:rPr lang="it-IT" sz="1600" dirty="0" smtClean="0">
                <a:solidFill>
                  <a:srgbClr val="002060"/>
                </a:solidFill>
              </a:rPr>
              <a:t>, </a:t>
            </a:r>
            <a:r>
              <a:rPr lang="it-IT" sz="1600" dirty="0" err="1" smtClean="0">
                <a:solidFill>
                  <a:srgbClr val="002060"/>
                </a:solidFill>
              </a:rPr>
              <a:t>Jon</a:t>
            </a:r>
            <a:r>
              <a:rPr lang="it-IT" sz="1600" dirty="0" smtClean="0">
                <a:solidFill>
                  <a:srgbClr val="002060"/>
                </a:solidFill>
              </a:rPr>
              <a:t> H. W</a:t>
            </a:r>
            <a:r>
              <a:rPr lang="en-GB" sz="1600" dirty="0" err="1" smtClean="0">
                <a:solidFill>
                  <a:srgbClr val="002060"/>
                </a:solidFill>
              </a:rPr>
              <a:t>ekland</a:t>
            </a:r>
            <a:r>
              <a:rPr lang="en-GB" sz="1600" dirty="0" smtClean="0">
                <a:solidFill>
                  <a:srgbClr val="002060"/>
                </a:solidFill>
              </a:rPr>
              <a:t>, Richard </a:t>
            </a:r>
            <a:r>
              <a:rPr lang="en-GB" sz="1600" dirty="0" err="1" smtClean="0">
                <a:solidFill>
                  <a:srgbClr val="002060"/>
                </a:solidFill>
              </a:rPr>
              <a:t>Fisch</a:t>
            </a:r>
            <a:r>
              <a:rPr lang="en-GB" sz="1600" dirty="0" smtClean="0">
                <a:solidFill>
                  <a:srgbClr val="002060"/>
                </a:solidFill>
              </a:rPr>
              <a:t>: </a:t>
            </a:r>
            <a:r>
              <a:rPr lang="en-GB" sz="1600" i="1" dirty="0" smtClean="0">
                <a:solidFill>
                  <a:srgbClr val="002060"/>
                </a:solidFill>
              </a:rPr>
              <a:t>Change.</a:t>
            </a:r>
            <a:r>
              <a:rPr lang="en-GB" sz="1600" dirty="0" smtClean="0">
                <a:solidFill>
                  <a:srgbClr val="002060"/>
                </a:solidFill>
              </a:rPr>
              <a:t> </a:t>
            </a:r>
            <a:r>
              <a:rPr lang="it-IT" sz="1600" dirty="0" smtClean="0">
                <a:solidFill>
                  <a:srgbClr val="002060"/>
                </a:solidFill>
              </a:rPr>
              <a:t>Ed. Astrolabio</a:t>
            </a:r>
          </a:p>
          <a:p>
            <a:pPr algn="ctr"/>
            <a:endParaRPr lang="it-IT"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p:nvPr/>
        </p:nvPicPr>
        <p:blipFill>
          <a:blip r:embed="rId2" cstate="print"/>
          <a:srcRect/>
          <a:stretch>
            <a:fillRect/>
          </a:stretch>
        </p:blipFill>
        <p:spPr bwMode="auto">
          <a:xfrm>
            <a:off x="467544" y="1196752"/>
            <a:ext cx="8064896" cy="4536504"/>
          </a:xfrm>
          <a:prstGeom prst="rect">
            <a:avLst/>
          </a:prstGeom>
          <a:noFill/>
          <a:ln w="9525">
            <a:noFill/>
            <a:miter lim="800000"/>
            <a:headEnd/>
            <a:tailEnd/>
          </a:ln>
        </p:spPr>
      </p:pic>
      <p:sp>
        <p:nvSpPr>
          <p:cNvPr id="5" name="CasellaDiTesto 4"/>
          <p:cNvSpPr txBox="1"/>
          <p:nvPr/>
        </p:nvSpPr>
        <p:spPr>
          <a:xfrm>
            <a:off x="683568" y="5805264"/>
            <a:ext cx="7920880" cy="646331"/>
          </a:xfrm>
          <a:prstGeom prst="rect">
            <a:avLst/>
          </a:prstGeom>
          <a:noFill/>
        </p:spPr>
        <p:txBody>
          <a:bodyPr wrap="square" rtlCol="0">
            <a:spAutoFit/>
          </a:bodyPr>
          <a:lstStyle/>
          <a:p>
            <a:pPr algn="ctr"/>
            <a:r>
              <a:rPr lang="it-IT" b="1" dirty="0" smtClean="0">
                <a:solidFill>
                  <a:srgbClr val="000099"/>
                </a:solidFill>
              </a:rPr>
              <a:t>Ecco perché abbiamo bisogno </a:t>
            </a:r>
          </a:p>
          <a:p>
            <a:pPr algn="ctr"/>
            <a:r>
              <a:rPr lang="it-IT" b="1" dirty="0" smtClean="0">
                <a:solidFill>
                  <a:srgbClr val="000099"/>
                </a:solidFill>
              </a:rPr>
              <a:t>del rapporto di autovalutazione delle scuole</a:t>
            </a:r>
            <a:endParaRPr lang="it-IT" b="1" dirty="0">
              <a:solidFill>
                <a:srgbClr val="000099"/>
              </a:solidFill>
            </a:endParaRPr>
          </a:p>
        </p:txBody>
      </p:sp>
      <p:sp>
        <p:nvSpPr>
          <p:cNvPr id="7" name="CasellaDiTesto 6"/>
          <p:cNvSpPr txBox="1"/>
          <p:nvPr/>
        </p:nvSpPr>
        <p:spPr>
          <a:xfrm>
            <a:off x="899592" y="332656"/>
            <a:ext cx="7488832" cy="584775"/>
          </a:xfrm>
          <a:prstGeom prst="rect">
            <a:avLst/>
          </a:prstGeom>
          <a:noFill/>
        </p:spPr>
        <p:txBody>
          <a:bodyPr wrap="square" rtlCol="0">
            <a:spAutoFit/>
          </a:bodyPr>
          <a:lstStyle/>
          <a:p>
            <a:pPr algn="ctr"/>
            <a:r>
              <a:rPr lang="it-IT" sz="3200" b="1" dirty="0" smtClean="0">
                <a:latin typeface="+mj-lt"/>
              </a:rPr>
              <a:t>IL PUNTO </a:t>
            </a:r>
            <a:r>
              <a:rPr lang="it-IT" sz="3200" b="1" dirty="0" err="1" smtClean="0">
                <a:latin typeface="+mj-lt"/>
              </a:rPr>
              <a:t>DI</a:t>
            </a:r>
            <a:r>
              <a:rPr lang="it-IT" sz="3200" b="1" dirty="0" smtClean="0">
                <a:latin typeface="+mj-lt"/>
              </a:rPr>
              <a:t> PARTENZA </a:t>
            </a:r>
            <a:endParaRPr lang="it-IT" sz="32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nvPr>
        </p:nvGraphicFramePr>
        <p:xfrm>
          <a:off x="467544" y="1412776"/>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899592" y="188640"/>
            <a:ext cx="7488832" cy="584775"/>
          </a:xfrm>
          <a:prstGeom prst="rect">
            <a:avLst/>
          </a:prstGeom>
          <a:noFill/>
        </p:spPr>
        <p:txBody>
          <a:bodyPr wrap="square" rtlCol="0">
            <a:spAutoFit/>
          </a:bodyPr>
          <a:lstStyle/>
          <a:p>
            <a:pPr algn="ctr"/>
            <a:r>
              <a:rPr lang="it-IT" sz="3200" b="1" dirty="0" smtClean="0">
                <a:latin typeface="+mj-lt"/>
              </a:rPr>
              <a:t>IL DISEGNO </a:t>
            </a:r>
            <a:endParaRPr lang="it-IT" sz="32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692696"/>
            <a:ext cx="8522022" cy="5403304"/>
          </a:xfrm>
        </p:spPr>
        <p:txBody>
          <a:bodyPr/>
          <a:lstStyle/>
          <a:p>
            <a:endParaRPr lang="it-IT" sz="1200" dirty="0" smtClean="0">
              <a:solidFill>
                <a:srgbClr val="000099"/>
              </a:solidFill>
              <a:effectLst/>
            </a:endParaRPr>
          </a:p>
          <a:p>
            <a:pPr lvl="0"/>
            <a:endParaRPr lang="it-IT" sz="1200" dirty="0" smtClean="0">
              <a:solidFill>
                <a:srgbClr val="000099"/>
              </a:solidFill>
              <a:effectLst/>
            </a:endParaRPr>
          </a:p>
          <a:p>
            <a:pPr>
              <a:buNone/>
            </a:pPr>
            <a:endParaRPr lang="it-IT" sz="1200" dirty="0">
              <a:solidFill>
                <a:srgbClr val="000099"/>
              </a:solidFill>
              <a:effectLst/>
            </a:endParaRPr>
          </a:p>
        </p:txBody>
      </p:sp>
      <p:graphicFrame>
        <p:nvGraphicFramePr>
          <p:cNvPr id="5" name="Diagramma 4"/>
          <p:cNvGraphicFramePr/>
          <p:nvPr/>
        </p:nvGraphicFramePr>
        <p:xfrm>
          <a:off x="467544" y="764704"/>
          <a:ext cx="813690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899592" y="188640"/>
            <a:ext cx="7488832" cy="584775"/>
          </a:xfrm>
          <a:prstGeom prst="rect">
            <a:avLst/>
          </a:prstGeom>
          <a:noFill/>
        </p:spPr>
        <p:txBody>
          <a:bodyPr wrap="square" rtlCol="0">
            <a:spAutoFit/>
          </a:bodyPr>
          <a:lstStyle/>
          <a:p>
            <a:pPr algn="ctr"/>
            <a:r>
              <a:rPr lang="it-IT" sz="3200" b="1" dirty="0" smtClean="0">
                <a:latin typeface="+mj-lt"/>
              </a:rPr>
              <a:t> </a:t>
            </a:r>
            <a:endParaRPr lang="it-IT" sz="3200" b="1" dirty="0">
              <a:latin typeface="+mj-lt"/>
            </a:endParaRPr>
          </a:p>
        </p:txBody>
      </p:sp>
      <p:sp>
        <p:nvSpPr>
          <p:cNvPr id="7" name="CasellaDiTesto 6"/>
          <p:cNvSpPr txBox="1"/>
          <p:nvPr/>
        </p:nvSpPr>
        <p:spPr>
          <a:xfrm>
            <a:off x="1043608" y="260648"/>
            <a:ext cx="7488832" cy="584775"/>
          </a:xfrm>
          <a:prstGeom prst="rect">
            <a:avLst/>
          </a:prstGeom>
          <a:noFill/>
        </p:spPr>
        <p:txBody>
          <a:bodyPr wrap="square" rtlCol="0">
            <a:spAutoFit/>
          </a:bodyPr>
          <a:lstStyle/>
          <a:p>
            <a:pPr algn="ctr"/>
            <a:r>
              <a:rPr lang="it-IT" sz="3200" b="1" dirty="0" smtClean="0">
                <a:latin typeface="+mj-lt"/>
              </a:rPr>
              <a:t>GLI STRUMENTI: il RAV </a:t>
            </a:r>
            <a:endParaRPr lang="it-IT" sz="3200" b="1"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ati trasparenti">
  <a:themeElements>
    <a:clrScheme name="Strati trasparent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Strati trasparent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ati trasparenti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Strati trasparenti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Strati trasparenti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Strati trasparent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rati trasparenti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Strati trasparenti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Strati trasparenti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Strati trasparenti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2485</TotalTime>
  <Words>3901</Words>
  <Application>Microsoft Office PowerPoint</Application>
  <PresentationFormat>Presentazione su schermo (4:3)</PresentationFormat>
  <Paragraphs>476</Paragraphs>
  <Slides>64</Slides>
  <Notes>3</Notes>
  <HiddenSlides>0</HiddenSlides>
  <MMClips>0</MMClips>
  <ScaleCrop>false</ScaleCrop>
  <HeadingPairs>
    <vt:vector size="4" baseType="variant">
      <vt:variant>
        <vt:lpstr>Tema</vt:lpstr>
      </vt:variant>
      <vt:variant>
        <vt:i4>1</vt:i4>
      </vt:variant>
      <vt:variant>
        <vt:lpstr>Titoli diapositive</vt:lpstr>
      </vt:variant>
      <vt:variant>
        <vt:i4>64</vt:i4>
      </vt:variant>
    </vt:vector>
  </HeadingPairs>
  <TitlesOfParts>
    <vt:vector size="65" baseType="lpstr">
      <vt:lpstr>Strati trasparenti</vt:lpstr>
      <vt:lpstr> LE PROSPETTIVE DEL  SISTEMA NAZIONALE  DI VALUTAZIONE  (SNV)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 Individuazione delle priorità </vt:lpstr>
      <vt:lpstr> Individuazione delle priorità </vt:lpstr>
      <vt:lpstr>La pubblicazione</vt:lpstr>
      <vt:lpstr>La pubblicazione</vt:lpstr>
      <vt:lpstr>Il miglioramento</vt:lpstr>
      <vt:lpstr>Diapositiva 22</vt:lpstr>
      <vt:lpstr>Diapositiva 23</vt:lpstr>
      <vt:lpstr>Diapositiva 24</vt:lpstr>
      <vt:lpstr>Tabella 2 – Priorità di miglioramento, traguardi di lungo periodo e monitoraggio dei risultati  In questa tabella vengono riportate dal sistema in modo automatico le priorità per il miglioramento individuate dalla scuola. La tabella va completata registrando al termine di ciascun anno scolastico, il risultato effettivamente raggiunto a quel momento, misurato con gli specifici strumenti che la scuola ha utilizzato per il monitoraggio interno, in modo da controllare se e in quale misura si sta progredendo in direzione dei traguardi preventivati</vt:lpstr>
      <vt:lpstr>     Tabella 3 – Relazione tra obiettivi di processo, aree di processo e priorità di miglioramento  La tabella del RAV relativa agli obiettivi di processo contiene la descrizione di quest’ultimi e indica le connessioni con le rispettive aree di processo. La presente tabella richiede di esplicitare, apponendo una “X” nelle apposite colonne, anche le connessioni con le priorità individuate, in modo da evidenziare le relazioni tra gli obiettivi di processo, le aree coinvolte e le direzioni strategiche di miglioramento scelte. </vt:lpstr>
      <vt:lpstr>   Tabella 4 – Pianificazione operativa e monitoraggio dei processi La tabella, replicata per ciascun obiettivo di processo, riassume in modo sintetico chi-dovrebbe-fare-che-cosa-entro-quando, in base alla pianificazione stabilita nel PdM. Le azioni vanno indicate a un livello di dettaglio tale da esplicitare i compiti assegnati a ciascun soggetto coinvolto. Per la definizione delle azioni attribuite alla specifica responsabilità operativa del dirigente scolastico ci si potrà avvalere del Repertorio DS/RAV. I dati da riportare nella quarta, quinta e sesta colonna sono funzionali al monitoraggio e alla regolazione in itinere dei processi, mediante il confronto tra i valori di risultato attesi e quelli effettivamente rilevati. </vt:lpstr>
      <vt:lpstr>   Tabella 5 – Azioni specifiche del dirigente scolastico  La tabella, replicata per ciascun obiettivo di processo, riprende e sviluppa le azioni specifiche che rappresentano il “contributo del dirigente al perseguimento dei risultati per il miglioramento del servizio scolastico previsti nel rapporto di autovalutazione” (Legge n.107/2015, art.1, comma 93) e chiede di collegare ciascuna di esse ad una possibile dimensione professionale:  - definizione dell’identità, dell’orientamento strategico e della politica dell’istituzione scolastica; - gestione, valorizzazione e sviluppo delle risorse umane; - gestione delle risorse strumentali e finanziarie; - cura delle relazioni esterne e dei legami con il contesto; - gestione amministrativa e adempimenti normativi; - monitoraggio, valutazione e rendicontazione.   </vt:lpstr>
      <vt:lpstr>Tabella 6 – Risorse umane interne e relativi costi aggiuntivi  Indicare gli impegni di risorse umane interne alla scuola non compresi nelle ordinarie attività di servizio (attività di insegnamento e attività funzionali all’insegnamento) e che hanno un impatto aggiuntivo di carattere finanziario. </vt:lpstr>
      <vt:lpstr>Tabella 7 – Risorse umane esterne e risorse strumentali  Indicare le spese previste per la collaborazione al PdM di figure professionali esterne alla scuola e/o per l’acquisto di attrezzature specifiche. </vt:lpstr>
      <vt:lpstr>Diapositiva 31</vt:lpstr>
      <vt:lpstr>INDIRE</vt:lpstr>
      <vt:lpstr>  Il finanziamento   </vt:lpstr>
      <vt:lpstr>Diapositiva 34</vt:lpstr>
      <vt:lpstr>Diapositiva 35</vt:lpstr>
      <vt:lpstr>Diapositiva 36</vt:lpstr>
      <vt:lpstr>   </vt:lpstr>
      <vt:lpstr>2003  SIVADIS: sperimentazione </vt:lpstr>
      <vt:lpstr>2006 Legge finanziaria n. 296 (art. 1 Comma 613)  </vt:lpstr>
      <vt:lpstr>Diapositiva 40</vt:lpstr>
      <vt:lpstr>AS 2012/2013   MIUR: Progetto di formazione per  i Dirigenti scolastici neo immessi in ruolo</vt:lpstr>
      <vt:lpstr>In sintesi</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Le dimensioni professionali nella valutazione </vt:lpstr>
      <vt:lpstr>La procedura della valutazione</vt:lpstr>
      <vt:lpstr>Diapositiva 57</vt:lpstr>
      <vt:lpstr>Diapositiva 58</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damiano</dc:creator>
  <cp:lastModifiedBy>Damiano Previtali</cp:lastModifiedBy>
  <cp:revision>221</cp:revision>
  <dcterms:created xsi:type="dcterms:W3CDTF">2007-05-06T08:39:51Z</dcterms:created>
  <dcterms:modified xsi:type="dcterms:W3CDTF">2015-08-27T13:29:09Z</dcterms:modified>
</cp:coreProperties>
</file>