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7" r:id="rId1"/>
  </p:sldMasterIdLst>
  <p:notesMasterIdLst>
    <p:notesMasterId r:id="rId19"/>
  </p:notesMasterIdLst>
  <p:sldIdLst>
    <p:sldId id="266" r:id="rId2"/>
    <p:sldId id="267" r:id="rId3"/>
    <p:sldId id="324" r:id="rId4"/>
    <p:sldId id="310" r:id="rId5"/>
    <p:sldId id="311" r:id="rId6"/>
    <p:sldId id="312" r:id="rId7"/>
    <p:sldId id="313" r:id="rId8"/>
    <p:sldId id="314" r:id="rId9"/>
    <p:sldId id="315" r:id="rId10"/>
    <p:sldId id="316" r:id="rId11"/>
    <p:sldId id="326" r:id="rId12"/>
    <p:sldId id="317" r:id="rId13"/>
    <p:sldId id="319" r:id="rId14"/>
    <p:sldId id="320" r:id="rId15"/>
    <p:sldId id="321" r:id="rId16"/>
    <p:sldId id="322" r:id="rId17"/>
    <p:sldId id="325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59" autoAdjust="0"/>
    <p:restoredTop sz="86380" autoAdjust="0"/>
  </p:normalViewPr>
  <p:slideViewPr>
    <p:cSldViewPr snapToGrid="0" snapToObjects="1">
      <p:cViewPr varScale="1">
        <p:scale>
          <a:sx n="63" d="100"/>
          <a:sy n="63" d="100"/>
        </p:scale>
        <p:origin x="-13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2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FD322E-012B-4BA2-B503-4BC817C475FB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70673E6F-FC1C-4B00-BA22-2EB6FD9F5D84}">
      <dgm:prSet phldrT="[Testo]" custT="1"/>
      <dgm:spPr>
        <a:solidFill>
          <a:schemeClr val="bg2">
            <a:lumMod val="20000"/>
            <a:lumOff val="80000"/>
          </a:schemeClr>
        </a:solidFill>
      </dgm:spPr>
      <dgm:t>
        <a:bodyPr/>
        <a:lstStyle/>
        <a:p>
          <a:r>
            <a:rPr lang="it-IT" sz="1800" dirty="0" smtClean="0">
              <a:solidFill>
                <a:schemeClr val="accent2">
                  <a:lumMod val="75000"/>
                </a:schemeClr>
              </a:solidFill>
              <a:effectLst/>
              <a:latin typeface="+mn-lt"/>
              <a:ea typeface="Times New Roman" panose="02020603050405020304" pitchFamily="18" charset="0"/>
              <a:cs typeface="Arial" panose="020B0604020202020204" pitchFamily="34" charset="0"/>
            </a:rPr>
            <a:t>Analisi punti di criticità </a:t>
          </a:r>
          <a:endParaRPr lang="it-IT" sz="1800" dirty="0">
            <a:solidFill>
              <a:schemeClr val="accent2">
                <a:lumMod val="75000"/>
              </a:schemeClr>
            </a:solidFill>
            <a:latin typeface="+mn-lt"/>
          </a:endParaRPr>
        </a:p>
      </dgm:t>
    </dgm:pt>
    <dgm:pt modelId="{73DAD90D-4099-4F0E-A34B-F902A301A098}" type="parTrans" cxnId="{0A97AD8C-A8C3-4425-BE7C-F98FA2F8BC96}">
      <dgm:prSet/>
      <dgm:spPr/>
      <dgm:t>
        <a:bodyPr/>
        <a:lstStyle/>
        <a:p>
          <a:endParaRPr lang="it-IT"/>
        </a:p>
      </dgm:t>
    </dgm:pt>
    <dgm:pt modelId="{CCB10366-40FA-4393-9A2C-BC6389A9F190}" type="sibTrans" cxnId="{0A97AD8C-A8C3-4425-BE7C-F98FA2F8BC96}">
      <dgm:prSet/>
      <dgm:spPr/>
      <dgm:t>
        <a:bodyPr/>
        <a:lstStyle/>
        <a:p>
          <a:endParaRPr lang="it-IT"/>
        </a:p>
      </dgm:t>
    </dgm:pt>
    <dgm:pt modelId="{443AB5C7-9CFC-41CC-B10D-11F5494F7AE2}">
      <dgm:prSet phldrT="[Testo]" custT="1"/>
      <dgm:spPr>
        <a:solidFill>
          <a:schemeClr val="bg2">
            <a:lumMod val="20000"/>
            <a:lumOff val="80000"/>
          </a:schemeClr>
        </a:solidFill>
      </dgm:spPr>
      <dgm:t>
        <a:bodyPr/>
        <a:lstStyle/>
        <a:p>
          <a:r>
            <a:rPr lang="it-IT" sz="1800" dirty="0" smtClean="0">
              <a:solidFill>
                <a:schemeClr val="accent2">
                  <a:lumMod val="75000"/>
                </a:schemeClr>
              </a:solidFill>
              <a:effectLst/>
              <a:latin typeface="+mn-lt"/>
              <a:ea typeface="Times New Roman" panose="02020603050405020304" pitchFamily="18" charset="0"/>
              <a:cs typeface="Arial" panose="020B0604020202020204" pitchFamily="34" charset="0"/>
            </a:rPr>
            <a:t>condivisione </a:t>
          </a:r>
          <a:endParaRPr lang="it-IT" sz="1800" dirty="0">
            <a:solidFill>
              <a:schemeClr val="accent2">
                <a:lumMod val="75000"/>
              </a:schemeClr>
            </a:solidFill>
            <a:latin typeface="+mn-lt"/>
          </a:endParaRPr>
        </a:p>
      </dgm:t>
    </dgm:pt>
    <dgm:pt modelId="{7A903686-0751-4838-9EBC-7E269D2FB516}" type="parTrans" cxnId="{0E398144-63B2-4ABA-A1AE-F0A489168457}">
      <dgm:prSet/>
      <dgm:spPr/>
      <dgm:t>
        <a:bodyPr/>
        <a:lstStyle/>
        <a:p>
          <a:endParaRPr lang="it-IT"/>
        </a:p>
      </dgm:t>
    </dgm:pt>
    <dgm:pt modelId="{FDDFC301-9301-467D-88C5-E7A8B6F30DDB}" type="sibTrans" cxnId="{0E398144-63B2-4ABA-A1AE-F0A489168457}">
      <dgm:prSet/>
      <dgm:spPr/>
      <dgm:t>
        <a:bodyPr/>
        <a:lstStyle/>
        <a:p>
          <a:endParaRPr lang="it-IT"/>
        </a:p>
      </dgm:t>
    </dgm:pt>
    <dgm:pt modelId="{51843C80-EDD1-4BEF-9FE9-D5A07F6CCD32}">
      <dgm:prSet custT="1"/>
      <dgm:spPr>
        <a:solidFill>
          <a:schemeClr val="bg2">
            <a:lumMod val="20000"/>
            <a:lumOff val="80000"/>
          </a:schemeClr>
        </a:solidFill>
      </dgm:spPr>
      <dgm:t>
        <a:bodyPr/>
        <a:lstStyle/>
        <a:p>
          <a:r>
            <a:rPr lang="it-IT" sz="1800" dirty="0" smtClean="0">
              <a:solidFill>
                <a:schemeClr val="accent2">
                  <a:lumMod val="75000"/>
                </a:schemeClr>
              </a:solidFill>
              <a:effectLst/>
              <a:latin typeface="+mn-lt"/>
              <a:ea typeface="Times New Roman" panose="02020603050405020304" pitchFamily="18" charset="0"/>
              <a:cs typeface="Arial" panose="020B0604020202020204" pitchFamily="34" charset="0"/>
            </a:rPr>
            <a:t>Collegio Docenti </a:t>
          </a:r>
          <a:endParaRPr lang="it-IT" sz="1800" dirty="0">
            <a:solidFill>
              <a:schemeClr val="accent2">
                <a:lumMod val="75000"/>
              </a:schemeClr>
            </a:solidFill>
            <a:latin typeface="+mn-lt"/>
          </a:endParaRPr>
        </a:p>
      </dgm:t>
    </dgm:pt>
    <dgm:pt modelId="{ED9C6D02-69C5-4CED-9988-12034DCF06E3}" type="parTrans" cxnId="{39479529-9806-43CA-BA9F-18CAC2A14370}">
      <dgm:prSet/>
      <dgm:spPr/>
      <dgm:t>
        <a:bodyPr/>
        <a:lstStyle/>
        <a:p>
          <a:endParaRPr lang="it-IT"/>
        </a:p>
      </dgm:t>
    </dgm:pt>
    <dgm:pt modelId="{E1A94211-5FBA-4CB7-B929-25C2CDE89B1D}" type="sibTrans" cxnId="{39479529-9806-43CA-BA9F-18CAC2A14370}">
      <dgm:prSet/>
      <dgm:spPr/>
      <dgm:t>
        <a:bodyPr/>
        <a:lstStyle/>
        <a:p>
          <a:endParaRPr lang="it-IT"/>
        </a:p>
      </dgm:t>
    </dgm:pt>
    <dgm:pt modelId="{822EFC18-228D-424E-A7FC-30F2FE3E3337}">
      <dgm:prSet custT="1"/>
      <dgm:spPr>
        <a:solidFill>
          <a:schemeClr val="bg2">
            <a:lumMod val="20000"/>
            <a:lumOff val="80000"/>
          </a:schemeClr>
        </a:solidFill>
      </dgm:spPr>
      <dgm:t>
        <a:bodyPr/>
        <a:lstStyle/>
        <a:p>
          <a:r>
            <a:rPr lang="it-IT" sz="1800" dirty="0" smtClean="0">
              <a:solidFill>
                <a:schemeClr val="accent2">
                  <a:lumMod val="75000"/>
                </a:schemeClr>
              </a:solidFill>
              <a:latin typeface="+mn-lt"/>
              <a:ea typeface="Times New Roman" panose="02020603050405020304" pitchFamily="18" charset="0"/>
              <a:cs typeface="Arial" panose="020B0604020202020204" pitchFamily="34" charset="0"/>
            </a:rPr>
            <a:t>o</a:t>
          </a:r>
          <a:r>
            <a:rPr lang="it-IT" sz="1800" dirty="0" smtClean="0">
              <a:solidFill>
                <a:schemeClr val="accent2">
                  <a:lumMod val="75000"/>
                </a:schemeClr>
              </a:solidFill>
              <a:effectLst/>
              <a:latin typeface="+mn-lt"/>
              <a:ea typeface="Times New Roman" panose="02020603050405020304" pitchFamily="18" charset="0"/>
              <a:cs typeface="Arial" panose="020B0604020202020204" pitchFamily="34" charset="0"/>
            </a:rPr>
            <a:t>biettivi sia a lungo che a breve termine</a:t>
          </a:r>
          <a:endParaRPr lang="it-IT" sz="1800" dirty="0">
            <a:solidFill>
              <a:schemeClr val="accent2">
                <a:lumMod val="75000"/>
              </a:schemeClr>
            </a:solidFill>
            <a:latin typeface="+mn-lt"/>
          </a:endParaRPr>
        </a:p>
      </dgm:t>
    </dgm:pt>
    <dgm:pt modelId="{DD980FDF-78B5-423B-9056-0966F62A90BF}" type="parTrans" cxnId="{108C3D4B-B064-419B-8AD4-EE5A6288267B}">
      <dgm:prSet/>
      <dgm:spPr/>
      <dgm:t>
        <a:bodyPr/>
        <a:lstStyle/>
        <a:p>
          <a:endParaRPr lang="it-IT"/>
        </a:p>
      </dgm:t>
    </dgm:pt>
    <dgm:pt modelId="{47D71986-ADA6-4570-B3DE-50B3E2D8DDE7}" type="sibTrans" cxnId="{108C3D4B-B064-419B-8AD4-EE5A6288267B}">
      <dgm:prSet/>
      <dgm:spPr/>
      <dgm:t>
        <a:bodyPr/>
        <a:lstStyle/>
        <a:p>
          <a:endParaRPr lang="it-IT"/>
        </a:p>
      </dgm:t>
    </dgm:pt>
    <dgm:pt modelId="{BA71DE3A-51B6-456C-8199-49158C3EA826}">
      <dgm:prSet custT="1"/>
      <dgm:spPr>
        <a:solidFill>
          <a:schemeClr val="bg2">
            <a:lumMod val="20000"/>
            <a:lumOff val="80000"/>
          </a:schemeClr>
        </a:solidFill>
      </dgm:spPr>
      <dgm:t>
        <a:bodyPr/>
        <a:lstStyle/>
        <a:p>
          <a:r>
            <a:rPr lang="it-IT" sz="1800" dirty="0" smtClean="0">
              <a:solidFill>
                <a:schemeClr val="accent2">
                  <a:lumMod val="75000"/>
                </a:schemeClr>
              </a:solidFill>
              <a:latin typeface="+mn-lt"/>
              <a:cs typeface="Arial" panose="020B0604020202020204" pitchFamily="34" charset="0"/>
            </a:rPr>
            <a:t>verifica </a:t>
          </a:r>
          <a:endParaRPr lang="it-IT" sz="1800" dirty="0">
            <a:solidFill>
              <a:schemeClr val="accent2">
                <a:lumMod val="75000"/>
              </a:schemeClr>
            </a:solidFill>
            <a:latin typeface="+mn-lt"/>
          </a:endParaRPr>
        </a:p>
      </dgm:t>
    </dgm:pt>
    <dgm:pt modelId="{CE3F646E-63D2-4C57-BC54-F4FA366F5B92}" type="parTrans" cxnId="{CBED66C6-393D-4F21-BD3E-48A9C2BB303E}">
      <dgm:prSet/>
      <dgm:spPr/>
      <dgm:t>
        <a:bodyPr/>
        <a:lstStyle/>
        <a:p>
          <a:endParaRPr lang="it-IT"/>
        </a:p>
      </dgm:t>
    </dgm:pt>
    <dgm:pt modelId="{6830265F-44D1-4E25-A5A6-06AE10D1D936}" type="sibTrans" cxnId="{CBED66C6-393D-4F21-BD3E-48A9C2BB303E}">
      <dgm:prSet/>
      <dgm:spPr/>
      <dgm:t>
        <a:bodyPr/>
        <a:lstStyle/>
        <a:p>
          <a:endParaRPr lang="it-IT"/>
        </a:p>
      </dgm:t>
    </dgm:pt>
    <dgm:pt modelId="{256F8D3A-E3E7-4B87-9C5C-1BCDC5B1A0B6}">
      <dgm:prSet custT="1"/>
      <dgm:spPr>
        <a:solidFill>
          <a:schemeClr val="bg2">
            <a:lumMod val="20000"/>
            <a:lumOff val="80000"/>
          </a:schemeClr>
        </a:solidFill>
      </dgm:spPr>
      <dgm:t>
        <a:bodyPr/>
        <a:lstStyle/>
        <a:p>
          <a:r>
            <a:rPr lang="it-IT" sz="1800" dirty="0" smtClean="0">
              <a:solidFill>
                <a:schemeClr val="accent2">
                  <a:lumMod val="75000"/>
                </a:schemeClr>
              </a:solidFill>
              <a:latin typeface="+mn-lt"/>
              <a:cs typeface="Arial" panose="020B0604020202020204" pitchFamily="34" charset="0"/>
            </a:rPr>
            <a:t>modalità chiare</a:t>
          </a:r>
          <a:endParaRPr lang="it-IT" sz="1800" dirty="0">
            <a:solidFill>
              <a:schemeClr val="accent2">
                <a:lumMod val="75000"/>
              </a:schemeClr>
            </a:solidFill>
            <a:latin typeface="+mn-lt"/>
          </a:endParaRPr>
        </a:p>
      </dgm:t>
    </dgm:pt>
    <dgm:pt modelId="{5FD878E0-0957-43A2-BCC3-7A5832DFA1A7}" type="parTrans" cxnId="{50AD5ECB-2BC6-4FE0-ACC0-6AC1B665EB0E}">
      <dgm:prSet/>
      <dgm:spPr/>
      <dgm:t>
        <a:bodyPr/>
        <a:lstStyle/>
        <a:p>
          <a:endParaRPr lang="it-IT"/>
        </a:p>
      </dgm:t>
    </dgm:pt>
    <dgm:pt modelId="{2B085685-97E3-474E-B7F8-0631F83C84CD}" type="sibTrans" cxnId="{50AD5ECB-2BC6-4FE0-ACC0-6AC1B665EB0E}">
      <dgm:prSet/>
      <dgm:spPr/>
      <dgm:t>
        <a:bodyPr/>
        <a:lstStyle/>
        <a:p>
          <a:endParaRPr lang="it-IT"/>
        </a:p>
      </dgm:t>
    </dgm:pt>
    <dgm:pt modelId="{0FC736F2-180A-4E61-A772-A39B9BADC575}" type="pres">
      <dgm:prSet presAssocID="{F7FD322E-012B-4BA2-B503-4BC817C475F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314D25EE-2DF5-4EB4-95BA-9C77F749BC54}" type="pres">
      <dgm:prSet presAssocID="{256F8D3A-E3E7-4B87-9C5C-1BCDC5B1A0B6}" presName="node" presStyleLbl="node1" presStyleIdx="0" presStyleCnt="6" custScaleX="15928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E6DAB42-C047-4C6C-97DA-9842DFF09C86}" type="pres">
      <dgm:prSet presAssocID="{2B085685-97E3-474E-B7F8-0631F83C84CD}" presName="sibTrans" presStyleLbl="sibTrans2D1" presStyleIdx="0" presStyleCnt="6"/>
      <dgm:spPr/>
      <dgm:t>
        <a:bodyPr/>
        <a:lstStyle/>
        <a:p>
          <a:endParaRPr lang="it-IT"/>
        </a:p>
      </dgm:t>
    </dgm:pt>
    <dgm:pt modelId="{AEE73D13-A690-4B4E-B9FC-3FC41949A318}" type="pres">
      <dgm:prSet presAssocID="{2B085685-97E3-474E-B7F8-0631F83C84CD}" presName="connectorText" presStyleLbl="sibTrans2D1" presStyleIdx="0" presStyleCnt="6"/>
      <dgm:spPr/>
      <dgm:t>
        <a:bodyPr/>
        <a:lstStyle/>
        <a:p>
          <a:endParaRPr lang="it-IT"/>
        </a:p>
      </dgm:t>
    </dgm:pt>
    <dgm:pt modelId="{C37E049B-4856-4D41-9508-80E33271F6A5}" type="pres">
      <dgm:prSet presAssocID="{51843C80-EDD1-4BEF-9FE9-D5A07F6CCD32}" presName="node" presStyleLbl="node1" presStyleIdx="1" presStyleCnt="6" custScaleX="141990" custRadScaleRad="149420" custRadScaleInc="1964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01151CE-952D-4EEB-B33C-CF71B28D1F18}" type="pres">
      <dgm:prSet presAssocID="{E1A94211-5FBA-4CB7-B929-25C2CDE89B1D}" presName="sibTrans" presStyleLbl="sibTrans2D1" presStyleIdx="1" presStyleCnt="6"/>
      <dgm:spPr/>
      <dgm:t>
        <a:bodyPr/>
        <a:lstStyle/>
        <a:p>
          <a:endParaRPr lang="it-IT"/>
        </a:p>
      </dgm:t>
    </dgm:pt>
    <dgm:pt modelId="{D59402D5-2754-4114-92C5-1918D4195D0C}" type="pres">
      <dgm:prSet presAssocID="{E1A94211-5FBA-4CB7-B929-25C2CDE89B1D}" presName="connectorText" presStyleLbl="sibTrans2D1" presStyleIdx="1" presStyleCnt="6"/>
      <dgm:spPr/>
      <dgm:t>
        <a:bodyPr/>
        <a:lstStyle/>
        <a:p>
          <a:endParaRPr lang="it-IT"/>
        </a:p>
      </dgm:t>
    </dgm:pt>
    <dgm:pt modelId="{70CE0C0F-172B-4C1A-A280-88E102A622E2}" type="pres">
      <dgm:prSet presAssocID="{70673E6F-FC1C-4B00-BA22-2EB6FD9F5D84}" presName="node" presStyleLbl="node1" presStyleIdx="2" presStyleCnt="6" custScaleX="152819" custRadScaleRad="150541" custRadScaleInc="-3268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0A1DB44-B78A-4D68-ADBD-7C9173310F5A}" type="pres">
      <dgm:prSet presAssocID="{CCB10366-40FA-4393-9A2C-BC6389A9F190}" presName="sibTrans" presStyleLbl="sibTrans2D1" presStyleIdx="2" presStyleCnt="6"/>
      <dgm:spPr/>
      <dgm:t>
        <a:bodyPr/>
        <a:lstStyle/>
        <a:p>
          <a:endParaRPr lang="it-IT"/>
        </a:p>
      </dgm:t>
    </dgm:pt>
    <dgm:pt modelId="{A8A9547B-6FC7-469F-BDF0-EC34621DF26B}" type="pres">
      <dgm:prSet presAssocID="{CCB10366-40FA-4393-9A2C-BC6389A9F190}" presName="connectorText" presStyleLbl="sibTrans2D1" presStyleIdx="2" presStyleCnt="6"/>
      <dgm:spPr/>
      <dgm:t>
        <a:bodyPr/>
        <a:lstStyle/>
        <a:p>
          <a:endParaRPr lang="it-IT"/>
        </a:p>
      </dgm:t>
    </dgm:pt>
    <dgm:pt modelId="{83EE13AC-EA87-4400-AD05-2CDA9257C340}" type="pres">
      <dgm:prSet presAssocID="{822EFC18-228D-424E-A7FC-30F2FE3E3337}" presName="node" presStyleLbl="node1" presStyleIdx="3" presStyleCnt="6" custScaleX="16766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CC5147F-28D3-407D-B46E-9C24FF970D7B}" type="pres">
      <dgm:prSet presAssocID="{47D71986-ADA6-4570-B3DE-50B3E2D8DDE7}" presName="sibTrans" presStyleLbl="sibTrans2D1" presStyleIdx="3" presStyleCnt="6"/>
      <dgm:spPr/>
      <dgm:t>
        <a:bodyPr/>
        <a:lstStyle/>
        <a:p>
          <a:endParaRPr lang="it-IT"/>
        </a:p>
      </dgm:t>
    </dgm:pt>
    <dgm:pt modelId="{D08C40FE-6CBE-4DF5-B418-E4C3AD23D799}" type="pres">
      <dgm:prSet presAssocID="{47D71986-ADA6-4570-B3DE-50B3E2D8DDE7}" presName="connectorText" presStyleLbl="sibTrans2D1" presStyleIdx="3" presStyleCnt="6"/>
      <dgm:spPr/>
      <dgm:t>
        <a:bodyPr/>
        <a:lstStyle/>
        <a:p>
          <a:endParaRPr lang="it-IT"/>
        </a:p>
      </dgm:t>
    </dgm:pt>
    <dgm:pt modelId="{8D190083-D886-4C49-8DBE-77C9918F9C0A}" type="pres">
      <dgm:prSet presAssocID="{443AB5C7-9CFC-41CC-B10D-11F5494F7AE2}" presName="node" presStyleLbl="node1" presStyleIdx="4" presStyleCnt="6" custScaleX="152661" custRadScaleRad="146393" custRadScaleInc="4425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5B8D852-2F46-40FB-98CB-D16AEAD42C76}" type="pres">
      <dgm:prSet presAssocID="{FDDFC301-9301-467D-88C5-E7A8B6F30DDB}" presName="sibTrans" presStyleLbl="sibTrans2D1" presStyleIdx="4" presStyleCnt="6"/>
      <dgm:spPr/>
      <dgm:t>
        <a:bodyPr/>
        <a:lstStyle/>
        <a:p>
          <a:endParaRPr lang="it-IT"/>
        </a:p>
      </dgm:t>
    </dgm:pt>
    <dgm:pt modelId="{ABF6DE1D-F45C-4C26-973B-5A7587CE8FF7}" type="pres">
      <dgm:prSet presAssocID="{FDDFC301-9301-467D-88C5-E7A8B6F30DDB}" presName="connectorText" presStyleLbl="sibTrans2D1" presStyleIdx="4" presStyleCnt="6"/>
      <dgm:spPr/>
      <dgm:t>
        <a:bodyPr/>
        <a:lstStyle/>
        <a:p>
          <a:endParaRPr lang="it-IT"/>
        </a:p>
      </dgm:t>
    </dgm:pt>
    <dgm:pt modelId="{CB22D832-1622-4F8B-AB2D-591BBE6D3473}" type="pres">
      <dgm:prSet presAssocID="{BA71DE3A-51B6-456C-8199-49158C3EA826}" presName="node" presStyleLbl="node1" presStyleIdx="5" presStyleCnt="6" custScaleX="168906" custRadScaleRad="144830" custRadScaleInc="-2148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F5B6FC6-EF87-4128-B8C2-879D412EAEFB}" type="pres">
      <dgm:prSet presAssocID="{6830265F-44D1-4E25-A5A6-06AE10D1D936}" presName="sibTrans" presStyleLbl="sibTrans2D1" presStyleIdx="5" presStyleCnt="6" custLinFactNeighborX="27547" custLinFactNeighborY="10509"/>
      <dgm:spPr/>
      <dgm:t>
        <a:bodyPr/>
        <a:lstStyle/>
        <a:p>
          <a:endParaRPr lang="it-IT"/>
        </a:p>
      </dgm:t>
    </dgm:pt>
    <dgm:pt modelId="{BF74D9E9-D006-4B1C-8140-A2F232762A96}" type="pres">
      <dgm:prSet presAssocID="{6830265F-44D1-4E25-A5A6-06AE10D1D936}" presName="connectorText" presStyleLbl="sibTrans2D1" presStyleIdx="5" presStyleCnt="6"/>
      <dgm:spPr/>
      <dgm:t>
        <a:bodyPr/>
        <a:lstStyle/>
        <a:p>
          <a:endParaRPr lang="it-IT"/>
        </a:p>
      </dgm:t>
    </dgm:pt>
  </dgm:ptLst>
  <dgm:cxnLst>
    <dgm:cxn modelId="{EF2BF6A0-62A7-48D6-AAB2-9F1EFF3E4571}" type="presOf" srcId="{822EFC18-228D-424E-A7FC-30F2FE3E3337}" destId="{83EE13AC-EA87-4400-AD05-2CDA9257C340}" srcOrd="0" destOrd="0" presId="urn:microsoft.com/office/officeart/2005/8/layout/cycle2"/>
    <dgm:cxn modelId="{50AD5ECB-2BC6-4FE0-ACC0-6AC1B665EB0E}" srcId="{F7FD322E-012B-4BA2-B503-4BC817C475FB}" destId="{256F8D3A-E3E7-4B87-9C5C-1BCDC5B1A0B6}" srcOrd="0" destOrd="0" parTransId="{5FD878E0-0957-43A2-BCC3-7A5832DFA1A7}" sibTransId="{2B085685-97E3-474E-B7F8-0631F83C84CD}"/>
    <dgm:cxn modelId="{CEBC6B56-96A9-4DC4-89FD-C1AFAF29F8A3}" type="presOf" srcId="{47D71986-ADA6-4570-B3DE-50B3E2D8DDE7}" destId="{ACC5147F-28D3-407D-B46E-9C24FF970D7B}" srcOrd="0" destOrd="0" presId="urn:microsoft.com/office/officeart/2005/8/layout/cycle2"/>
    <dgm:cxn modelId="{C6CD94ED-C73A-4FA5-99E7-B076BE3BA650}" type="presOf" srcId="{E1A94211-5FBA-4CB7-B929-25C2CDE89B1D}" destId="{D59402D5-2754-4114-92C5-1918D4195D0C}" srcOrd="1" destOrd="0" presId="urn:microsoft.com/office/officeart/2005/8/layout/cycle2"/>
    <dgm:cxn modelId="{98D516CE-799E-492E-929E-82E78F60A9EA}" type="presOf" srcId="{443AB5C7-9CFC-41CC-B10D-11F5494F7AE2}" destId="{8D190083-D886-4C49-8DBE-77C9918F9C0A}" srcOrd="0" destOrd="0" presId="urn:microsoft.com/office/officeart/2005/8/layout/cycle2"/>
    <dgm:cxn modelId="{2D602D92-7C7F-46A4-9F78-D2147B936DB1}" type="presOf" srcId="{FDDFC301-9301-467D-88C5-E7A8B6F30DDB}" destId="{F5B8D852-2F46-40FB-98CB-D16AEAD42C76}" srcOrd="0" destOrd="0" presId="urn:microsoft.com/office/officeart/2005/8/layout/cycle2"/>
    <dgm:cxn modelId="{AA382ED5-18C3-411E-B8EA-65D8CE01C0C5}" type="presOf" srcId="{F7FD322E-012B-4BA2-B503-4BC817C475FB}" destId="{0FC736F2-180A-4E61-A772-A39B9BADC575}" srcOrd="0" destOrd="0" presId="urn:microsoft.com/office/officeart/2005/8/layout/cycle2"/>
    <dgm:cxn modelId="{108C3D4B-B064-419B-8AD4-EE5A6288267B}" srcId="{F7FD322E-012B-4BA2-B503-4BC817C475FB}" destId="{822EFC18-228D-424E-A7FC-30F2FE3E3337}" srcOrd="3" destOrd="0" parTransId="{DD980FDF-78B5-423B-9056-0966F62A90BF}" sibTransId="{47D71986-ADA6-4570-B3DE-50B3E2D8DDE7}"/>
    <dgm:cxn modelId="{5DFF0D01-C843-43DE-8B27-0E75F66CA67D}" type="presOf" srcId="{6830265F-44D1-4E25-A5A6-06AE10D1D936}" destId="{3F5B6FC6-EF87-4128-B8C2-879D412EAEFB}" srcOrd="0" destOrd="0" presId="urn:microsoft.com/office/officeart/2005/8/layout/cycle2"/>
    <dgm:cxn modelId="{7240CA94-F324-47AA-ABAD-8C4944EF6BF1}" type="presOf" srcId="{FDDFC301-9301-467D-88C5-E7A8B6F30DDB}" destId="{ABF6DE1D-F45C-4C26-973B-5A7587CE8FF7}" srcOrd="1" destOrd="0" presId="urn:microsoft.com/office/officeart/2005/8/layout/cycle2"/>
    <dgm:cxn modelId="{0B159782-CF83-45A8-BB43-AAF9DDE3D965}" type="presOf" srcId="{2B085685-97E3-474E-B7F8-0631F83C84CD}" destId="{AEE73D13-A690-4B4E-B9FC-3FC41949A318}" srcOrd="1" destOrd="0" presId="urn:microsoft.com/office/officeart/2005/8/layout/cycle2"/>
    <dgm:cxn modelId="{80C4B2FB-FC1A-41C9-8F29-B7A5D5835E03}" type="presOf" srcId="{CCB10366-40FA-4393-9A2C-BC6389A9F190}" destId="{50A1DB44-B78A-4D68-ADBD-7C9173310F5A}" srcOrd="0" destOrd="0" presId="urn:microsoft.com/office/officeart/2005/8/layout/cycle2"/>
    <dgm:cxn modelId="{87726F47-A1A7-4937-8677-AD22893E47CE}" type="presOf" srcId="{47D71986-ADA6-4570-B3DE-50B3E2D8DDE7}" destId="{D08C40FE-6CBE-4DF5-B418-E4C3AD23D799}" srcOrd="1" destOrd="0" presId="urn:microsoft.com/office/officeart/2005/8/layout/cycle2"/>
    <dgm:cxn modelId="{ED1B0E74-E841-4610-A141-A0845CA17910}" type="presOf" srcId="{6830265F-44D1-4E25-A5A6-06AE10D1D936}" destId="{BF74D9E9-D006-4B1C-8140-A2F232762A96}" srcOrd="1" destOrd="0" presId="urn:microsoft.com/office/officeart/2005/8/layout/cycle2"/>
    <dgm:cxn modelId="{0E398144-63B2-4ABA-A1AE-F0A489168457}" srcId="{F7FD322E-012B-4BA2-B503-4BC817C475FB}" destId="{443AB5C7-9CFC-41CC-B10D-11F5494F7AE2}" srcOrd="4" destOrd="0" parTransId="{7A903686-0751-4838-9EBC-7E269D2FB516}" sibTransId="{FDDFC301-9301-467D-88C5-E7A8B6F30DDB}"/>
    <dgm:cxn modelId="{AFB5CE6B-6263-41E1-A9DA-E811E263F9C0}" type="presOf" srcId="{CCB10366-40FA-4393-9A2C-BC6389A9F190}" destId="{A8A9547B-6FC7-469F-BDF0-EC34621DF26B}" srcOrd="1" destOrd="0" presId="urn:microsoft.com/office/officeart/2005/8/layout/cycle2"/>
    <dgm:cxn modelId="{58BFF9EB-DBDF-41D5-BF8C-E3A28F6A05A4}" type="presOf" srcId="{256F8D3A-E3E7-4B87-9C5C-1BCDC5B1A0B6}" destId="{314D25EE-2DF5-4EB4-95BA-9C77F749BC54}" srcOrd="0" destOrd="0" presId="urn:microsoft.com/office/officeart/2005/8/layout/cycle2"/>
    <dgm:cxn modelId="{59F456C9-1B51-46DF-90B1-49E537E82625}" type="presOf" srcId="{E1A94211-5FBA-4CB7-B929-25C2CDE89B1D}" destId="{101151CE-952D-4EEB-B33C-CF71B28D1F18}" srcOrd="0" destOrd="0" presId="urn:microsoft.com/office/officeart/2005/8/layout/cycle2"/>
    <dgm:cxn modelId="{15F47A45-DC7D-4436-93B3-3D5015ACFFD4}" type="presOf" srcId="{2B085685-97E3-474E-B7F8-0631F83C84CD}" destId="{5E6DAB42-C047-4C6C-97DA-9842DFF09C86}" srcOrd="0" destOrd="0" presId="urn:microsoft.com/office/officeart/2005/8/layout/cycle2"/>
    <dgm:cxn modelId="{6C2A8BAF-BF59-4D78-8745-A3D613EDCEE9}" type="presOf" srcId="{BA71DE3A-51B6-456C-8199-49158C3EA826}" destId="{CB22D832-1622-4F8B-AB2D-591BBE6D3473}" srcOrd="0" destOrd="0" presId="urn:microsoft.com/office/officeart/2005/8/layout/cycle2"/>
    <dgm:cxn modelId="{39479529-9806-43CA-BA9F-18CAC2A14370}" srcId="{F7FD322E-012B-4BA2-B503-4BC817C475FB}" destId="{51843C80-EDD1-4BEF-9FE9-D5A07F6CCD32}" srcOrd="1" destOrd="0" parTransId="{ED9C6D02-69C5-4CED-9988-12034DCF06E3}" sibTransId="{E1A94211-5FBA-4CB7-B929-25C2CDE89B1D}"/>
    <dgm:cxn modelId="{0A97AD8C-A8C3-4425-BE7C-F98FA2F8BC96}" srcId="{F7FD322E-012B-4BA2-B503-4BC817C475FB}" destId="{70673E6F-FC1C-4B00-BA22-2EB6FD9F5D84}" srcOrd="2" destOrd="0" parTransId="{73DAD90D-4099-4F0E-A34B-F902A301A098}" sibTransId="{CCB10366-40FA-4393-9A2C-BC6389A9F190}"/>
    <dgm:cxn modelId="{B773B696-9B7D-4A90-B247-20EC95F81394}" type="presOf" srcId="{51843C80-EDD1-4BEF-9FE9-D5A07F6CCD32}" destId="{C37E049B-4856-4D41-9508-80E33271F6A5}" srcOrd="0" destOrd="0" presId="urn:microsoft.com/office/officeart/2005/8/layout/cycle2"/>
    <dgm:cxn modelId="{CBED66C6-393D-4F21-BD3E-48A9C2BB303E}" srcId="{F7FD322E-012B-4BA2-B503-4BC817C475FB}" destId="{BA71DE3A-51B6-456C-8199-49158C3EA826}" srcOrd="5" destOrd="0" parTransId="{CE3F646E-63D2-4C57-BC54-F4FA366F5B92}" sibTransId="{6830265F-44D1-4E25-A5A6-06AE10D1D936}"/>
    <dgm:cxn modelId="{764B01EC-2689-4D41-BF37-DE11AE354B44}" type="presOf" srcId="{70673E6F-FC1C-4B00-BA22-2EB6FD9F5D84}" destId="{70CE0C0F-172B-4C1A-A280-88E102A622E2}" srcOrd="0" destOrd="0" presId="urn:microsoft.com/office/officeart/2005/8/layout/cycle2"/>
    <dgm:cxn modelId="{B43D53BE-77D3-4AC3-817F-33E4C9FFB57C}" type="presParOf" srcId="{0FC736F2-180A-4E61-A772-A39B9BADC575}" destId="{314D25EE-2DF5-4EB4-95BA-9C77F749BC54}" srcOrd="0" destOrd="0" presId="urn:microsoft.com/office/officeart/2005/8/layout/cycle2"/>
    <dgm:cxn modelId="{0408DB3C-911C-4185-AF73-79B67EF7108E}" type="presParOf" srcId="{0FC736F2-180A-4E61-A772-A39B9BADC575}" destId="{5E6DAB42-C047-4C6C-97DA-9842DFF09C86}" srcOrd="1" destOrd="0" presId="urn:microsoft.com/office/officeart/2005/8/layout/cycle2"/>
    <dgm:cxn modelId="{456324B4-6DB3-451D-913A-DA6BAAA4A4FD}" type="presParOf" srcId="{5E6DAB42-C047-4C6C-97DA-9842DFF09C86}" destId="{AEE73D13-A690-4B4E-B9FC-3FC41949A318}" srcOrd="0" destOrd="0" presId="urn:microsoft.com/office/officeart/2005/8/layout/cycle2"/>
    <dgm:cxn modelId="{C04038FE-3521-49F7-8108-54609291A794}" type="presParOf" srcId="{0FC736F2-180A-4E61-A772-A39B9BADC575}" destId="{C37E049B-4856-4D41-9508-80E33271F6A5}" srcOrd="2" destOrd="0" presId="urn:microsoft.com/office/officeart/2005/8/layout/cycle2"/>
    <dgm:cxn modelId="{1E4A5EE9-A6AA-4BCE-B752-427BA8F01E71}" type="presParOf" srcId="{0FC736F2-180A-4E61-A772-A39B9BADC575}" destId="{101151CE-952D-4EEB-B33C-CF71B28D1F18}" srcOrd="3" destOrd="0" presId="urn:microsoft.com/office/officeart/2005/8/layout/cycle2"/>
    <dgm:cxn modelId="{E25C2553-6E4D-406E-A08B-1F83156EFEA6}" type="presParOf" srcId="{101151CE-952D-4EEB-B33C-CF71B28D1F18}" destId="{D59402D5-2754-4114-92C5-1918D4195D0C}" srcOrd="0" destOrd="0" presId="urn:microsoft.com/office/officeart/2005/8/layout/cycle2"/>
    <dgm:cxn modelId="{108348E4-6693-421E-8BB7-AD5F105BE848}" type="presParOf" srcId="{0FC736F2-180A-4E61-A772-A39B9BADC575}" destId="{70CE0C0F-172B-4C1A-A280-88E102A622E2}" srcOrd="4" destOrd="0" presId="urn:microsoft.com/office/officeart/2005/8/layout/cycle2"/>
    <dgm:cxn modelId="{B88F42D7-1E40-4A60-AAFF-CA0F93DDB060}" type="presParOf" srcId="{0FC736F2-180A-4E61-A772-A39B9BADC575}" destId="{50A1DB44-B78A-4D68-ADBD-7C9173310F5A}" srcOrd="5" destOrd="0" presId="urn:microsoft.com/office/officeart/2005/8/layout/cycle2"/>
    <dgm:cxn modelId="{F105D32B-3C81-4154-B2D6-2A37E13D4728}" type="presParOf" srcId="{50A1DB44-B78A-4D68-ADBD-7C9173310F5A}" destId="{A8A9547B-6FC7-469F-BDF0-EC34621DF26B}" srcOrd="0" destOrd="0" presId="urn:microsoft.com/office/officeart/2005/8/layout/cycle2"/>
    <dgm:cxn modelId="{35664247-8761-420B-A4CB-0E572DFA35FE}" type="presParOf" srcId="{0FC736F2-180A-4E61-A772-A39B9BADC575}" destId="{83EE13AC-EA87-4400-AD05-2CDA9257C340}" srcOrd="6" destOrd="0" presId="urn:microsoft.com/office/officeart/2005/8/layout/cycle2"/>
    <dgm:cxn modelId="{B37B30E1-769D-45C4-B006-68F4CF348206}" type="presParOf" srcId="{0FC736F2-180A-4E61-A772-A39B9BADC575}" destId="{ACC5147F-28D3-407D-B46E-9C24FF970D7B}" srcOrd="7" destOrd="0" presId="urn:microsoft.com/office/officeart/2005/8/layout/cycle2"/>
    <dgm:cxn modelId="{5FEBCEC4-3A10-4233-B1AE-2E55BBA47078}" type="presParOf" srcId="{ACC5147F-28D3-407D-B46E-9C24FF970D7B}" destId="{D08C40FE-6CBE-4DF5-B418-E4C3AD23D799}" srcOrd="0" destOrd="0" presId="urn:microsoft.com/office/officeart/2005/8/layout/cycle2"/>
    <dgm:cxn modelId="{90A311A1-0213-4DFA-A93B-52FA7C1568EF}" type="presParOf" srcId="{0FC736F2-180A-4E61-A772-A39B9BADC575}" destId="{8D190083-D886-4C49-8DBE-77C9918F9C0A}" srcOrd="8" destOrd="0" presId="urn:microsoft.com/office/officeart/2005/8/layout/cycle2"/>
    <dgm:cxn modelId="{251DB7A8-44BE-4C41-83FA-A484352EA5B2}" type="presParOf" srcId="{0FC736F2-180A-4E61-A772-A39B9BADC575}" destId="{F5B8D852-2F46-40FB-98CB-D16AEAD42C76}" srcOrd="9" destOrd="0" presId="urn:microsoft.com/office/officeart/2005/8/layout/cycle2"/>
    <dgm:cxn modelId="{8EFF7528-0B4E-4E72-A0B1-08D7B69B5110}" type="presParOf" srcId="{F5B8D852-2F46-40FB-98CB-D16AEAD42C76}" destId="{ABF6DE1D-F45C-4C26-973B-5A7587CE8FF7}" srcOrd="0" destOrd="0" presId="urn:microsoft.com/office/officeart/2005/8/layout/cycle2"/>
    <dgm:cxn modelId="{8B1B3B35-B2E8-4EC1-8EA8-50799AF005AE}" type="presParOf" srcId="{0FC736F2-180A-4E61-A772-A39B9BADC575}" destId="{CB22D832-1622-4F8B-AB2D-591BBE6D3473}" srcOrd="10" destOrd="0" presId="urn:microsoft.com/office/officeart/2005/8/layout/cycle2"/>
    <dgm:cxn modelId="{6119761A-5FEB-41CE-BCF5-915CE1EA0EB1}" type="presParOf" srcId="{0FC736F2-180A-4E61-A772-A39B9BADC575}" destId="{3F5B6FC6-EF87-4128-B8C2-879D412EAEFB}" srcOrd="11" destOrd="0" presId="urn:microsoft.com/office/officeart/2005/8/layout/cycle2"/>
    <dgm:cxn modelId="{557A92E1-7EFD-4545-B183-DC6FAAB662DF}" type="presParOf" srcId="{3F5B6FC6-EF87-4128-B8C2-879D412EAEFB}" destId="{BF74D9E9-D006-4B1C-8140-A2F232762A96}" srcOrd="0" destOrd="0" presId="urn:microsoft.com/office/officeart/2005/8/layout/cycle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5BE20-7A06-7F47-9AB2-946B2E7FB6B9}" type="datetimeFigureOut">
              <a:rPr lang="it-IT" smtClean="0"/>
              <a:pPr/>
              <a:t>01/09/2018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8BEF65-E599-1442-884F-8772CF4600E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314185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Presentazione della rete LISACA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BEF65-E599-1442-884F-8772CF4600E3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Ecco un esempio di definizione degli obiettivi di miglioramento in una nelle due dimensioni esaminate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BEF65-E599-1442-884F-8772CF4600E3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5222327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Scheda</a:t>
            </a:r>
            <a:r>
              <a:rPr lang="it-IT" baseline="0" dirty="0" smtClean="0"/>
              <a:t> dal Vademecum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BEF65-E599-1442-884F-8772CF4600E3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3641517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Frutto del lavoro della rete, sintesi delle buone pratiche già utilizzate</a:t>
            </a:r>
            <a:r>
              <a:rPr lang="it-IT" baseline="0" dirty="0" smtClean="0"/>
              <a:t> nelle varie scuole afferenti alla rete. Interscambio di materiali ed esperienze riproducibili nelle scuole</a:t>
            </a:r>
          </a:p>
          <a:p>
            <a:r>
              <a:rPr lang="it-IT" baseline="0" dirty="0" smtClean="0"/>
              <a:t>Decreto </a:t>
            </a:r>
            <a:r>
              <a:rPr lang="it-IT" baseline="0" dirty="0" err="1" smtClean="0"/>
              <a:t>Lgs</a:t>
            </a:r>
            <a:r>
              <a:rPr lang="it-IT" baseline="0" dirty="0" smtClean="0"/>
              <a:t> 66/2017: </a:t>
            </a:r>
            <a:r>
              <a:rPr lang="it-IT" dirty="0" smtClean="0"/>
              <a:t>1. L'inclusione scolastica: rispondere ai differenti bisogni educativi, strategie educative e didattiche finalizzate allo sviluppo delle </a:t>
            </a:r>
            <a:r>
              <a:rPr lang="it-IT" dirty="0" err="1" smtClean="0"/>
              <a:t>potenzialita'</a:t>
            </a:r>
            <a:r>
              <a:rPr lang="it-IT" dirty="0" smtClean="0"/>
              <a:t> di ciascuno, rispetto del diritto all'autodeterminazione e all'accomodamento ragionevole, prospettiva della migliore </a:t>
            </a:r>
            <a:r>
              <a:rPr lang="it-IT" dirty="0" err="1" smtClean="0"/>
              <a:t>qualita'</a:t>
            </a:r>
            <a:r>
              <a:rPr lang="it-IT" dirty="0" smtClean="0"/>
              <a:t> di vita; </a:t>
            </a:r>
          </a:p>
          <a:p>
            <a:r>
              <a:rPr lang="it-IT" dirty="0" err="1" smtClean="0"/>
              <a:t>identita'</a:t>
            </a:r>
            <a:r>
              <a:rPr lang="it-IT" dirty="0" smtClean="0"/>
              <a:t> culturale, educativa, progettuale, organizzazione e curricolo delle istituzioni scolastiche, definizione e condivisione del progetto individuale fra scuole, famiglie e altri soggetti, pubblici e privati, operanti sul territorio; impegno di tutte le componenti della </a:t>
            </a:r>
            <a:r>
              <a:rPr lang="it-IT" dirty="0" err="1" smtClean="0"/>
              <a:t>comunita'</a:t>
            </a:r>
            <a:r>
              <a:rPr lang="it-IT" dirty="0" smtClean="0"/>
              <a:t> scolastica, assicurare il successo formativo , partecipazione della famiglia, delle associazioni di riferimento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BEF65-E599-1442-884F-8772CF4600E3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9243696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Un breve </a:t>
            </a:r>
            <a:r>
              <a:rPr lang="it-IT" dirty="0" err="1" smtClean="0"/>
              <a:t>resumeé</a:t>
            </a:r>
            <a:r>
              <a:rPr lang="it-IT" dirty="0" smtClean="0"/>
              <a:t> dei</a:t>
            </a:r>
            <a:r>
              <a:rPr lang="it-IT" baseline="0" dirty="0" smtClean="0"/>
              <a:t> documenti relativi all’inclusione</a:t>
            </a:r>
            <a:endParaRPr lang="it-IT" dirty="0" smtClean="0"/>
          </a:p>
          <a:p>
            <a:r>
              <a:rPr lang="it-IT" dirty="0" smtClean="0"/>
              <a:t>Dal protocollo dell’inclusione (procedure alunni stranieri, DSA,</a:t>
            </a:r>
            <a:r>
              <a:rPr lang="it-IT" baseline="0" dirty="0" smtClean="0"/>
              <a:t> alunni adottati</a:t>
            </a:r>
            <a:r>
              <a:rPr lang="it-IT" dirty="0" smtClean="0"/>
              <a:t>) scaturiscono</a:t>
            </a:r>
            <a:r>
              <a:rPr lang="it-IT" baseline="0" dirty="0" smtClean="0"/>
              <a:t> i dati per il PDP ed il PEI, elementi del PAI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BEF65-E599-1442-884F-8772CF4600E3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8526085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Integrazione: il soggetto viene integrato, inclusione: la comunità accoglie. Interconnessione</a:t>
            </a:r>
            <a:r>
              <a:rPr lang="it-IT" baseline="0" dirty="0" smtClean="0"/>
              <a:t> tra i due termini. Una è imprescindibile dall’altra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BEF65-E599-1442-884F-8772CF4600E3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1738806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 smtClean="0"/>
              <a:t>D.LGS</a:t>
            </a:r>
            <a:r>
              <a:rPr lang="it-IT" dirty="0" err="1" smtClean="0"/>
              <a:t>.66/20</a:t>
            </a:r>
            <a:r>
              <a:rPr lang="it-IT" dirty="0" smtClean="0"/>
              <a:t>17 Prestazione</a:t>
            </a:r>
            <a:r>
              <a:rPr lang="it-IT" baseline="0" dirty="0" smtClean="0"/>
              <a:t> e indicatori di qualità dell’inclusione scolastica.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baseline="0" dirty="0" smtClean="0"/>
              <a:t> </a:t>
            </a:r>
            <a:r>
              <a:rPr lang="it-IT" dirty="0" smtClean="0"/>
              <a:t>Art. 4 Valutazione della </a:t>
            </a:r>
            <a:r>
              <a:rPr lang="it-IT" dirty="0" err="1" smtClean="0"/>
              <a:t>qualita'</a:t>
            </a:r>
            <a:r>
              <a:rPr lang="it-IT" dirty="0" smtClean="0"/>
              <a:t> dell'inclusione scolastica 1. La valutazione della </a:t>
            </a:r>
            <a:r>
              <a:rPr lang="it-IT" dirty="0" err="1" smtClean="0"/>
              <a:t>qualita'</a:t>
            </a:r>
            <a:r>
              <a:rPr lang="it-IT" dirty="0" smtClean="0"/>
              <a:t> dell'inclusione scolastica e' parte integrante del procedimento di valutazione delle istituzioni scolastiche previsto dall'articolo 6 del DPR 80/2013.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 smtClean="0"/>
              <a:t> </a:t>
            </a:r>
            <a:endParaRPr lang="it-IT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 smtClean="0"/>
              <a:t>Per poter fare inclusione occorre</a:t>
            </a:r>
            <a:r>
              <a:rPr lang="it-IT" baseline="0" dirty="0" smtClean="0"/>
              <a:t> effettuare autoanalisi d’istituto. </a:t>
            </a:r>
            <a:r>
              <a:rPr lang="it-IT" sz="1200" dirty="0" smtClean="0"/>
              <a:t>Per l’ autoanalisi d’istituto finalizzata al miglioramento occorre dotarsi di una griglia che permetta di leggere una realtà complessa quale quella scolastica.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dirty="0" smtClean="0"/>
              <a:t>Impossibile prevedere indicatori standard per tutte le scuole perché i contesti sono </a:t>
            </a:r>
            <a:r>
              <a:rPr lang="it-IT" sz="1200" dirty="0" err="1" smtClean="0"/>
              <a:t>ovviamemte</a:t>
            </a:r>
            <a:r>
              <a:rPr lang="it-IT" sz="1200" baseline="0" dirty="0" smtClean="0"/>
              <a:t> diversi. Pertanto la scuola esamina la propria dimensione</a:t>
            </a:r>
            <a:endParaRPr lang="it-IT" sz="1200" dirty="0" smtClean="0"/>
          </a:p>
          <a:p>
            <a:endParaRPr lang="it-IT" baseline="0" dirty="0" smtClean="0"/>
          </a:p>
          <a:p>
            <a:endParaRPr lang="it-IT" baseline="0" dirty="0" smtClean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BEF65-E599-1442-884F-8772CF4600E3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1216885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Mappatura risorse esterne (A2)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BEF65-E599-1442-884F-8772CF4600E3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4711681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 smtClean="0"/>
              <a:t>Indicatore B1 : </a:t>
            </a:r>
            <a:r>
              <a:rPr lang="it-IT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(evidenziamo in particolare</a:t>
            </a:r>
            <a:r>
              <a:rPr lang="it-IT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nel concetto di competenza, gli aspetti </a:t>
            </a:r>
            <a:r>
              <a:rPr lang="it-IT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non disciplinari </a:t>
            </a:r>
            <a:r>
              <a:rPr lang="it-IT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 curare quando si propongono le attività, aspetti che rendono accessibili i contenuti disciplinari; ad esempio: la disponibilità a comunicare, la capacità di interagire ecc.)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Indicatore B3:</a:t>
            </a:r>
            <a:r>
              <a:rPr lang="it-IT" sz="1200" dirty="0" smtClean="0"/>
              <a:t>(da articolare; ad esempio: utilizzo di</a:t>
            </a:r>
            <a:r>
              <a:rPr lang="it-IT" sz="1200" b="1" dirty="0" smtClean="0"/>
              <a:t> </a:t>
            </a:r>
            <a:r>
              <a:rPr lang="it-IT" sz="1200" dirty="0" smtClean="0"/>
              <a:t>molteplicità di mediatori, concreti, iconici, analogici, simbolici; organizzazione del lavoro in classe a diversi livelli, quali il piccolo gruppo, la coppia ecc., per quante ore settimanali, per quali attività; ecc.)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120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dirty="0" smtClean="0"/>
              <a:t>Indicatore</a:t>
            </a:r>
            <a:r>
              <a:rPr lang="it-IT" sz="1200" baseline="0" dirty="0" smtClean="0"/>
              <a:t> B4:</a:t>
            </a:r>
            <a:r>
              <a:rPr lang="it-IT" sz="1200" dirty="0" smtClean="0"/>
              <a:t>(da articolare: ad esempio valutazione coerente con il</a:t>
            </a:r>
            <a:r>
              <a:rPr lang="it-IT" sz="1200" b="1" dirty="0" smtClean="0"/>
              <a:t> </a:t>
            </a:r>
            <a:r>
              <a:rPr lang="it-IT" sz="1200" dirty="0" smtClean="0"/>
              <a:t>curricolo per livelli di competenza, presenza di criteri e strumenti di valutazione comuni, decisi dal Collegio docenti, presenza di criteri collegiali per l’individuazione di alunni con BES ecc.)</a:t>
            </a:r>
          </a:p>
          <a:p>
            <a:r>
              <a:rPr lang="it-IT" sz="1200" dirty="0" smtClean="0"/>
              <a:t>Indicatore B5: (articolare, ad esempio: modello comune di PEI e di PDP formalizzato, criteri comuni di documentazione di altri percorsi personalizzati specifici, presenza di procedure codificate per il passaggio di informazioni e documentazione relativa ai percorsi personalizzati ecc.)</a:t>
            </a:r>
          </a:p>
          <a:p>
            <a:pPr marL="257175" indent="-257175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-"/>
              <a:tabLst>
                <a:tab pos="190500" algn="l"/>
              </a:tabLst>
            </a:pPr>
            <a:endParaRPr lang="it-IT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120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120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BEF65-E599-1442-884F-8772CF4600E3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1318933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Vanno rilevati i punti di criticità che la scuola ha in merito</a:t>
            </a:r>
            <a:r>
              <a:rPr lang="it-IT" baseline="0" dirty="0" smtClean="0"/>
              <a:t> all’inclusione, e a seguito di autoanalisi collegialmente va strutturato il PDM. </a:t>
            </a:r>
            <a:r>
              <a:rPr lang="it-IT" b="1" baseline="0" dirty="0" smtClean="0">
                <a:solidFill>
                  <a:srgbClr val="FF0000"/>
                </a:solidFill>
              </a:rPr>
              <a:t>PAI correlato al RAV</a:t>
            </a:r>
          </a:p>
          <a:p>
            <a:r>
              <a:rPr lang="it-IT" sz="1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Il </a:t>
            </a:r>
            <a:r>
              <a:rPr lang="it-IT" sz="1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Collegio Docenti</a:t>
            </a:r>
            <a:r>
              <a:rPr lang="it-IT" sz="1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in relazione ai dati che emergono dall’</a:t>
            </a:r>
            <a:r>
              <a:rPr lang="it-IT" sz="1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analisi</a:t>
            </a:r>
            <a:r>
              <a:rPr lang="it-IT" sz="1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deve assumere alcuni </a:t>
            </a:r>
            <a:r>
              <a:rPr lang="it-IT" sz="1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punti di criticità</a:t>
            </a:r>
            <a:r>
              <a:rPr lang="it-IT" sz="1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su cui intervenire, sia nel successivo anno scolastico che in più anni, ponendosi quindi </a:t>
            </a:r>
            <a:r>
              <a:rPr lang="it-IT" sz="1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obiettivi sia a lungo che a breve termine</a:t>
            </a:r>
            <a:r>
              <a:rPr lang="it-IT" sz="1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Su questo aspetto la </a:t>
            </a:r>
            <a:r>
              <a:rPr lang="it-IT" sz="1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condivisione</a:t>
            </a:r>
            <a:r>
              <a:rPr lang="it-IT" sz="1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è cruciale, pena la vanificazione di tutto il PAI.</a:t>
            </a:r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Sugli obiettivi indicati dovrà essere effettuata </a:t>
            </a:r>
            <a:r>
              <a:rPr lang="it-IT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verifica</a:t>
            </a:r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alla fine dell’anno scolastico successivo, con </a:t>
            </a:r>
            <a:r>
              <a:rPr lang="it-IT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modalità chiare </a:t>
            </a:r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da esplicitare contestualmente, per evitare di dover improvvisare criteri e strumenti alla fine del percorso. I risultati di tale verifica saranno il primo tassello del PAI successivo.</a:t>
            </a:r>
          </a:p>
          <a:p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Inoltre gli esiti delle operazioni relative al PAI, messi in relazione a quanto previsto dal RAV, permettono di sottolineare che la qualità di una scuola dipende anche dalla sua capacità inclusiva.</a:t>
            </a:r>
          </a:p>
          <a:p>
            <a:endParaRPr lang="it-IT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Obiettivi di miglioramento:</a:t>
            </a:r>
            <a:endParaRPr lang="it-IT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 lungo termine (2-3 anni)</a:t>
            </a:r>
          </a:p>
          <a:p>
            <a:pPr lvl="0"/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 breve termine (1 anno)</a:t>
            </a:r>
          </a:p>
          <a:p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/>
            <a:r>
              <a:rPr lang="it-IT" sz="1200" dirty="0" smtClean="0"/>
              <a:t>Modalità di verifica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BEF65-E599-1442-884F-8772CF4600E3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8064625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Vanno rilevati i punti di criticità che la scuola ha in merito</a:t>
            </a:r>
            <a:r>
              <a:rPr lang="it-IT" baseline="0" dirty="0" smtClean="0"/>
              <a:t> all’inclusione e a seguito di autoanalisi collegialmente va strutturato il PDM. </a:t>
            </a:r>
            <a:r>
              <a:rPr lang="it-IT" b="1" baseline="0" dirty="0" smtClean="0">
                <a:solidFill>
                  <a:srgbClr val="FF0000"/>
                </a:solidFill>
              </a:rPr>
              <a:t>PAI correlato al RAV</a:t>
            </a:r>
          </a:p>
          <a:p>
            <a:endParaRPr lang="it-IT" baseline="0" dirty="0" smtClean="0"/>
          </a:p>
          <a:p>
            <a:endParaRPr lang="it-IT" baseline="0" dirty="0" smtClean="0"/>
          </a:p>
          <a:p>
            <a:r>
              <a:rPr lang="it-IT" sz="1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il </a:t>
            </a:r>
            <a:r>
              <a:rPr lang="it-IT" sz="1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Collegio Docenti</a:t>
            </a:r>
            <a:r>
              <a:rPr lang="it-IT" sz="1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in relazione ai dati che emergono dall’</a:t>
            </a:r>
            <a:r>
              <a:rPr lang="it-IT" sz="1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analisi</a:t>
            </a:r>
            <a:r>
              <a:rPr lang="it-IT" sz="1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deve assumere alcuni </a:t>
            </a:r>
            <a:r>
              <a:rPr lang="it-IT" sz="1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punti di criticità</a:t>
            </a:r>
            <a:r>
              <a:rPr lang="it-IT" sz="1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su cui intervenire, sia nel successivo anno scolastico che in più anni, ponendosi quindi </a:t>
            </a:r>
            <a:r>
              <a:rPr lang="it-IT" sz="1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obiettivi sia a lungo che a breve termine</a:t>
            </a:r>
            <a:r>
              <a:rPr lang="it-IT" sz="1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Su questo aspetto la </a:t>
            </a:r>
            <a:r>
              <a:rPr lang="it-IT" sz="1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condivisione</a:t>
            </a:r>
            <a:r>
              <a:rPr lang="it-IT" sz="1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è cruciale, pena la vanificazione di tutto il PAI.</a:t>
            </a:r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Sugli obiettivi indicati dovrà essere effettuata </a:t>
            </a:r>
            <a:r>
              <a:rPr lang="it-IT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verifica</a:t>
            </a:r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alla fine dell’anno scolastico successivo, con </a:t>
            </a:r>
            <a:r>
              <a:rPr lang="it-IT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modalità chiare </a:t>
            </a:r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da esplicitare contestualmente, per evitare di dover improvvisare criteri e strumenti alla fine del percorso. I risultati di tale verifica saranno il primo tassello del PAI successivo.</a:t>
            </a:r>
          </a:p>
          <a:p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Inoltre gli esiti delle operazioni relative al PAI, messi in relazione a quanto previsto dal RAV, permettono di sottolineare che la qualità di una scuola dipende anche dalla sua capacità inclusiva.</a:t>
            </a:r>
          </a:p>
          <a:p>
            <a:endParaRPr lang="it-IT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Obiettivi di miglioramento:</a:t>
            </a:r>
            <a:endParaRPr lang="it-IT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 lungo termine (2-3 anni)</a:t>
            </a:r>
          </a:p>
          <a:p>
            <a:pPr lvl="0"/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 breve termine (1 anno)</a:t>
            </a:r>
          </a:p>
          <a:p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/>
            <a:r>
              <a:rPr lang="it-IT" sz="1200" dirty="0" smtClean="0"/>
              <a:t>Modalità di verifica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BEF65-E599-1442-884F-8772CF4600E3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806462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1676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419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191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434609"/>
            <a:ext cx="374904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2551176"/>
            <a:ext cx="3749040" cy="3145536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Aft>
                <a:spcPts val="10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7565-E7F7-C844-B174-68E861F587C4}" type="slidenum">
              <a:rPr lang="en-US" smtClean="0"/>
              <a:pPr/>
              <a:t>‹N›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798020" y="538594"/>
            <a:ext cx="1808485" cy="516710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150174">
            <a:off x="4827538" y="836203"/>
            <a:ext cx="3657600" cy="493776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E54E-8864-5341-9A14-2E1670DC019E}" type="slidenum">
              <a:rPr lang="en-US" smtClean="0"/>
              <a:pPr/>
              <a:t>‹N›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55093">
            <a:off x="2359666" y="458370"/>
            <a:ext cx="4424669" cy="3079124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2 Immagini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835967" y="278688"/>
            <a:ext cx="1695954" cy="4845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E54E-8864-5341-9A14-2E1670DC019E}" type="slidenum">
              <a:rPr lang="en-US" smtClean="0"/>
              <a:pPr/>
              <a:t>‹N›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3" name="Picture 12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785255">
            <a:off x="2866028" y="3182426"/>
            <a:ext cx="1695954" cy="484558"/>
          </a:xfrm>
          <a:prstGeom prst="rect">
            <a:avLst/>
          </a:prstGeom>
        </p:spPr>
      </p:pic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150321">
            <a:off x="4329929" y="546774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317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80673">
            <a:off x="699762" y="451178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3480" y="4800600"/>
            <a:ext cx="3246120" cy="118872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E54E-8864-5341-9A14-2E1670DC019E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415567" y="369110"/>
            <a:ext cx="3794703" cy="272976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0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0973137">
            <a:off x="530124" y="631160"/>
            <a:ext cx="3837559" cy="2604282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 rot="470783">
            <a:off x="708565" y="3070624"/>
            <a:ext cx="3918749" cy="282751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114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 rot="21240000">
            <a:off x="4717562" y="3396154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it-IT" smtClean="0"/>
              <a:t>Fare clic per modificare stile</a:t>
            </a:r>
            <a:endParaRPr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4876800"/>
            <a:ext cx="3048000" cy="118872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E54E-8864-5341-9A14-2E1670DC019E}" type="slidenum">
              <a:rPr lang="en-US" smtClean="0"/>
              <a:pPr/>
              <a:t>‹N›</a:t>
            </a:fld>
            <a:endParaRPr lang="en-US"/>
          </a:p>
        </p:txBody>
      </p:sp>
      <p:pic>
        <p:nvPicPr>
          <p:cNvPr id="15" name="Picture 14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7428515" y="2619243"/>
            <a:ext cx="1580737" cy="451639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6339646" y="604321"/>
            <a:ext cx="1610332" cy="2025115"/>
          </a:xfrm>
          <a:prstGeom prst="rect">
            <a:avLst/>
          </a:prstGeom>
        </p:spPr>
      </p:pic>
      <p:pic>
        <p:nvPicPr>
          <p:cNvPr id="13" name="Picture 12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4891846" y="985321"/>
            <a:ext cx="1610332" cy="2025115"/>
          </a:xfrm>
          <a:prstGeom prst="rect">
            <a:avLst/>
          </a:prstGeom>
        </p:spPr>
      </p:pic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 rot="247118">
            <a:off x="5075220" y="1165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 rot="271248">
            <a:off x="6523020" y="784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519045" y="2873698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193488">
            <a:off x="610678" y="450635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 rot="21240000">
            <a:off x="455724" y="3551615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it-IT" smtClean="0"/>
              <a:t>Fare clic per modificare stile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286000" indent="-457200">
              <a:defRPr/>
            </a:lvl6pPr>
            <a:lvl7pPr marL="2286000" indent="-457200">
              <a:defRPr/>
            </a:lvl7pPr>
            <a:lvl8pPr marL="2286000" indent="-457200">
              <a:defRPr/>
            </a:lvl8pPr>
            <a:lvl9pPr marL="2286000" indent="-457200">
              <a:defRPr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FA5DD-1280-5648-8D0E-76E61F75819B}" type="slidenum">
              <a:rPr lang="en-US" smtClean="0"/>
              <a:pPr/>
              <a:t>‹N›</a:t>
            </a:fld>
            <a:endParaRPr lang="en-US"/>
          </a:p>
        </p:txBody>
      </p:sp>
      <p:pic>
        <p:nvPicPr>
          <p:cNvPr id="7" name="Picture 6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634" y="577849"/>
            <a:ext cx="1882589" cy="5461001"/>
          </a:xfrm>
        </p:spPr>
        <p:txBody>
          <a:bodyPr vert="eaVert"/>
          <a:lstStyle>
            <a:lvl1pPr>
              <a:defRPr sz="440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4" y="577849"/>
            <a:ext cx="5768788" cy="546100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4B99F-6DDB-F94D-8A67-0D74DA30BA47}" type="slidenum">
              <a:rPr lang="en-US" smtClean="0"/>
              <a:pPr/>
              <a:t>‹N›</a:t>
            </a:fld>
            <a:endParaRPr lang="en-US"/>
          </a:p>
        </p:txBody>
      </p:sp>
      <p:pic>
        <p:nvPicPr>
          <p:cNvPr id="7" name="Picture 6" descr="vertical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2859" y="1562100"/>
            <a:ext cx="152400" cy="37338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132D-A214-6B49-B5B3-31756B825D26}" type="slidenum">
              <a:rPr lang="en-US" smtClean="0"/>
              <a:pPr/>
              <a:t>‹N›</a:t>
            </a:fld>
            <a:endParaRPr lang="en-US"/>
          </a:p>
        </p:txBody>
      </p:sp>
      <p:pic>
        <p:nvPicPr>
          <p:cNvPr id="8" name="Picture 7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apositiva titolo con 3 immag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2057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800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E54E-8864-5341-9A14-2E1670DC019E}" type="slidenum">
              <a:rPr lang="en-US" smtClean="0"/>
              <a:pPr/>
              <a:t>‹N›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572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9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66660">
            <a:off x="5138374" y="599839"/>
            <a:ext cx="1610332" cy="2025115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29776">
            <a:off x="2072772" y="555386"/>
            <a:ext cx="1610332" cy="2025115"/>
          </a:xfrm>
          <a:prstGeom prst="rect">
            <a:avLst/>
          </a:prstGeom>
        </p:spPr>
      </p:pic>
      <p:sp>
        <p:nvSpPr>
          <p:cNvPr id="12" name="Picture Placeholder 2"/>
          <p:cNvSpPr>
            <a:spLocks noGrp="1"/>
          </p:cNvSpPr>
          <p:nvPr>
            <p:ph type="pic" idx="14"/>
          </p:nvPr>
        </p:nvSpPr>
        <p:spPr>
          <a:xfrm rot="21254634">
            <a:off x="2256146" y="735839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3" name="Picture Placeholder 2"/>
          <p:cNvSpPr>
            <a:spLocks noGrp="1"/>
          </p:cNvSpPr>
          <p:nvPr>
            <p:ph type="pic" idx="15"/>
          </p:nvPr>
        </p:nvSpPr>
        <p:spPr>
          <a:xfrm rot="21315648">
            <a:off x="5321748" y="780292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pic>
        <p:nvPicPr>
          <p:cNvPr id="14" name="Picture 13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51790">
            <a:off x="3591963" y="936015"/>
            <a:ext cx="1610332" cy="2025115"/>
          </a:xfrm>
          <a:prstGeom prst="rect">
            <a:avLst/>
          </a:prstGeom>
        </p:spPr>
      </p:pic>
      <p:sp>
        <p:nvSpPr>
          <p:cNvPr id="17" name="Picture Placeholder 2"/>
          <p:cNvSpPr>
            <a:spLocks noGrp="1"/>
          </p:cNvSpPr>
          <p:nvPr>
            <p:ph type="pic" idx="17"/>
          </p:nvPr>
        </p:nvSpPr>
        <p:spPr>
          <a:xfrm rot="100778">
            <a:off x="3775337" y="1116468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1282700"/>
            <a:ext cx="8001000" cy="1917700"/>
          </a:xfrm>
        </p:spPr>
        <p:txBody>
          <a:bodyPr anchor="b" anchorCtr="0">
            <a:noAutofit/>
          </a:bodyPr>
          <a:lstStyle>
            <a:lvl1pPr algn="ctr">
              <a:defRPr sz="5600" b="0" cap="none" baseline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3644153"/>
            <a:ext cx="8001000" cy="833718"/>
          </a:xfrm>
        </p:spPr>
        <p:txBody>
          <a:bodyPr anchor="t" anchorCtr="0"/>
          <a:lstStyle>
            <a:lvl1pPr marL="0" indent="0" algn="ctr">
              <a:spcAft>
                <a:spcPts val="0"/>
              </a:spcAft>
              <a:buNone/>
              <a:defRPr sz="20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33528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346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1274-B905-7947-A4A7-5DF7250AE3FC}" type="slidenum">
              <a:rPr lang="en-US" smtClean="0"/>
              <a:pPr/>
              <a:t>‹N›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346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346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0F242-A7DF-5840-AFC5-F7B6ADA1ED8F}" type="slidenum">
              <a:rPr lang="en-US" smtClean="0"/>
              <a:pPr/>
              <a:t>‹N›</a:t>
            </a:fld>
            <a:endParaRPr lang="en-US"/>
          </a:p>
        </p:txBody>
      </p:sp>
      <p:pic>
        <p:nvPicPr>
          <p:cNvPr id="11" name="Picture 10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A8E15-75F2-C24B-BBA1-8D508A71CF05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1C754-2ED4-D44B-9358-F4D4D0772CC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153" y="443752"/>
            <a:ext cx="3749040" cy="1707777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7494" y="430306"/>
            <a:ext cx="3749040" cy="560854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2000"/>
            </a:lvl6pPr>
            <a:lvl7pPr marL="2290763" indent="-461963">
              <a:defRPr sz="2000"/>
            </a:lvl7pPr>
            <a:lvl8pPr marL="2290763" indent="-461963">
              <a:defRPr sz="2000"/>
            </a:lvl8pPr>
            <a:lvl9pPr marL="2290763" indent="-461963"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6153" y="2554940"/>
            <a:ext cx="3749040" cy="3146613"/>
          </a:xfrm>
        </p:spPr>
        <p:txBody>
          <a:bodyPr>
            <a:normAutofit/>
          </a:bodyPr>
          <a:lstStyle>
            <a:lvl1pPr marL="0" indent="0" algn="ctr">
              <a:spcAft>
                <a:spcPts val="1000"/>
              </a:spcAft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C5FD6-3590-1240-A538-5DFBC39670B3}" type="slidenum">
              <a:rPr lang="en-US" smtClean="0"/>
              <a:pPr/>
              <a:t>‹N›</a:t>
            </a:fld>
            <a:endParaRPr lang="en-US"/>
          </a:p>
        </p:txBody>
      </p:sp>
      <p:pic>
        <p:nvPicPr>
          <p:cNvPr id="9" name="Picture 8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extPageOverlay.png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15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905000"/>
            <a:ext cx="8001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721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46220" y="6158753"/>
            <a:ext cx="10515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fld id="{CBD5E54E-8864-5341-9A14-2E1670DC019E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0"/>
        </a:spcBef>
        <a:spcAft>
          <a:spcPts val="2000"/>
        </a:spcAft>
        <a:buFont typeface="Wingdings 2" pitchFamily="18" charset="2"/>
        <a:buChar char="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61963" algn="l" defTabSz="9144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3205163" indent="-461963" algn="l" defTabSz="914400" rtl="0" eaLnBrk="1" latinLnBrk="0" hangingPunct="1">
        <a:spcBef>
          <a:spcPts val="0"/>
        </a:spcBef>
        <a:spcAft>
          <a:spcPts val="600"/>
        </a:spcAft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61963" algn="l" defTabSz="9144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4119563" indent="-461963" algn="l" defTabSz="914400" rtl="0" eaLnBrk="1" latinLnBrk="0" hangingPunct="1">
        <a:spcBef>
          <a:spcPts val="0"/>
        </a:spcBef>
        <a:spcAft>
          <a:spcPts val="600"/>
        </a:spcAft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19256" cy="3312368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199" y="404664"/>
            <a:ext cx="8435947" cy="599613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it-IT" dirty="0" smtClean="0"/>
          </a:p>
          <a:p>
            <a:pPr algn="ctr">
              <a:buNone/>
            </a:pPr>
            <a:r>
              <a:rPr lang="it-IT" sz="11200" i="1" dirty="0" smtClean="0">
                <a:solidFill>
                  <a:schemeClr val="accent2">
                    <a:lumMod val="50000"/>
                  </a:schemeClr>
                </a:solidFill>
              </a:rPr>
              <a:t>Complessità e </a:t>
            </a:r>
            <a:r>
              <a:rPr lang="it-IT" sz="11200" i="1" dirty="0" err="1" smtClean="0">
                <a:solidFill>
                  <a:schemeClr val="accent2">
                    <a:lumMod val="50000"/>
                  </a:schemeClr>
                </a:solidFill>
              </a:rPr>
              <a:t>inclusività</a:t>
            </a:r>
            <a:r>
              <a:rPr lang="it-IT" sz="11200" i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it-IT" sz="11200" i="1" dirty="0">
                <a:solidFill>
                  <a:schemeClr val="accent2">
                    <a:lumMod val="50000"/>
                  </a:schemeClr>
                </a:solidFill>
              </a:rPr>
            </a:br>
            <a:endParaRPr lang="it-IT" sz="112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>
              <a:buNone/>
            </a:pPr>
            <a:endParaRPr lang="it-IT" dirty="0">
              <a:solidFill>
                <a:srgbClr val="FF0000"/>
              </a:solidFill>
            </a:endParaRPr>
          </a:p>
          <a:p>
            <a:pPr algn="ctr">
              <a:buNone/>
            </a:pPr>
            <a:endParaRPr lang="it-IT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it-IT" dirty="0">
              <a:solidFill>
                <a:srgbClr val="FF0000"/>
              </a:solidFill>
            </a:endParaRPr>
          </a:p>
          <a:p>
            <a:pPr algn="ctr">
              <a:buNone/>
            </a:pPr>
            <a:endParaRPr lang="it-IT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it-IT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it-IT" sz="7200" b="1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r">
              <a:buNone/>
            </a:pPr>
            <a:r>
              <a:rPr lang="it-IT" sz="7200" b="1" i="1" dirty="0" smtClean="0">
                <a:solidFill>
                  <a:schemeClr val="accent2">
                    <a:lumMod val="50000"/>
                  </a:schemeClr>
                </a:solidFill>
              </a:rPr>
              <a:t>			Stresa, Hotel la Palma</a:t>
            </a:r>
          </a:p>
          <a:p>
            <a:pPr algn="r">
              <a:buNone/>
            </a:pPr>
            <a:r>
              <a:rPr lang="it-IT" sz="7200" b="1" i="1" dirty="0" smtClean="0">
                <a:solidFill>
                  <a:schemeClr val="accent2">
                    <a:lumMod val="50000"/>
                  </a:schemeClr>
                </a:solidFill>
              </a:rPr>
              <a:t>			31 agosto – 1 settembre 2018</a:t>
            </a:r>
          </a:p>
          <a:p>
            <a:pPr algn="r">
              <a:buNone/>
            </a:pPr>
            <a:r>
              <a:rPr lang="it-IT" sz="7200" b="1" i="1" dirty="0" smtClean="0">
                <a:solidFill>
                  <a:schemeClr val="accent2">
                    <a:lumMod val="50000"/>
                  </a:schemeClr>
                </a:solidFill>
              </a:rPr>
              <a:t>			VIII Forum sul lago SIRQ  </a:t>
            </a:r>
            <a:endParaRPr lang="it-IT" sz="64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r">
              <a:buNone/>
            </a:pPr>
            <a:r>
              <a:rPr lang="it-IT" sz="6400" i="1" dirty="0" smtClean="0">
                <a:solidFill>
                  <a:schemeClr val="accent2">
                    <a:lumMod val="50000"/>
                  </a:schemeClr>
                </a:solidFill>
              </a:rPr>
              <a:t>Ginevra di Majo, Sergio Di </a:t>
            </a:r>
            <a:r>
              <a:rPr lang="it-IT" sz="6400" i="1" dirty="0">
                <a:solidFill>
                  <a:schemeClr val="accent2">
                    <a:lumMod val="50000"/>
                  </a:schemeClr>
                </a:solidFill>
              </a:rPr>
              <a:t>M</a:t>
            </a:r>
            <a:r>
              <a:rPr lang="it-IT" sz="6400" i="1" dirty="0" smtClean="0">
                <a:solidFill>
                  <a:schemeClr val="accent2">
                    <a:lumMod val="50000"/>
                  </a:schemeClr>
                </a:solidFill>
              </a:rPr>
              <a:t>artino, Maristella Fulgione,  </a:t>
            </a:r>
          </a:p>
          <a:p>
            <a:pPr algn="r">
              <a:buNone/>
            </a:pPr>
            <a:r>
              <a:rPr lang="it-IT" sz="6400" i="1" dirty="0" smtClean="0">
                <a:solidFill>
                  <a:schemeClr val="accent2">
                    <a:lumMod val="50000"/>
                  </a:schemeClr>
                </a:solidFill>
              </a:rPr>
              <a:t>Ornella Pellegrino, Daniela Ruffolo, </a:t>
            </a:r>
          </a:p>
          <a:p>
            <a:pPr algn="ctr">
              <a:buNone/>
            </a:pPr>
            <a:endParaRPr lang="it-IT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it-IT" dirty="0">
              <a:solidFill>
                <a:srgbClr val="FF0000"/>
              </a:solidFill>
            </a:endParaRPr>
          </a:p>
          <a:p>
            <a:pPr algn="ctr">
              <a:buNone/>
            </a:pPr>
            <a:endParaRPr lang="it-IT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it-IT" dirty="0">
              <a:solidFill>
                <a:srgbClr val="FF0000"/>
              </a:solidFill>
            </a:endParaRPr>
          </a:p>
          <a:p>
            <a:pPr algn="ctr">
              <a:buNone/>
            </a:pPr>
            <a:endParaRPr lang="it-IT" sz="16000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it-IT" sz="2800" i="1" dirty="0"/>
              <a:t/>
            </a:r>
            <a:br>
              <a:rPr lang="it-IT" sz="2800" i="1" dirty="0"/>
            </a:br>
            <a:r>
              <a:rPr lang="it-IT" sz="16000" dirty="0">
                <a:solidFill>
                  <a:srgbClr val="FF0000"/>
                </a:solidFill>
              </a:rPr>
              <a:t/>
            </a:r>
            <a:br>
              <a:rPr lang="it-IT" sz="16000" dirty="0">
                <a:solidFill>
                  <a:srgbClr val="FF0000"/>
                </a:solidFill>
              </a:rPr>
            </a:br>
            <a:endParaRPr lang="it-IT" sz="160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it-IT" sz="16000" i="1" dirty="0">
              <a:solidFill>
                <a:srgbClr val="FF0000"/>
              </a:solidFill>
            </a:endParaRPr>
          </a:p>
          <a:p>
            <a:pPr algn="ctr">
              <a:buNone/>
            </a:pPr>
            <a:endParaRPr lang="it-IT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it-IT" i="1" dirty="0">
              <a:solidFill>
                <a:srgbClr val="FF0000"/>
              </a:solidFill>
            </a:endParaRPr>
          </a:p>
          <a:p>
            <a:pPr algn="ctr">
              <a:buNone/>
            </a:pPr>
            <a:endParaRPr lang="it-IT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it-IT" i="1" dirty="0">
              <a:solidFill>
                <a:srgbClr val="FF0000"/>
              </a:solidFill>
            </a:endParaRPr>
          </a:p>
          <a:p>
            <a:pPr algn="ctr">
              <a:buNone/>
            </a:pPr>
            <a:endParaRPr lang="it-IT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it-IT" i="1" dirty="0">
              <a:solidFill>
                <a:srgbClr val="FF0000"/>
              </a:solidFill>
            </a:endParaRPr>
          </a:p>
          <a:p>
            <a:pPr algn="ctr">
              <a:buNone/>
            </a:pPr>
            <a:endParaRPr lang="it-IT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it-IT" i="1" dirty="0">
              <a:solidFill>
                <a:srgbClr val="FF0000"/>
              </a:solidFill>
            </a:endParaRPr>
          </a:p>
          <a:p>
            <a:pPr algn="ctr">
              <a:buNone/>
            </a:pPr>
            <a:endParaRPr lang="it-IT" sz="5600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dirty="0" smtClean="0"/>
              <a:t>               </a:t>
            </a:r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dirty="0" smtClean="0"/>
              <a:t>  </a:t>
            </a:r>
          </a:p>
        </p:txBody>
      </p:sp>
      <p:pic>
        <p:nvPicPr>
          <p:cNvPr id="6" name="Immagine 5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987" y="1251909"/>
            <a:ext cx="1440160" cy="108012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496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196661" y="422908"/>
            <a:ext cx="52050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PIANO DI MIGLIORAMENTO</a:t>
            </a:r>
            <a:endParaRPr lang="it-IT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INCLUSIONE</a:t>
            </a:r>
            <a:endParaRPr lang="it-IT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235664" y="1069239"/>
            <a:ext cx="1127040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algn="ctr">
              <a:lnSpc>
                <a:spcPct val="115000"/>
              </a:lnSpc>
              <a:spcAft>
                <a:spcPts val="450"/>
              </a:spcAft>
            </a:pPr>
            <a:r>
              <a:rPr lang="it-IT" b="1" dirty="0" smtClean="0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Parte II</a:t>
            </a:r>
            <a:endParaRPr lang="it-IT" dirty="0">
              <a:solidFill>
                <a:srgbClr val="FF0000"/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Diagramma 4"/>
          <p:cNvGraphicFramePr/>
          <p:nvPr/>
        </p:nvGraphicFramePr>
        <p:xfrm>
          <a:off x="787791" y="1652953"/>
          <a:ext cx="7948246" cy="47619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3672144" y="3207434"/>
            <a:ext cx="24332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accent2">
                    <a:lumMod val="50000"/>
                  </a:schemeClr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Il </a:t>
            </a:r>
            <a:r>
              <a:rPr lang="it-IT" b="1" dirty="0" smtClean="0">
                <a:solidFill>
                  <a:schemeClr val="accent2">
                    <a:lumMod val="50000"/>
                  </a:schemeClr>
                </a:solidFill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piano di miglioramento è operazione imprescindibile.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348185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820008" y="422908"/>
            <a:ext cx="52050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PIANO DI MIGLIORAMENTO</a:t>
            </a:r>
            <a:endParaRPr lang="it-IT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algn="ctr"/>
            <a:r>
              <a:rPr lang="it-IT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INCLUSIONE</a:t>
            </a:r>
            <a:endParaRPr lang="it-IT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3672144" y="1266693"/>
            <a:ext cx="1127040" cy="3862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1450" algn="ctr">
              <a:lnSpc>
                <a:spcPct val="115000"/>
              </a:lnSpc>
              <a:spcAft>
                <a:spcPts val="450"/>
              </a:spcAft>
            </a:pPr>
            <a:r>
              <a:rPr lang="it-IT" b="1" dirty="0" smtClean="0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Parte II</a:t>
            </a:r>
            <a:endParaRPr lang="it-IT" dirty="0">
              <a:solidFill>
                <a:srgbClr val="FF0000"/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554391" y="1913206"/>
            <a:ext cx="7877432" cy="322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1400" dirty="0" smtClean="0">
              <a:solidFill>
                <a:schemeClr val="accent2">
                  <a:lumMod val="50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it-I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dirty="0">
                <a:solidFill>
                  <a:schemeClr val="accent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Inoltre gli esiti delle operazioni relative al PAI, messi in relazione a quanto previsto dal RAV, permettono di sottolineare che la qualità di una scuola dipende anche dalla sua capacità inclusiva.</a:t>
            </a:r>
          </a:p>
          <a:p>
            <a:endParaRPr lang="it-IT" b="1" dirty="0" smtClean="0">
              <a:solidFill>
                <a:schemeClr val="accent2">
                  <a:lumMod val="50000"/>
                </a:schemeClr>
              </a:solidFill>
              <a:latin typeface="+mn-lt"/>
              <a:cs typeface="Arial" panose="020B0604020202020204" pitchFamily="34" charset="0"/>
            </a:endParaRPr>
          </a:p>
          <a:p>
            <a:r>
              <a:rPr lang="it-IT" b="1" dirty="0" smtClean="0">
                <a:solidFill>
                  <a:schemeClr val="accent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Obiettivi </a:t>
            </a:r>
            <a:r>
              <a:rPr lang="it-IT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di miglioramento:</a:t>
            </a:r>
            <a:endParaRPr lang="it-IT" dirty="0">
              <a:solidFill>
                <a:schemeClr val="accent2">
                  <a:lumMod val="50000"/>
                </a:schemeClr>
              </a:solidFill>
              <a:latin typeface="+mn-lt"/>
              <a:cs typeface="Arial" panose="020B0604020202020204" pitchFamily="34" charset="0"/>
            </a:endParaRPr>
          </a:p>
          <a:p>
            <a:pPr lvl="0"/>
            <a:r>
              <a:rPr lang="it-IT" dirty="0">
                <a:solidFill>
                  <a:schemeClr val="accent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A lungo termine (2-3 anni)</a:t>
            </a:r>
          </a:p>
          <a:p>
            <a:pPr lvl="0"/>
            <a:r>
              <a:rPr lang="it-IT" dirty="0">
                <a:solidFill>
                  <a:schemeClr val="accent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A breve termine (1 anno)</a:t>
            </a:r>
          </a:p>
          <a:p>
            <a:r>
              <a:rPr lang="it-IT" dirty="0">
                <a:solidFill>
                  <a:schemeClr val="accent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 </a:t>
            </a:r>
          </a:p>
          <a:p>
            <a:pPr lvl="0"/>
            <a:r>
              <a:rPr lang="it-IT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Modalità di verifica</a:t>
            </a:r>
          </a:p>
          <a:p>
            <a:pPr marL="171450" algn="just">
              <a:lnSpc>
                <a:spcPct val="95000"/>
              </a:lnSpc>
              <a:spcAft>
                <a:spcPts val="450"/>
              </a:spcAft>
            </a:pPr>
            <a:endParaRPr lang="it-IT" sz="14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8185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154828" y="48488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OBIETTIVI DI MIGLIORAMENTO</a:t>
            </a:r>
            <a:endParaRPr lang="it-IT" dirty="0" smtClean="0">
              <a:solidFill>
                <a:schemeClr val="accent2">
                  <a:lumMod val="75000"/>
                </a:schemeClr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 - Dimensione organizzativo-gestionale</a:t>
            </a:r>
          </a:p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B - Dimensione curricolare didattica</a:t>
            </a:r>
            <a:endParaRPr lang="it-IT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pPr algn="ctr">
              <a:spcAft>
                <a:spcPts val="0"/>
              </a:spcAft>
            </a:pPr>
            <a:endParaRPr lang="it-IT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48337750"/>
              </p:ext>
            </p:extLst>
          </p:nvPr>
        </p:nvGraphicFramePr>
        <p:xfrm>
          <a:off x="509956" y="1608992"/>
          <a:ext cx="8326315" cy="50865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8676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6977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6977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31556">
                <a:tc>
                  <a:txBody>
                    <a:bodyPr/>
                    <a:lstStyle/>
                    <a:p>
                      <a:pPr marL="762000"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Obiettivo</a:t>
                      </a:r>
                      <a:endParaRPr lang="it-IT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38200"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Tempi</a:t>
                      </a:r>
                      <a:endParaRPr lang="it-IT" sz="14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Modalità di verifica</a:t>
                      </a:r>
                      <a:endParaRPr lang="it-IT" sz="14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96543">
                <a:tc>
                  <a:txBody>
                    <a:bodyPr/>
                    <a:lstStyle/>
                    <a:p>
                      <a:pPr marL="76200" algn="just">
                        <a:lnSpc>
                          <a:spcPts val="1270"/>
                        </a:lnSpc>
                        <a:spcAft>
                          <a:spcPts val="600"/>
                        </a:spcAft>
                      </a:pPr>
                      <a:r>
                        <a:rPr lang="it-IT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Esempio:</a:t>
                      </a:r>
                    </a:p>
                    <a:p>
                      <a:pPr marL="76200" algn="just">
                        <a:lnSpc>
                          <a:spcPts val="1270"/>
                        </a:lnSpc>
                        <a:spcAft>
                          <a:spcPts val="600"/>
                        </a:spcAft>
                      </a:pPr>
                      <a:r>
                        <a:rPr lang="it-IT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indicatore A 1:</a:t>
                      </a:r>
                    </a:p>
                    <a:p>
                      <a:pPr marL="76200" algn="just">
                        <a:lnSpc>
                          <a:spcPts val="1270"/>
                        </a:lnSpc>
                        <a:spcAft>
                          <a:spcPts val="600"/>
                        </a:spcAft>
                      </a:pPr>
                      <a:r>
                        <a:rPr lang="it-IT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la scuola intende dotarsi di un sistema di verifica dell’efficacia dell’utilizzo delle risorse professionali per favorire </a:t>
                      </a:r>
                      <a:r>
                        <a:rPr lang="it-IT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l’inclusione</a:t>
                      </a:r>
                    </a:p>
                    <a:p>
                      <a:pPr marL="76200" algn="just">
                        <a:lnSpc>
                          <a:spcPts val="1270"/>
                        </a:lnSpc>
                        <a:spcAft>
                          <a:spcPts val="600"/>
                        </a:spcAft>
                      </a:pPr>
                      <a:endParaRPr lang="it-IT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3500" algn="just">
                        <a:lnSpc>
                          <a:spcPts val="1270"/>
                        </a:lnSpc>
                        <a:spcAft>
                          <a:spcPts val="600"/>
                        </a:spcAft>
                      </a:pPr>
                      <a:r>
                        <a:rPr lang="it-IT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Triennale</a:t>
                      </a:r>
                      <a:endParaRPr lang="it-IT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  <a:p>
                      <a:pPr marL="63500" algn="just">
                        <a:lnSpc>
                          <a:spcPts val="1335"/>
                        </a:lnSpc>
                        <a:spcAft>
                          <a:spcPts val="600"/>
                        </a:spcAft>
                      </a:pPr>
                      <a:r>
                        <a:rPr lang="it-IT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STEP</a:t>
                      </a:r>
                      <a:r>
                        <a:rPr lang="it-IT" sz="14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1</a:t>
                      </a:r>
                      <a:r>
                        <a:rPr lang="it-IT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: la</a:t>
                      </a:r>
                      <a:r>
                        <a:rPr lang="it-IT" sz="14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commissione GLI</a:t>
                      </a:r>
                      <a:r>
                        <a:rPr lang="it-IT" sz="14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analizza il contesto ed i bisogni della comunità, elaborando una </a:t>
                      </a:r>
                      <a:r>
                        <a:rPr lang="it-IT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proposta di criteri </a:t>
                      </a:r>
                      <a:r>
                        <a:rPr lang="it-IT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ed indicando gli</a:t>
                      </a:r>
                      <a:r>
                        <a:rPr lang="it-IT" sz="14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s</a:t>
                      </a:r>
                      <a:r>
                        <a:rPr lang="it-IT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trumenti, i tempi e le modalità di verifica</a:t>
                      </a:r>
                    </a:p>
                    <a:p>
                      <a:pPr marL="63500" algn="just">
                        <a:lnSpc>
                          <a:spcPts val="1335"/>
                        </a:lnSpc>
                        <a:spcAft>
                          <a:spcPts val="600"/>
                        </a:spcAft>
                      </a:pPr>
                      <a:r>
                        <a:rPr lang="it-IT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STEP</a:t>
                      </a:r>
                      <a:r>
                        <a:rPr lang="it-IT" sz="14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2</a:t>
                      </a:r>
                      <a:r>
                        <a:rPr lang="it-IT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: messa in atto e verifica</a:t>
                      </a:r>
                    </a:p>
                    <a:p>
                      <a:pPr marL="63500" algn="just">
                        <a:lnSpc>
                          <a:spcPts val="1335"/>
                        </a:lnSpc>
                        <a:spcAft>
                          <a:spcPts val="600"/>
                        </a:spcAft>
                      </a:pPr>
                      <a:r>
                        <a:rPr lang="it-IT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STEP</a:t>
                      </a:r>
                      <a:r>
                        <a:rPr lang="it-IT" sz="14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3</a:t>
                      </a:r>
                      <a:r>
                        <a:rPr lang="it-IT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:</a:t>
                      </a:r>
                      <a:r>
                        <a:rPr lang="it-IT" sz="14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correzione</a:t>
                      </a:r>
                    </a:p>
                    <a:p>
                      <a:pPr marL="63500" algn="just">
                        <a:lnSpc>
                          <a:spcPts val="1335"/>
                        </a:lnSpc>
                        <a:spcAft>
                          <a:spcPts val="600"/>
                        </a:spcAft>
                      </a:pPr>
                      <a:r>
                        <a:rPr lang="it-IT" sz="14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Logica del PDCA</a:t>
                      </a:r>
                      <a:endParaRPr lang="it-IT" sz="14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0" algn="just">
                        <a:lnSpc>
                          <a:spcPts val="1270"/>
                        </a:lnSpc>
                        <a:spcAft>
                          <a:spcPts val="600"/>
                        </a:spcAft>
                      </a:pPr>
                      <a:endParaRPr lang="it-IT" sz="14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63500" algn="just">
                        <a:lnSpc>
                          <a:spcPts val="1270"/>
                        </a:lnSpc>
                        <a:spcAft>
                          <a:spcPts val="600"/>
                        </a:spcAft>
                      </a:pPr>
                      <a:endParaRPr lang="it-IT" sz="14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63500" algn="just">
                        <a:lnSpc>
                          <a:spcPts val="1270"/>
                        </a:lnSpc>
                        <a:spcAft>
                          <a:spcPts val="600"/>
                        </a:spcAft>
                      </a:pPr>
                      <a:r>
                        <a:rPr lang="it-IT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 Collegio vengono</a:t>
                      </a:r>
                      <a:r>
                        <a:rPr lang="it-IT" sz="14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presentate le schede e si passa al </a:t>
                      </a:r>
                      <a:r>
                        <a:rPr lang="it-IT" sz="1400" baseline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PdM</a:t>
                      </a:r>
                      <a:endParaRPr lang="it-IT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442683">
                <a:tc>
                  <a:txBody>
                    <a:bodyPr/>
                    <a:lstStyle/>
                    <a:p>
                      <a:pPr marL="76200" algn="just">
                        <a:lnSpc>
                          <a:spcPts val="1270"/>
                        </a:lnSpc>
                        <a:spcAft>
                          <a:spcPts val="600"/>
                        </a:spcAft>
                      </a:pPr>
                      <a:endParaRPr lang="it-IT" sz="14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  <a:p>
                      <a:pPr marL="76200" algn="just">
                        <a:lnSpc>
                          <a:spcPts val="1270"/>
                        </a:lnSpc>
                        <a:spcAft>
                          <a:spcPts val="600"/>
                        </a:spcAft>
                      </a:pPr>
                      <a:r>
                        <a:rPr lang="it-IT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Indicatore </a:t>
                      </a:r>
                      <a:r>
                        <a:rPr lang="it-IT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A 2</a:t>
                      </a:r>
                      <a:r>
                        <a:rPr lang="it-IT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:………</a:t>
                      </a:r>
                      <a:endParaRPr lang="it-IT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0" algn="just">
                        <a:lnSpc>
                          <a:spcPts val="1270"/>
                        </a:lnSpc>
                        <a:spcAft>
                          <a:spcPts val="600"/>
                        </a:spcAft>
                      </a:pPr>
                      <a:r>
                        <a:rPr lang="it-IT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it-IT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……..</a:t>
                      </a:r>
                      <a:endParaRPr lang="it-IT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0" algn="just">
                        <a:lnSpc>
                          <a:spcPts val="1270"/>
                        </a:lnSpc>
                        <a:spcAft>
                          <a:spcPts val="600"/>
                        </a:spcAft>
                      </a:pPr>
                      <a:r>
                        <a:rPr lang="it-IT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it-IT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………………</a:t>
                      </a:r>
                      <a:endParaRPr lang="it-IT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442683">
                <a:tc>
                  <a:txBody>
                    <a:bodyPr/>
                    <a:lstStyle/>
                    <a:p>
                      <a:pPr marL="76200" algn="just">
                        <a:lnSpc>
                          <a:spcPts val="1270"/>
                        </a:lnSpc>
                        <a:spcAft>
                          <a:spcPts val="600"/>
                        </a:spcAft>
                      </a:pPr>
                      <a:endParaRPr lang="it-IT" sz="14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76200" algn="just">
                        <a:lnSpc>
                          <a:spcPts val="1270"/>
                        </a:lnSpc>
                        <a:spcAft>
                          <a:spcPts val="600"/>
                        </a:spcAft>
                      </a:pPr>
                      <a:r>
                        <a:rPr lang="it-IT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Indicatore A3:……..</a:t>
                      </a:r>
                      <a:endParaRPr lang="it-IT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0" algn="just">
                        <a:lnSpc>
                          <a:spcPts val="1270"/>
                        </a:lnSpc>
                        <a:spcAft>
                          <a:spcPts val="600"/>
                        </a:spcAft>
                      </a:pPr>
                      <a:r>
                        <a:rPr lang="it-IT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………</a:t>
                      </a:r>
                      <a:endParaRPr lang="it-IT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0" algn="just">
                        <a:lnSpc>
                          <a:spcPts val="1270"/>
                        </a:lnSpc>
                        <a:spcAft>
                          <a:spcPts val="600"/>
                        </a:spcAft>
                      </a:pPr>
                      <a:r>
                        <a:rPr lang="it-IT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…………..</a:t>
                      </a:r>
                      <a:endParaRPr lang="it-IT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29394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508444" y="1161914"/>
            <a:ext cx="7497181" cy="3862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450"/>
              </a:spcAft>
            </a:pP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  <a:cs typeface="Times New Roman Grassetto" panose="02020803070505020304" pitchFamily="18" charset="0"/>
              </a:rPr>
              <a:t>VALUTAZIONE DEL LIVELLO DI INCLUSIVITÀ DELL’ISTITUTO</a:t>
            </a:r>
            <a:endParaRPr lang="it-IT" dirty="0">
              <a:solidFill>
                <a:schemeClr val="accent2">
                  <a:lumMod val="75000"/>
                </a:schemeClr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188043" y="1580120"/>
            <a:ext cx="2113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rgbClr val="FF0000"/>
                </a:solidFill>
                <a:latin typeface="+mn-lt"/>
              </a:rPr>
              <a:t>Parte III</a:t>
            </a:r>
            <a:endParaRPr lang="it-IT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565321" y="1949452"/>
            <a:ext cx="7812560" cy="3798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it-IT" b="1" dirty="0" smtClean="0">
              <a:solidFill>
                <a:schemeClr val="accent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La tabella di seguito riportata elenca gli ambiti nei quali l’Istituto intende adoperarsi al fine di perseguire un miglioramento continuo dei servizi offerti. </a:t>
            </a:r>
          </a:p>
          <a:p>
            <a:pPr algn="just">
              <a:spcAft>
                <a:spcPts val="0"/>
              </a:spcAft>
            </a:pPr>
            <a:endParaRPr lang="it-IT" b="1" dirty="0">
              <a:solidFill>
                <a:schemeClr val="accent2">
                  <a:lumMod val="75000"/>
                </a:schemeClr>
              </a:solidFill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La scuola, attraverso il GLI, esamina e valuta annualmente i diversi ambiti, per  individuarne le criticità, i punti di forza e le opportunità di miglioramento, fissare gli obiettivi e i programmi di azione, facilitare le operazioni di gestione e controllo di tutte le attività, nel costante rispetto delle prescrizioni normative.</a:t>
            </a:r>
            <a:endParaRPr lang="it-IT" dirty="0" smtClean="0">
              <a:solidFill>
                <a:schemeClr val="accent2">
                  <a:lumMod val="75000"/>
                </a:schemeClr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450"/>
              </a:spcAft>
            </a:pP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smtClean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  <a:cs typeface="Times New Roman Corsivo" panose="02020503050405090304" pitchFamily="18" charset="0"/>
              </a:rPr>
              <a:t>0: per niente, 1: poco, 2: abbastanza, 3: molto, 4: moltissimo</a:t>
            </a:r>
            <a:endParaRPr lang="it-IT" dirty="0" smtClean="0">
              <a:solidFill>
                <a:schemeClr val="accent2">
                  <a:lumMod val="75000"/>
                </a:schemeClr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i="1" dirty="0" smtClean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  <a:cs typeface="Times New Roman Corsivo" panose="02020503050405090304" pitchFamily="18" charset="0"/>
              </a:rPr>
              <a:t>Adattato dagli indicatori UNESCO per la valutazione del grado di </a:t>
            </a:r>
            <a:r>
              <a:rPr lang="it-IT" i="1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  <a:cs typeface="Times New Roman Corsivo" panose="02020503050405090304" pitchFamily="18" charset="0"/>
              </a:rPr>
              <a:t>inclusività</a:t>
            </a:r>
            <a:r>
              <a:rPr lang="it-IT" i="1" dirty="0" smtClean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  <a:cs typeface="Times New Roman Corsivo" panose="02020503050405090304" pitchFamily="18" charset="0"/>
              </a:rPr>
              <a:t> dei sistemi scolastici</a:t>
            </a:r>
            <a:endParaRPr lang="it-IT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6064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8672683"/>
              </p:ext>
            </p:extLst>
          </p:nvPr>
        </p:nvGraphicFramePr>
        <p:xfrm>
          <a:off x="237393" y="711456"/>
          <a:ext cx="8678007" cy="48830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922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734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4551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9823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8734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36734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46522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Valutazione dei punti di forza e di criticità rilevati nel corrente anno scolastico (2015/2016) rispetto ai seguenti ambiti di </a:t>
                      </a:r>
                      <a:r>
                        <a:rPr lang="it-IT" sz="1400" b="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inclusività</a:t>
                      </a:r>
                      <a:r>
                        <a:rPr lang="it-IT" sz="1400" b="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*: </a:t>
                      </a:r>
                      <a:endParaRPr lang="it-IT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  <a:endParaRPr lang="it-IT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  <a:endParaRPr lang="it-IT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  <a:endParaRPr lang="it-IT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  <a:endParaRPr lang="it-IT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  <a:endParaRPr lang="it-IT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06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Aspetti organizzativi e gestionali coinvolti nel cambiamento inclusivo </a:t>
                      </a:r>
                      <a:endParaRPr lang="it-IT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406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Possibilità di strutturare percorsi specifici di formazione e aggiornamento degli insegnanti </a:t>
                      </a:r>
                      <a:endParaRPr lang="it-IT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406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Adozione di strategie di valutazione coerenti con prassi inclusive; </a:t>
                      </a:r>
                      <a:endParaRPr lang="it-IT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406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Organizzazione dei diversi tipi di sostegno presenti all’interno della scuola </a:t>
                      </a:r>
                      <a:endParaRPr lang="it-IT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6522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Organizzazione dei diversi tipi di sostegno presenti all’esterno della scuola, in rapporto ai diversi servizi esistenti </a:t>
                      </a:r>
                      <a:endParaRPr lang="it-IT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6522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Ruolo delle famiglie e della comunità nel dare supporto e nel partecipare alle decisioni che riguardano l’organizzazione delle attività educative; </a:t>
                      </a:r>
                      <a:endParaRPr lang="it-IT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406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Sviluppo di un curricolo attento alle diversità e alla promozione di percorsi formativi inclusivi; </a:t>
                      </a:r>
                      <a:endParaRPr lang="it-IT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406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Valorizzazione delle risorse esistenti </a:t>
                      </a:r>
                      <a:endParaRPr lang="it-IT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6522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Acquisizione e distribuzione di risorse aggiuntive utilizzabili per la realizzazione dei progetti di inclusione </a:t>
                      </a:r>
                      <a:endParaRPr lang="it-IT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70309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Attenzione dedicata alle fasi di transizione che scandiscono l’ingresso nel sistema scolastico, la continuità tra i diversi ordini di scuola (scuola secondo grado: successivo inserimento lavorativo) </a:t>
                      </a:r>
                      <a:endParaRPr lang="it-IT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406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Collaborazione offerta dai servizi sociosanitari territoriali</a:t>
                      </a:r>
                      <a:endParaRPr lang="it-IT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902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Attività di coordinamento del Gruppo di Lavoro per </a:t>
                      </a:r>
                      <a:r>
                        <a:rPr lang="it-IT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l’Inclusione (</a:t>
                      </a:r>
                      <a:r>
                        <a:rPr lang="it-IT" sz="1400" b="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G.L.I.)</a:t>
                      </a:r>
                      <a:endParaRPr lang="it-IT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it-IT" sz="1400" b="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Rettangolo 2"/>
          <p:cNvSpPr/>
          <p:nvPr/>
        </p:nvSpPr>
        <p:spPr>
          <a:xfrm>
            <a:off x="237393" y="5594487"/>
            <a:ext cx="8678007" cy="95410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it-IT" sz="1400" i="1" dirty="0">
                <a:solidFill>
                  <a:schemeClr val="accent2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Punteggio totale registrato: </a:t>
            </a:r>
            <a:r>
              <a:rPr lang="it-IT" sz="1400" i="1" dirty="0" smtClean="0">
                <a:solidFill>
                  <a:schemeClr val="accent2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___                                     Livello </a:t>
            </a:r>
            <a:r>
              <a:rPr lang="it-IT" sz="1400" i="1" dirty="0">
                <a:solidFill>
                  <a:schemeClr val="accent2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di </a:t>
            </a:r>
            <a:r>
              <a:rPr lang="it-IT" sz="1400" i="1" dirty="0" err="1">
                <a:solidFill>
                  <a:schemeClr val="accent2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inclusività</a:t>
            </a:r>
            <a:r>
              <a:rPr lang="it-IT" sz="1400" i="1" dirty="0">
                <a:solidFill>
                  <a:schemeClr val="accent2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 della </a:t>
            </a:r>
            <a:r>
              <a:rPr lang="it-IT" sz="1400" i="1" dirty="0" smtClean="0">
                <a:solidFill>
                  <a:schemeClr val="accent2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scuola</a:t>
            </a:r>
          </a:p>
          <a:p>
            <a:endParaRPr lang="it-IT" sz="1400" i="1" dirty="0">
              <a:solidFill>
                <a:schemeClr val="accent2">
                  <a:lumMod val="75000"/>
                </a:schemeClr>
              </a:solidFill>
              <a:latin typeface="+mn-lt"/>
              <a:cs typeface="Calibri" panose="020F0502020204030204" pitchFamily="34" charset="0"/>
            </a:endParaRPr>
          </a:p>
          <a:p>
            <a:pPr algn="just"/>
            <a:r>
              <a:rPr lang="it-IT" sz="1400" i="1" dirty="0">
                <a:solidFill>
                  <a:schemeClr val="accent2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0 – 15 = </a:t>
            </a:r>
            <a:r>
              <a:rPr lang="it-IT" sz="1400" i="1" dirty="0" smtClean="0">
                <a:solidFill>
                  <a:schemeClr val="accent2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inadeguato  /  16 </a:t>
            </a:r>
            <a:r>
              <a:rPr lang="it-IT" sz="1400" i="1" dirty="0">
                <a:solidFill>
                  <a:schemeClr val="accent2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– 20 = da </a:t>
            </a:r>
            <a:r>
              <a:rPr lang="it-IT" sz="1400" i="1" dirty="0" smtClean="0">
                <a:solidFill>
                  <a:schemeClr val="accent2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migliorare  /  20 </a:t>
            </a:r>
            <a:r>
              <a:rPr lang="it-IT" sz="1400" i="1" dirty="0">
                <a:solidFill>
                  <a:schemeClr val="accent2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– 30 = sufficiente </a:t>
            </a:r>
            <a:r>
              <a:rPr lang="it-IT" sz="1400" i="1" dirty="0" smtClean="0">
                <a:solidFill>
                  <a:schemeClr val="accent2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adeguato  / 31 </a:t>
            </a:r>
            <a:r>
              <a:rPr lang="it-IT" sz="1400" i="1" dirty="0">
                <a:solidFill>
                  <a:schemeClr val="accent2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– 44 = </a:t>
            </a:r>
            <a:r>
              <a:rPr lang="it-IT" sz="1400" i="1" dirty="0" smtClean="0">
                <a:solidFill>
                  <a:schemeClr val="accent2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buono  / 45 </a:t>
            </a:r>
            <a:r>
              <a:rPr lang="it-IT" sz="1400" i="1" dirty="0">
                <a:solidFill>
                  <a:schemeClr val="accent2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– 52 = </a:t>
            </a:r>
            <a:r>
              <a:rPr lang="it-IT" sz="1400" i="1" dirty="0" smtClean="0">
                <a:solidFill>
                  <a:schemeClr val="accent2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eccellente</a:t>
            </a:r>
          </a:p>
          <a:p>
            <a:pPr algn="just"/>
            <a:endParaRPr lang="it-IT" sz="1400" i="1" dirty="0">
              <a:solidFill>
                <a:schemeClr val="accent2">
                  <a:lumMod val="75000"/>
                </a:schemeClr>
              </a:solidFill>
              <a:latin typeface="+mn-lt"/>
              <a:cs typeface="Calibri" panose="020F0502020204030204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956603" y="215308"/>
            <a:ext cx="7497181" cy="3862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450"/>
              </a:spcAft>
            </a:pP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  <a:cs typeface="Times New Roman Grassetto" panose="02020803070505020304" pitchFamily="18" charset="0"/>
              </a:rPr>
              <a:t>VALUTAZIONE DEL LIVELLO DI INCLUSIVITÀ DELL’ISTITUTO</a:t>
            </a:r>
            <a:endParaRPr lang="it-IT" dirty="0">
              <a:solidFill>
                <a:schemeClr val="accent2">
                  <a:lumMod val="75000"/>
                </a:schemeClr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5385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162221" y="451446"/>
            <a:ext cx="6143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Il Vademecum è arricchito di numerosi documenti relativi a</a:t>
            </a:r>
            <a:endParaRPr lang="it-IT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64236314"/>
              </p:ext>
            </p:extLst>
          </p:nvPr>
        </p:nvGraphicFramePr>
        <p:xfrm>
          <a:off x="386862" y="820778"/>
          <a:ext cx="8554915" cy="25953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5491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METODOLOGIE</a:t>
                      </a:r>
                      <a:endParaRPr lang="it-IT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94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MODALITA’ OPERATIVE E VALUTAZIONE</a:t>
                      </a:r>
                      <a:endParaRPr lang="it-IT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94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DOCUMENTAZIONE</a:t>
                      </a:r>
                      <a:endParaRPr lang="it-IT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894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ASPETTI ORGANIZZATIVI E GESTIONALI</a:t>
                      </a:r>
                      <a:endParaRPr lang="it-IT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894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RUOLO E COMPITI PERSONE/ENTI PER L’INCLUSIONE</a:t>
                      </a:r>
                      <a:endParaRPr lang="it-IT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894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PIANO ANNUALE PER L’UNCLUSIVITA’ (PAI)</a:t>
                      </a:r>
                      <a:endParaRPr lang="it-IT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4386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DISABILITA’: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it-IT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PROTOCOLLO DI ACCOGLIENZA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it-IT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SCHEMA CURRICOLO ALUNNI DISABILI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it-IT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VERIFICA, VALUTAZIONE E ESAMI DI STATO I CICLO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it-IT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MODELLO DI CERTIFICAZIONE DI COMPETENZE PER ALUNNI DISABILI (SPERIMENTAZIONE CM.3/15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it-IT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VISITE E VIAGGI DI ISTRUZIONE</a:t>
                      </a:r>
                      <a:endParaRPr lang="it-IT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96953659"/>
              </p:ext>
            </p:extLst>
          </p:nvPr>
        </p:nvGraphicFramePr>
        <p:xfrm>
          <a:off x="386862" y="3340798"/>
          <a:ext cx="8546123" cy="33037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4612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2996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DSA: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it-IT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PROTOCOLLO ACCOGLIENZA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it-IT" sz="1100" spc="45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Buon</a:t>
                      </a:r>
                      <a:r>
                        <a:rPr lang="it-IT" sz="1100" spc="-185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e</a:t>
                      </a:r>
                      <a:r>
                        <a:rPr lang="it-IT" sz="1100" spc="6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sz="1100" spc="65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p</a:t>
                      </a:r>
                      <a:r>
                        <a:rPr lang="it-IT" sz="1100" spc="7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r</a:t>
                      </a:r>
                      <a:r>
                        <a:rPr lang="it-IT" sz="1100" spc="-1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it-IT" sz="1100" spc="-15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ssi</a:t>
                      </a:r>
                      <a:r>
                        <a:rPr lang="it-IT" sz="1100" spc="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sz="1100" spc="6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p</a:t>
                      </a:r>
                      <a:r>
                        <a:rPr lang="it-IT" sz="1100" spc="55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e</a:t>
                      </a:r>
                      <a:r>
                        <a:rPr lang="it-IT" sz="1100" spc="6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r</a:t>
                      </a:r>
                      <a:r>
                        <a:rPr lang="it-IT" sz="1100" spc="165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sz="11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la</a:t>
                      </a:r>
                      <a:r>
                        <a:rPr lang="it-IT" sz="1100" spc="8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sz="1100" spc="65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p</a:t>
                      </a:r>
                      <a:r>
                        <a:rPr lang="it-IT" sz="1100" spc="7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r</a:t>
                      </a:r>
                      <a:r>
                        <a:rPr lang="it-IT" sz="1100" spc="5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e</a:t>
                      </a:r>
                      <a:r>
                        <a:rPr lang="it-IT" sz="1100" spc="55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d</a:t>
                      </a:r>
                      <a:r>
                        <a:rPr lang="it-IT" sz="1100" spc="6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it-IT" sz="1100" spc="-165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sz="1100" spc="-35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s</a:t>
                      </a:r>
                      <a:r>
                        <a:rPr lang="it-IT" sz="1100" spc="135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p</a:t>
                      </a:r>
                      <a:r>
                        <a:rPr lang="it-IT" sz="1100" spc="85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o</a:t>
                      </a:r>
                      <a:r>
                        <a:rPr lang="it-IT" sz="1100" spc="-35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s</a:t>
                      </a:r>
                      <a:r>
                        <a:rPr lang="it-IT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it-IT" sz="1100" spc="-165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sz="1100" spc="2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z</a:t>
                      </a:r>
                      <a:r>
                        <a:rPr lang="it-IT" sz="1100" spc="25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it-IT" sz="1100" spc="-165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sz="1100" spc="4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on</a:t>
                      </a:r>
                      <a:r>
                        <a:rPr lang="it-IT" sz="1100" spc="-185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e</a:t>
                      </a:r>
                      <a:r>
                        <a:rPr lang="it-IT" sz="1100" spc="8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sz="1100" spc="55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d</a:t>
                      </a:r>
                      <a:r>
                        <a:rPr lang="it-IT" sz="1100" spc="5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e</a:t>
                      </a:r>
                      <a:r>
                        <a:rPr lang="it-IT" sz="1100" spc="6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l</a:t>
                      </a:r>
                      <a:r>
                        <a:rPr lang="it-IT" sz="1100" spc="225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sz="1100" spc="-1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P</a:t>
                      </a:r>
                      <a:r>
                        <a:rPr lang="it-IT" sz="1100" spc="-15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it-IT" sz="1100" spc="-165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sz="1100" spc="15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an</a:t>
                      </a:r>
                      <a:r>
                        <a:rPr lang="it-IT" sz="1100" spc="-185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o</a:t>
                      </a:r>
                      <a:r>
                        <a:rPr lang="it-IT" sz="1100" spc="12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sz="1100" spc="55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D</a:t>
                      </a:r>
                      <a:r>
                        <a:rPr lang="it-IT" sz="1100" spc="65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it-IT" sz="1100" spc="55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d</a:t>
                      </a:r>
                      <a:r>
                        <a:rPr lang="it-IT" sz="1100" spc="5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it-IT" sz="1100" spc="6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t</a:t>
                      </a:r>
                      <a:r>
                        <a:rPr lang="it-IT" sz="11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ti</a:t>
                      </a:r>
                      <a:r>
                        <a:rPr lang="it-IT" sz="1100" spc="35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co</a:t>
                      </a:r>
                      <a:r>
                        <a:rPr lang="it-IT" sz="1100" spc="11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sz="11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Per</a:t>
                      </a:r>
                      <a:r>
                        <a:rPr lang="it-IT" sz="1100" spc="15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sonal</a:t>
                      </a:r>
                      <a:r>
                        <a:rPr lang="it-IT" sz="1100" spc="-15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it-IT" sz="1100" spc="35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zza</a:t>
                      </a:r>
                      <a:r>
                        <a:rPr lang="it-IT" sz="1100" spc="4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t</a:t>
                      </a:r>
                      <a:r>
                        <a:rPr lang="it-IT" sz="1100" spc="-12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o</a:t>
                      </a:r>
                      <a:endParaRPr lang="it-IT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it-IT" sz="1100" spc="-1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S</a:t>
                      </a:r>
                      <a:r>
                        <a:rPr lang="it-IT" sz="1100" spc="-15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t</a:t>
                      </a:r>
                      <a:r>
                        <a:rPr lang="it-IT" sz="1100" spc="-135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r</a:t>
                      </a:r>
                      <a:r>
                        <a:rPr lang="it-IT" sz="1100" spc="15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at</a:t>
                      </a:r>
                      <a:r>
                        <a:rPr lang="it-IT" sz="1100" spc="35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eg</a:t>
                      </a:r>
                      <a:r>
                        <a:rPr lang="it-IT" sz="1100" spc="4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it-IT" sz="11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e</a:t>
                      </a:r>
                      <a:r>
                        <a:rPr lang="it-IT" sz="1100" spc="55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sz="1100" spc="65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d</a:t>
                      </a:r>
                      <a:r>
                        <a:rPr lang="it-IT" sz="1100" spc="75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it-IT" sz="1100" spc="55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d</a:t>
                      </a:r>
                      <a:r>
                        <a:rPr lang="it-IT" sz="1100" spc="5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it-IT" sz="1100" spc="6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t</a:t>
                      </a:r>
                      <a:r>
                        <a:rPr lang="it-IT" sz="11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ti</a:t>
                      </a:r>
                      <a:r>
                        <a:rPr lang="it-IT" sz="1100" spc="4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che</a:t>
                      </a:r>
                      <a:r>
                        <a:rPr lang="it-IT" sz="1100" spc="75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it-IT" sz="1100" spc="-175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n</a:t>
                      </a:r>
                      <a:r>
                        <a:rPr lang="it-IT" sz="1100" spc="-19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sz="1100" spc="35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c</a:t>
                      </a:r>
                      <a:r>
                        <a:rPr lang="it-IT" sz="1100" spc="4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l</a:t>
                      </a:r>
                      <a:r>
                        <a:rPr lang="it-IT" sz="1100" spc="-155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sz="1100" spc="5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usi</a:t>
                      </a:r>
                      <a:r>
                        <a:rPr lang="it-IT" sz="1100" spc="-175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sz="1100" spc="5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v</a:t>
                      </a:r>
                      <a:r>
                        <a:rPr lang="it-IT" sz="1100" spc="45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e</a:t>
                      </a:r>
                      <a:endParaRPr lang="it-IT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it-IT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Misure dispensative e compensative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it-IT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Esami </a:t>
                      </a:r>
                      <a:endParaRPr lang="it-IT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173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BES: Gli alunni stranieri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it-IT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Protocollo di accoglienza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it-IT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Fasi di attuazione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it-IT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PROCESSO DI INSEGNAMENTO/ APPRENDIMENTO DELL'ITALIANO COME L2.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it-IT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Il mediatore linguistico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it-IT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Il Percorso personalizzato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it-IT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Valutazione: schede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it-IT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Rilevazione BES/Alunno straniero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it-IT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Modello verbale Consiglio di classe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it-IT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Modello verbale GLI</a:t>
                      </a:r>
                      <a:endParaRPr lang="it-IT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96361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93194149"/>
              </p:ext>
            </p:extLst>
          </p:nvPr>
        </p:nvGraphicFramePr>
        <p:xfrm>
          <a:off x="491181" y="606669"/>
          <a:ext cx="8216721" cy="53017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1672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1084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MODULISTICA: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it-IT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PDF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it-IT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PEI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it-IT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PEP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it-IT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SCHEDA RILEVAZIONE BES</a:t>
                      </a:r>
                      <a:endParaRPr lang="it-IT" sz="16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83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CRONOPROGRAMMA</a:t>
                      </a:r>
                      <a:endParaRPr lang="it-IT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483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GLOSSARIO</a:t>
                      </a:r>
                      <a:endParaRPr lang="it-IT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483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Soggetti territoriali e organi scolastici per l’inclusione</a:t>
                      </a:r>
                      <a:endParaRPr lang="it-IT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483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Descrizione sintetica dei Bisogni Educativi Speciali</a:t>
                      </a:r>
                      <a:endParaRPr lang="it-IT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8777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new-beginning-soul-kiss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1182" y="799619"/>
            <a:ext cx="7849772" cy="30689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CasellaDiTesto 2"/>
          <p:cNvSpPr txBox="1"/>
          <p:nvPr/>
        </p:nvSpPr>
        <p:spPr>
          <a:xfrm>
            <a:off x="661182" y="4290647"/>
            <a:ext cx="807485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b="1" i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Colui che differisce da me, lungi dal danneggiarmi mi </a:t>
            </a:r>
            <a:r>
              <a:rPr lang="it-IT" sz="2000" b="1" i="1" dirty="0" err="1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arricchisce…</a:t>
            </a:r>
            <a:r>
              <a:rPr lang="it-IT" sz="2000" b="1" i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 La nostra unità è costituita da qualcosa di superiore a noi stessi – l’Uomo.</a:t>
            </a:r>
            <a:br>
              <a:rPr lang="it-IT" sz="2000" b="1" i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r>
              <a:rPr lang="it-IT" sz="2000" b="1" i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(Antoine de </a:t>
            </a:r>
            <a:r>
              <a:rPr lang="it-IT" sz="2000" b="1" i="1" dirty="0" err="1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Saint-Exupéry</a:t>
            </a:r>
            <a:r>
              <a:rPr lang="it-IT" sz="2000" b="1" i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)</a:t>
            </a:r>
          </a:p>
          <a:p>
            <a:pPr>
              <a:lnSpc>
                <a:spcPct val="150000"/>
              </a:lnSpc>
            </a:pPr>
            <a:endParaRPr lang="it-IT" sz="2000" b="1" i="1" dirty="0" smtClean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pPr algn="r">
              <a:lnSpc>
                <a:spcPct val="150000"/>
              </a:lnSpc>
            </a:pPr>
            <a:r>
              <a:rPr lang="it-IT" sz="20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Grazie per l’attenzione</a:t>
            </a:r>
            <a:endParaRPr lang="it-IT" sz="20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4680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799843" y="274638"/>
            <a:ext cx="3754705" cy="778098"/>
          </a:xfrm>
        </p:spPr>
        <p:txBody>
          <a:bodyPr>
            <a:noAutofit/>
          </a:bodyPr>
          <a:lstStyle/>
          <a:p>
            <a:pPr algn="ctr"/>
            <a:r>
              <a:rPr lang="it-IT" sz="2400" b="1" dirty="0" smtClean="0">
                <a:solidFill>
                  <a:schemeClr val="accent1">
                    <a:lumMod val="50000"/>
                  </a:schemeClr>
                </a:solidFill>
              </a:rPr>
              <a:t>LA RETE LI.SA.CA</a:t>
            </a:r>
            <a:r>
              <a:rPr lang="it-IT" sz="24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it-IT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908720"/>
            <a:ext cx="8496944" cy="5256584"/>
          </a:xfrm>
        </p:spPr>
        <p:txBody>
          <a:bodyPr>
            <a:noAutofit/>
          </a:bodyPr>
          <a:lstStyle/>
          <a:p>
            <a:pPr marL="36576" indent="0" algn="ctr">
              <a:buNone/>
            </a:pPr>
            <a:r>
              <a:rPr lang="it-IT" sz="2800" dirty="0" smtClean="0"/>
              <a:t> </a:t>
            </a:r>
            <a:r>
              <a:rPr lang="it-IT" sz="1600" b="1" dirty="0" smtClean="0">
                <a:solidFill>
                  <a:schemeClr val="accent1">
                    <a:lumMod val="50000"/>
                  </a:schemeClr>
                </a:solidFill>
              </a:rPr>
              <a:t>dal 2015 circa 50 scuole della provincia di Salerno – scuola capofila IC San Tommaso D’Aquino di Salerno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5148064" y="4437112"/>
            <a:ext cx="8328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6444208" y="472514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pic>
        <p:nvPicPr>
          <p:cNvPr id="10" name="Immagine 9" descr="14316974_10209063092607745_677133484383673532_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0327" y="2136339"/>
            <a:ext cx="4046016" cy="3519993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>
          <a:xfrm>
            <a:off x="4572000" y="2136339"/>
            <a:ext cx="41044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dirty="0" smtClean="0">
              <a:solidFill>
                <a:srgbClr val="FF0000"/>
              </a:solidFill>
            </a:endParaRPr>
          </a:p>
          <a:p>
            <a:pPr algn="ctr"/>
            <a:endParaRPr lang="it-IT" dirty="0" smtClean="0">
              <a:solidFill>
                <a:srgbClr val="FF0000"/>
              </a:solidFill>
            </a:endParaRPr>
          </a:p>
          <a:p>
            <a:pPr algn="ctr"/>
            <a:r>
              <a:rPr lang="it-IT" sz="2000" b="1" dirty="0" smtClean="0">
                <a:solidFill>
                  <a:srgbClr val="FF0000"/>
                </a:solidFill>
                <a:latin typeface="+mn-lt"/>
              </a:rPr>
              <a:t>IL </a:t>
            </a:r>
            <a:r>
              <a:rPr lang="it-IT" sz="2000" b="1" dirty="0">
                <a:solidFill>
                  <a:srgbClr val="FF0000"/>
                </a:solidFill>
                <a:latin typeface="+mn-lt"/>
              </a:rPr>
              <a:t>LAVORO SUL </a:t>
            </a:r>
            <a:r>
              <a:rPr lang="it-IT" sz="2000" b="1" dirty="0" smtClean="0">
                <a:solidFill>
                  <a:srgbClr val="FF0000"/>
                </a:solidFill>
                <a:latin typeface="+mn-lt"/>
              </a:rPr>
              <a:t>MIGLIORAMENTO</a:t>
            </a:r>
          </a:p>
          <a:p>
            <a:pPr algn="ctr"/>
            <a:endParaRPr lang="it-IT" sz="2000" dirty="0">
              <a:latin typeface="+mn-lt"/>
            </a:endParaRPr>
          </a:p>
          <a:p>
            <a:pPr algn="ctr"/>
            <a:r>
              <a:rPr lang="it-IT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Convegni</a:t>
            </a:r>
            <a:endParaRPr lang="it-IT" sz="20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algn="ctr"/>
            <a:r>
              <a:rPr lang="it-IT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Formazione docenti</a:t>
            </a:r>
          </a:p>
          <a:p>
            <a:pPr algn="ctr"/>
            <a:r>
              <a:rPr lang="it-IT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Confronto fra pari</a:t>
            </a:r>
          </a:p>
          <a:p>
            <a:pPr algn="ctr"/>
            <a:r>
              <a:rPr lang="it-IT" sz="2000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Benchlearning</a:t>
            </a:r>
            <a:endParaRPr lang="it-IT" sz="2000" b="1" dirty="0" smtClean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algn="ctr"/>
            <a:r>
              <a:rPr lang="it-IT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Protocolli d’intesa con enti ed Università</a:t>
            </a:r>
            <a:endParaRPr lang="it-IT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8632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055716" y="2921124"/>
            <a:ext cx="68081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Vademecum per il miglioramento e la qualità dell’inclusione</a:t>
            </a:r>
            <a:endParaRPr lang="it-IT" sz="3200" b="1" dirty="0">
              <a:solidFill>
                <a:schemeClr val="accent1">
                  <a:lumMod val="75000"/>
                </a:schemeClr>
              </a:solidFill>
              <a:latin typeface="+mn-lt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7713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Box 295"/>
          <p:cNvSpPr txBox="1">
            <a:spLocks noChangeArrowheads="1"/>
          </p:cNvSpPr>
          <p:nvPr/>
        </p:nvSpPr>
        <p:spPr bwMode="auto">
          <a:xfrm>
            <a:off x="2236792" y="587106"/>
            <a:ext cx="4590098" cy="33623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7366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1221105">
              <a:lnSpc>
                <a:spcPts val="1710"/>
              </a:lnSpc>
              <a:spcAft>
                <a:spcPts val="450"/>
              </a:spcAft>
            </a:pPr>
            <a:r>
              <a:rPr lang="it-IT" sz="1500" b="1" spc="-4" dirty="0">
                <a:solidFill>
                  <a:schemeClr val="accent1">
                    <a:lumMod val="75000"/>
                  </a:schemeClr>
                </a:solidFill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Documenti</a:t>
            </a:r>
            <a:r>
              <a:rPr lang="it-IT" sz="15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it-IT" sz="1500" b="1" spc="-4" dirty="0">
                <a:solidFill>
                  <a:schemeClr val="accent1">
                    <a:lumMod val="75000"/>
                  </a:schemeClr>
                </a:solidFill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dell’inclusione</a:t>
            </a:r>
            <a:endParaRPr lang="it-IT" sz="825" dirty="0">
              <a:solidFill>
                <a:schemeClr val="accent1">
                  <a:lumMod val="75000"/>
                </a:schemeClr>
              </a:solidFill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0" name="Tabella 2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33134101"/>
              </p:ext>
            </p:extLst>
          </p:nvPr>
        </p:nvGraphicFramePr>
        <p:xfrm>
          <a:off x="332509" y="1691506"/>
          <a:ext cx="8495607" cy="30729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19588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27431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072920">
                <a:tc>
                  <a:txBody>
                    <a:bodyPr/>
                    <a:lstStyle/>
                    <a:p>
                      <a:pPr algn="ctr">
                        <a:spcBef>
                          <a:spcPts val="350"/>
                        </a:spcBef>
                        <a:spcAft>
                          <a:spcPts val="0"/>
                        </a:spcAft>
                      </a:pPr>
                      <a:r>
                        <a:rPr lang="en-US" sz="1400" spc="-5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PAI</a:t>
                      </a:r>
                      <a:endParaRPr lang="it-IT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spc="-5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Piano</a:t>
                      </a:r>
                      <a:r>
                        <a:rPr lang="en-US" sz="1400" spc="1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400" spc="-1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Annuale</a:t>
                      </a:r>
                      <a:r>
                        <a:rPr lang="en-US" sz="1400" spc="1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400" spc="-5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per </a:t>
                      </a:r>
                      <a:r>
                        <a:rPr lang="en-US" sz="1400" spc="-5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l’Inclusività</a:t>
                      </a:r>
                      <a:endParaRPr lang="it-IT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575"/>
                        </a:spcBef>
                        <a:spcAft>
                          <a:spcPts val="0"/>
                        </a:spcAft>
                        <a:buSzPts val="1100"/>
                        <a:buFont typeface="Wingdings" panose="05000000000000000000" pitchFamily="2" charset="2"/>
                        <a:buChar char="v"/>
                        <a:tabLst>
                          <a:tab pos="535305" algn="l"/>
                        </a:tabLst>
                      </a:pPr>
                      <a:r>
                        <a:rPr lang="en-US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fa </a:t>
                      </a:r>
                      <a:r>
                        <a:rPr lang="en-US" sz="1600" spc="-5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un’attenta</a:t>
                      </a:r>
                      <a:r>
                        <a:rPr lang="en-US" sz="1600" spc="-1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spc="-5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lettura</a:t>
                      </a:r>
                      <a:r>
                        <a:rPr lang="en-US" sz="1600" spc="-1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del</a:t>
                      </a:r>
                      <a:r>
                        <a:rPr lang="en-US" sz="1600" spc="-15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spc="-5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grado</a:t>
                      </a:r>
                      <a:r>
                        <a:rPr lang="en-US" sz="1600" spc="-5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 di</a:t>
                      </a:r>
                      <a:r>
                        <a:rPr lang="en-US" sz="1600" spc="14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spc="-1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inclusività</a:t>
                      </a:r>
                      <a:r>
                        <a:rPr lang="en-US" sz="1600" spc="-5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spc="-1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della</a:t>
                      </a:r>
                      <a:r>
                        <a:rPr lang="en-US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spc="-5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scuola</a:t>
                      </a:r>
                      <a:endParaRPr lang="en-US" sz="1600" spc="-5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  <a:p>
                      <a:pPr marL="0" lvl="0" indent="0" algn="just">
                        <a:lnSpc>
                          <a:spcPct val="115000"/>
                        </a:lnSpc>
                        <a:spcBef>
                          <a:spcPts val="575"/>
                        </a:spcBef>
                        <a:spcAft>
                          <a:spcPts val="0"/>
                        </a:spcAft>
                        <a:buSzPts val="1100"/>
                        <a:buFont typeface="Wingdings" panose="05000000000000000000" pitchFamily="2" charset="2"/>
                        <a:buNone/>
                        <a:tabLst>
                          <a:tab pos="535305" algn="l"/>
                        </a:tabLst>
                      </a:pPr>
                      <a:endParaRPr lang="it-IT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100"/>
                        <a:buFont typeface="Wingdings" panose="05000000000000000000" pitchFamily="2" charset="2"/>
                        <a:buChar char="v"/>
                        <a:tabLst>
                          <a:tab pos="535305" algn="l"/>
                        </a:tabLst>
                      </a:pPr>
                      <a:r>
                        <a:rPr lang="en-US" sz="1600" spc="-1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individua</a:t>
                      </a:r>
                      <a:r>
                        <a:rPr lang="en-US" sz="1600" spc="-5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gli</a:t>
                      </a:r>
                      <a:r>
                        <a:rPr lang="en-US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spc="-1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obiettivi</a:t>
                      </a:r>
                      <a:r>
                        <a:rPr lang="en-US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di</a:t>
                      </a:r>
                      <a:r>
                        <a:rPr lang="en-US" sz="1600" spc="16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spc="-5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miglioramento</a:t>
                      </a:r>
                      <a:endParaRPr lang="en-US" sz="1600" spc="-5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100"/>
                        <a:buFont typeface="Wingdings" panose="05000000000000000000" pitchFamily="2" charset="2"/>
                        <a:buChar char="v"/>
                        <a:tabLst>
                          <a:tab pos="535305" algn="l"/>
                        </a:tabLst>
                      </a:pPr>
                      <a:endParaRPr lang="it-IT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  <a:p>
                      <a:pPr marL="342900" lvl="0" indent="-342900" algn="just">
                        <a:lnSpc>
                          <a:spcPts val="1340"/>
                        </a:lnSpc>
                        <a:spcAft>
                          <a:spcPts val="0"/>
                        </a:spcAft>
                        <a:buSzPts val="1100"/>
                        <a:buFont typeface="Wingdings" panose="05000000000000000000" pitchFamily="2" charset="2"/>
                        <a:buChar char="v"/>
                        <a:tabLst>
                          <a:tab pos="535305" algn="l"/>
                        </a:tabLst>
                      </a:pPr>
                      <a:r>
                        <a:rPr lang="en-US" sz="1600" spc="-5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identifica</a:t>
                      </a:r>
                      <a:r>
                        <a:rPr lang="en-US" sz="1600" spc="-1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spc="-1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l’utilizzo</a:t>
                      </a:r>
                      <a:r>
                        <a:rPr lang="en-US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“</a:t>
                      </a:r>
                      <a:r>
                        <a:rPr lang="en-US" sz="1600" spc="-5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funzionale</a:t>
                      </a:r>
                      <a:r>
                        <a:rPr lang="en-US" sz="1600" spc="-5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”</a:t>
                      </a:r>
                      <a:r>
                        <a:rPr lang="en-US" sz="1600" spc="5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spc="-5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delle</a:t>
                      </a:r>
                      <a:r>
                        <a:rPr lang="it-IT" sz="1600" spc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spc="-5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risorse</a:t>
                      </a:r>
                      <a:r>
                        <a:rPr lang="en-US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spc="-1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professionali</a:t>
                      </a:r>
                      <a:r>
                        <a:rPr lang="en-US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spc="-5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presenti</a:t>
                      </a:r>
                      <a:endParaRPr lang="it-IT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800" dirty="0">
                          <a:effectLst/>
                          <a:latin typeface="+mj-lt"/>
                        </a:rPr>
                        <a:t> </a:t>
                      </a:r>
                      <a:endParaRPr lang="it-IT" sz="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40"/>
                        </a:lnSpc>
                        <a:spcBef>
                          <a:spcPts val="325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PROTOCOLLI </a:t>
                      </a:r>
                      <a:r>
                        <a:rPr lang="en-US" sz="1400" spc="-15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PER</a:t>
                      </a:r>
                      <a:endParaRPr lang="it-IT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ts val="184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L’INCLUSIONE</a:t>
                      </a:r>
                    </a:p>
                    <a:p>
                      <a:pPr algn="ctr">
                        <a:lnSpc>
                          <a:spcPts val="184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ts val="184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ts val="1840"/>
                        </a:lnSpc>
                        <a:spcAft>
                          <a:spcPts val="0"/>
                        </a:spcAft>
                      </a:pPr>
                      <a:endParaRPr lang="it-IT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it-IT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  <a:p>
                      <a:pPr marL="342900" lvl="0" indent="-342900" algn="just">
                        <a:lnSpc>
                          <a:spcPts val="1345"/>
                        </a:lnSpc>
                        <a:spcAft>
                          <a:spcPts val="0"/>
                        </a:spcAft>
                        <a:buSzPts val="1100"/>
                        <a:buFont typeface="Wingdings" panose="05000000000000000000" pitchFamily="2" charset="2"/>
                        <a:buChar char="v"/>
                        <a:tabLst>
                          <a:tab pos="535305" algn="l"/>
                        </a:tabLst>
                      </a:pPr>
                      <a:r>
                        <a:rPr lang="en-US" sz="1400" spc="-5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Forniscono</a:t>
                      </a:r>
                      <a:r>
                        <a:rPr lang="en-US" sz="1400" spc="-5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400" spc="-15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400" spc="-5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indicazioni</a:t>
                      </a: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400" spc="-5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per</a:t>
                      </a:r>
                      <a:r>
                        <a:rPr lang="en-US" sz="1400" spc="5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400" spc="-1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la</a:t>
                      </a:r>
                      <a:r>
                        <a:rPr lang="en-US" sz="1400" spc="1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400" spc="-5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politica</a:t>
                      </a:r>
                      <a:r>
                        <a:rPr lang="it-IT" sz="1400" spc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400" spc="-5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scolastica</a:t>
                      </a:r>
                      <a:r>
                        <a:rPr lang="en-US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400" spc="-5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dell’inclusione</a:t>
                      </a:r>
                      <a:endParaRPr lang="it-IT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31" name="Group 249"/>
          <p:cNvGrpSpPr>
            <a:grpSpLocks/>
          </p:cNvGrpSpPr>
          <p:nvPr/>
        </p:nvGrpSpPr>
        <p:grpSpPr bwMode="auto">
          <a:xfrm>
            <a:off x="2944120" y="4928517"/>
            <a:ext cx="235268" cy="337185"/>
            <a:chOff x="-3942" y="203"/>
            <a:chExt cx="494" cy="708"/>
          </a:xfrm>
        </p:grpSpPr>
        <p:grpSp>
          <p:nvGrpSpPr>
            <p:cNvPr id="32" name="Group 250"/>
            <p:cNvGrpSpPr>
              <a:grpSpLocks/>
            </p:cNvGrpSpPr>
            <p:nvPr/>
          </p:nvGrpSpPr>
          <p:grpSpPr bwMode="auto">
            <a:xfrm>
              <a:off x="-3942" y="203"/>
              <a:ext cx="494" cy="708"/>
              <a:chOff x="-3942" y="203"/>
              <a:chExt cx="494" cy="708"/>
            </a:xfrm>
          </p:grpSpPr>
          <p:sp>
            <p:nvSpPr>
              <p:cNvPr id="33" name="Freeform 251"/>
              <p:cNvSpPr>
                <a:spLocks/>
              </p:cNvSpPr>
              <p:nvPr/>
            </p:nvSpPr>
            <p:spPr bwMode="auto">
              <a:xfrm>
                <a:off x="-3942" y="203"/>
                <a:ext cx="494" cy="708"/>
              </a:xfrm>
              <a:custGeom>
                <a:avLst/>
                <a:gdLst>
                  <a:gd name="T0" fmla="+- 0 502 8"/>
                  <a:gd name="T1" fmla="*/ T0 w 494"/>
                  <a:gd name="T2" fmla="+- 0 184 8"/>
                  <a:gd name="T3" fmla="*/ 184 h 708"/>
                  <a:gd name="T4" fmla="+- 0 378 8"/>
                  <a:gd name="T5" fmla="*/ T4 w 494"/>
                  <a:gd name="T6" fmla="+- 0 184 8"/>
                  <a:gd name="T7" fmla="*/ 184 h 708"/>
                  <a:gd name="T8" fmla="+- 0 378 8"/>
                  <a:gd name="T9" fmla="*/ T8 w 494"/>
                  <a:gd name="T10" fmla="+- 0 715 8"/>
                  <a:gd name="T11" fmla="*/ 715 h 708"/>
                  <a:gd name="T12" fmla="+- 0 131 8"/>
                  <a:gd name="T13" fmla="*/ T12 w 494"/>
                  <a:gd name="T14" fmla="+- 0 715 8"/>
                  <a:gd name="T15" fmla="*/ 715 h 708"/>
                  <a:gd name="T16" fmla="+- 0 131 8"/>
                  <a:gd name="T17" fmla="*/ T16 w 494"/>
                  <a:gd name="T18" fmla="+- 0 184 8"/>
                  <a:gd name="T19" fmla="*/ 184 h 708"/>
                  <a:gd name="T20" fmla="+- 0 8 8"/>
                  <a:gd name="T21" fmla="*/ T20 w 494"/>
                  <a:gd name="T22" fmla="+- 0 184 8"/>
                  <a:gd name="T23" fmla="*/ 184 h 708"/>
                  <a:gd name="T24" fmla="+- 0 255 8"/>
                  <a:gd name="T25" fmla="*/ T24 w 494"/>
                  <a:gd name="T26" fmla="+- 0 8 8"/>
                  <a:gd name="T27" fmla="*/ 8 h 708"/>
                  <a:gd name="T28" fmla="+- 0 502 8"/>
                  <a:gd name="T29" fmla="*/ T28 w 494"/>
                  <a:gd name="T30" fmla="+- 0 184 8"/>
                  <a:gd name="T31" fmla="*/ 184 h 70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</a:cxnLst>
                <a:rect l="0" t="0" r="r" b="b"/>
                <a:pathLst>
                  <a:path w="494" h="708">
                    <a:moveTo>
                      <a:pt x="494" y="176"/>
                    </a:moveTo>
                    <a:lnTo>
                      <a:pt x="370" y="176"/>
                    </a:lnTo>
                    <a:lnTo>
                      <a:pt x="370" y="707"/>
                    </a:lnTo>
                    <a:lnTo>
                      <a:pt x="123" y="707"/>
                    </a:lnTo>
                    <a:lnTo>
                      <a:pt x="123" y="176"/>
                    </a:lnTo>
                    <a:lnTo>
                      <a:pt x="0" y="176"/>
                    </a:lnTo>
                    <a:lnTo>
                      <a:pt x="247" y="0"/>
                    </a:lnTo>
                    <a:lnTo>
                      <a:pt x="494" y="176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68580" tIns="34290" rIns="68580" bIns="34290" anchor="t" anchorCtr="0" upright="1">
                <a:noAutofit/>
              </a:bodyPr>
              <a:lstStyle/>
              <a:p>
                <a:endParaRPr lang="it-IT"/>
              </a:p>
            </p:txBody>
          </p:sp>
        </p:grpSp>
      </p:grpSp>
      <p:grpSp>
        <p:nvGrpSpPr>
          <p:cNvPr id="34" name="Group 246"/>
          <p:cNvGrpSpPr>
            <a:grpSpLocks/>
          </p:cNvGrpSpPr>
          <p:nvPr/>
        </p:nvGrpSpPr>
        <p:grpSpPr bwMode="auto">
          <a:xfrm>
            <a:off x="5823360" y="4928516"/>
            <a:ext cx="235268" cy="337185"/>
            <a:chOff x="8" y="8"/>
            <a:chExt cx="494" cy="708"/>
          </a:xfrm>
        </p:grpSpPr>
        <p:grpSp>
          <p:nvGrpSpPr>
            <p:cNvPr id="35" name="Group 247"/>
            <p:cNvGrpSpPr>
              <a:grpSpLocks/>
            </p:cNvGrpSpPr>
            <p:nvPr/>
          </p:nvGrpSpPr>
          <p:grpSpPr bwMode="auto">
            <a:xfrm>
              <a:off x="8" y="8"/>
              <a:ext cx="494" cy="708"/>
              <a:chOff x="8" y="8"/>
              <a:chExt cx="494" cy="708"/>
            </a:xfrm>
          </p:grpSpPr>
          <p:sp>
            <p:nvSpPr>
              <p:cNvPr id="36" name="Freeform 248"/>
              <p:cNvSpPr>
                <a:spLocks/>
              </p:cNvSpPr>
              <p:nvPr/>
            </p:nvSpPr>
            <p:spPr bwMode="auto">
              <a:xfrm>
                <a:off x="8" y="8"/>
                <a:ext cx="494" cy="708"/>
              </a:xfrm>
              <a:custGeom>
                <a:avLst/>
                <a:gdLst>
                  <a:gd name="T0" fmla="+- 0 8 8"/>
                  <a:gd name="T1" fmla="*/ T0 w 494"/>
                  <a:gd name="T2" fmla="+- 0 538 8"/>
                  <a:gd name="T3" fmla="*/ 538 h 708"/>
                  <a:gd name="T4" fmla="+- 0 131 8"/>
                  <a:gd name="T5" fmla="*/ T4 w 494"/>
                  <a:gd name="T6" fmla="+- 0 538 8"/>
                  <a:gd name="T7" fmla="*/ 538 h 708"/>
                  <a:gd name="T8" fmla="+- 0 131 8"/>
                  <a:gd name="T9" fmla="*/ T8 w 494"/>
                  <a:gd name="T10" fmla="+- 0 8 8"/>
                  <a:gd name="T11" fmla="*/ 8 h 708"/>
                  <a:gd name="T12" fmla="+- 0 378 8"/>
                  <a:gd name="T13" fmla="*/ T12 w 494"/>
                  <a:gd name="T14" fmla="+- 0 8 8"/>
                  <a:gd name="T15" fmla="*/ 8 h 708"/>
                  <a:gd name="T16" fmla="+- 0 378 8"/>
                  <a:gd name="T17" fmla="*/ T16 w 494"/>
                  <a:gd name="T18" fmla="+- 0 538 8"/>
                  <a:gd name="T19" fmla="*/ 538 h 708"/>
                  <a:gd name="T20" fmla="+- 0 501 8"/>
                  <a:gd name="T21" fmla="*/ T20 w 494"/>
                  <a:gd name="T22" fmla="+- 0 538 8"/>
                  <a:gd name="T23" fmla="*/ 538 h 708"/>
                  <a:gd name="T24" fmla="+- 0 254 8"/>
                  <a:gd name="T25" fmla="*/ T24 w 494"/>
                  <a:gd name="T26" fmla="+- 0 715 8"/>
                  <a:gd name="T27" fmla="*/ 715 h 708"/>
                  <a:gd name="T28" fmla="+- 0 8 8"/>
                  <a:gd name="T29" fmla="*/ T28 w 494"/>
                  <a:gd name="T30" fmla="+- 0 538 8"/>
                  <a:gd name="T31" fmla="*/ 538 h 70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</a:cxnLst>
                <a:rect l="0" t="0" r="r" b="b"/>
                <a:pathLst>
                  <a:path w="494" h="708">
                    <a:moveTo>
                      <a:pt x="0" y="530"/>
                    </a:moveTo>
                    <a:lnTo>
                      <a:pt x="123" y="530"/>
                    </a:lnTo>
                    <a:lnTo>
                      <a:pt x="123" y="0"/>
                    </a:lnTo>
                    <a:lnTo>
                      <a:pt x="370" y="0"/>
                    </a:lnTo>
                    <a:lnTo>
                      <a:pt x="370" y="530"/>
                    </a:lnTo>
                    <a:lnTo>
                      <a:pt x="493" y="530"/>
                    </a:lnTo>
                    <a:lnTo>
                      <a:pt x="246" y="707"/>
                    </a:lnTo>
                    <a:lnTo>
                      <a:pt x="0" y="530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68580" tIns="34290" rIns="68580" bIns="34290" anchor="t" anchorCtr="0" upright="1">
                <a:noAutofit/>
              </a:bodyPr>
              <a:lstStyle/>
              <a:p>
                <a:endParaRPr lang="it-IT"/>
              </a:p>
            </p:txBody>
          </p:sp>
        </p:grpSp>
      </p:grpSp>
      <p:sp>
        <p:nvSpPr>
          <p:cNvPr id="37" name="Text Box 243"/>
          <p:cNvSpPr txBox="1">
            <a:spLocks noChangeArrowheads="1"/>
          </p:cNvSpPr>
          <p:nvPr/>
        </p:nvSpPr>
        <p:spPr bwMode="auto">
          <a:xfrm>
            <a:off x="2561274" y="5429791"/>
            <a:ext cx="4096264" cy="494966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xtLst/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144780" marR="149066" indent="257175" algn="ctr">
              <a:lnSpc>
                <a:spcPct val="102000"/>
              </a:lnSpc>
              <a:spcBef>
                <a:spcPts val="195"/>
              </a:spcBef>
              <a:spcAft>
                <a:spcPts val="450"/>
              </a:spcAft>
            </a:pPr>
            <a:r>
              <a:rPr lang="it-IT" sz="1350" b="1" spc="-4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PEI</a:t>
            </a:r>
            <a:r>
              <a:rPr lang="it-IT" sz="1350" b="1" spc="-26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35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per</a:t>
            </a:r>
            <a:r>
              <a:rPr lang="it-IT" sz="1350" b="1" spc="-30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350" b="1" spc="-4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alunni</a:t>
            </a:r>
            <a:r>
              <a:rPr lang="it-IT" sz="1350" b="1" spc="-41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35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disabili</a:t>
            </a:r>
            <a:r>
              <a:rPr lang="it-IT" sz="1350" b="1" spc="101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t-IT" sz="1350" b="1" spc="101" dirty="0" smtClean="0">
              <a:solidFill>
                <a:schemeClr val="accent1">
                  <a:lumMod val="75000"/>
                </a:schemeClr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4780" marR="149066" indent="257175" algn="ctr">
              <a:lnSpc>
                <a:spcPct val="102000"/>
              </a:lnSpc>
              <a:spcBef>
                <a:spcPts val="195"/>
              </a:spcBef>
              <a:spcAft>
                <a:spcPts val="450"/>
              </a:spcAft>
            </a:pPr>
            <a:r>
              <a:rPr lang="it-IT" sz="135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PDP</a:t>
            </a:r>
            <a:r>
              <a:rPr lang="it-IT" sz="1350" b="1" spc="-19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35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per</a:t>
            </a:r>
            <a:r>
              <a:rPr lang="it-IT" sz="1350" b="1" spc="-26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35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alunni</a:t>
            </a:r>
            <a:r>
              <a:rPr lang="it-IT" sz="1350" b="1" spc="-15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350" b="1" spc="-4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con</a:t>
            </a:r>
            <a:r>
              <a:rPr lang="it-IT" sz="1350" b="1" spc="-26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350" b="1" spc="-4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altri</a:t>
            </a:r>
            <a:r>
              <a:rPr lang="it-IT" sz="1350" b="1" spc="-11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350" b="1" spc="-4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Bes</a:t>
            </a:r>
            <a:endParaRPr lang="it-IT" sz="825" dirty="0">
              <a:solidFill>
                <a:schemeClr val="accent1">
                  <a:lumMod val="75000"/>
                </a:schemeClr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Freccia in giù 1"/>
          <p:cNvSpPr/>
          <p:nvPr/>
        </p:nvSpPr>
        <p:spPr>
          <a:xfrm>
            <a:off x="4283964" y="1106728"/>
            <a:ext cx="484632" cy="40138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76870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544882" y="442643"/>
            <a:ext cx="38850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spc="-4" dirty="0">
                <a:solidFill>
                  <a:schemeClr val="accent1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Concetti</a:t>
            </a:r>
            <a:r>
              <a:rPr lang="it-IT" b="1" spc="-11" dirty="0">
                <a:solidFill>
                  <a:schemeClr val="accent1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di</a:t>
            </a:r>
            <a:r>
              <a:rPr lang="it-IT" b="1" spc="-8" dirty="0">
                <a:solidFill>
                  <a:schemeClr val="accent1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1" spc="-4" dirty="0">
                <a:solidFill>
                  <a:schemeClr val="accent1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inclusione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e</a:t>
            </a:r>
            <a:r>
              <a:rPr lang="it-IT" b="1" spc="-8" dirty="0">
                <a:solidFill>
                  <a:schemeClr val="accent1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1" spc="-4" dirty="0">
                <a:solidFill>
                  <a:schemeClr val="accent1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integrazione</a:t>
            </a:r>
            <a:endParaRPr lang="it-IT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Text Box 235"/>
          <p:cNvSpPr txBox="1">
            <a:spLocks noChangeArrowheads="1"/>
          </p:cNvSpPr>
          <p:nvPr/>
        </p:nvSpPr>
        <p:spPr bwMode="auto">
          <a:xfrm>
            <a:off x="199505" y="1080624"/>
            <a:ext cx="4392288" cy="259728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xtLst/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65723" algn="ctr">
              <a:lnSpc>
                <a:spcPct val="115000"/>
              </a:lnSpc>
              <a:spcBef>
                <a:spcPts val="206"/>
              </a:spcBef>
              <a:spcAft>
                <a:spcPts val="450"/>
              </a:spcAft>
            </a:pPr>
            <a:r>
              <a:rPr lang="it-IT" b="1" spc="-4" dirty="0">
                <a:solidFill>
                  <a:schemeClr val="accent1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L'integrazione</a:t>
            </a:r>
            <a:endParaRPr lang="it-IT" dirty="0">
              <a:solidFill>
                <a:schemeClr val="accent1">
                  <a:lumMod val="75000"/>
                </a:schemeClr>
              </a:solidFill>
              <a:effectLst/>
              <a:latin typeface="+mn-lt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Bef>
                <a:spcPts val="26"/>
              </a:spcBef>
              <a:spcAft>
                <a:spcPts val="450"/>
              </a:spcAft>
            </a:pPr>
            <a:r>
              <a:rPr lang="it-IT" b="1" dirty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  <a:ea typeface="Arial" panose="020B0604020202020204" pitchFamily="34" charset="0"/>
                <a:cs typeface="Calibri" panose="020F0502020204030204" pitchFamily="34" charset="0"/>
              </a:rPr>
              <a:t> </a:t>
            </a:r>
            <a:endParaRPr lang="it-IT" dirty="0" smtClean="0">
              <a:solidFill>
                <a:schemeClr val="accent1">
                  <a:lumMod val="75000"/>
                </a:schemeClr>
              </a:solidFill>
              <a:effectLst/>
              <a:latin typeface="+mn-lt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521970" indent="-28575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405765" algn="l"/>
              </a:tabLst>
            </a:pPr>
            <a:r>
              <a:rPr lang="it-IT" sz="1600" spc="-4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Guarda</a:t>
            </a:r>
            <a:r>
              <a:rPr lang="it-IT" sz="1600" spc="-34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it-IT" sz="1600" dirty="0" smtClean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al</a:t>
            </a:r>
            <a:r>
              <a:rPr lang="it-IT" sz="1600" spc="-30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it-IT" sz="1600" spc="-4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singolo</a:t>
            </a:r>
            <a:r>
              <a:rPr lang="it-IT" sz="1600" spc="-26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it-IT" sz="1600" spc="-4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alunno</a:t>
            </a:r>
          </a:p>
          <a:p>
            <a:pPr marL="521970" marR="533400" indent="-285750">
              <a:lnSpc>
                <a:spcPct val="150000"/>
              </a:lnSpc>
              <a:spcBef>
                <a:spcPts val="491"/>
              </a:spcBef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405765" algn="l"/>
              </a:tabLst>
            </a:pPr>
            <a:r>
              <a:rPr lang="it-IT" sz="1600" spc="-4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Interviene p</a:t>
            </a:r>
            <a:r>
              <a:rPr lang="it-IT" sz="1600" dirty="0" smtClean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rima</a:t>
            </a:r>
            <a:r>
              <a:rPr lang="it-IT" sz="1600" spc="-34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it-IT" sz="1600" spc="-4" dirty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sul</a:t>
            </a:r>
            <a:r>
              <a:rPr lang="it-IT" sz="1600" spc="75" dirty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it-IT" sz="1600" spc="-4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soggetto</a:t>
            </a:r>
            <a:r>
              <a:rPr lang="it-IT" sz="1600" spc="-30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, poi sul contesto  </a:t>
            </a:r>
          </a:p>
          <a:p>
            <a:pPr marL="521970" marR="533400" indent="-285750">
              <a:lnSpc>
                <a:spcPct val="150000"/>
              </a:lnSpc>
              <a:spcBef>
                <a:spcPts val="491"/>
              </a:spcBef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405765" algn="l"/>
              </a:tabLst>
            </a:pPr>
            <a:r>
              <a:rPr lang="it-IT" sz="1600" dirty="0" smtClean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Incrementa</a:t>
            </a:r>
            <a:r>
              <a:rPr lang="it-IT" sz="1600" spc="-45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it-IT" sz="1600" spc="-4" dirty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una</a:t>
            </a:r>
            <a:r>
              <a:rPr lang="it-IT" sz="1600" spc="-41" dirty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it-IT" sz="1600" dirty="0" smtClean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risposta</a:t>
            </a:r>
            <a:r>
              <a:rPr lang="it-IT" sz="1600" spc="79" dirty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it-IT" sz="1600" spc="-4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speciale</a:t>
            </a:r>
            <a:endParaRPr lang="it-IT" sz="1600" dirty="0">
              <a:solidFill>
                <a:schemeClr val="accent2">
                  <a:lumMod val="75000"/>
                </a:schemeClr>
              </a:solidFill>
              <a:effectLst/>
              <a:latin typeface="+mn-lt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Text Box 230"/>
          <p:cNvSpPr txBox="1">
            <a:spLocks noChangeArrowheads="1"/>
          </p:cNvSpPr>
          <p:nvPr/>
        </p:nvSpPr>
        <p:spPr bwMode="auto">
          <a:xfrm>
            <a:off x="4591793" y="1080624"/>
            <a:ext cx="4352701" cy="259728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xtLst/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66199" algn="ctr">
              <a:lnSpc>
                <a:spcPct val="115000"/>
              </a:lnSpc>
              <a:spcBef>
                <a:spcPts val="206"/>
              </a:spcBef>
              <a:spcAft>
                <a:spcPts val="450"/>
              </a:spcAft>
            </a:pPr>
            <a:r>
              <a:rPr lang="it-IT" b="1" spc="-4" dirty="0">
                <a:solidFill>
                  <a:schemeClr val="accent1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L'inclusione</a:t>
            </a:r>
            <a:endParaRPr lang="it-IT" dirty="0">
              <a:solidFill>
                <a:schemeClr val="accent1">
                  <a:lumMod val="75000"/>
                </a:schemeClr>
              </a:solidFill>
              <a:effectLst/>
              <a:latin typeface="+mn-lt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Bef>
                <a:spcPts val="26"/>
              </a:spcBef>
              <a:spcAft>
                <a:spcPts val="450"/>
              </a:spcAft>
            </a:pPr>
            <a:r>
              <a:rPr lang="it-IT" b="1" dirty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  <a:ea typeface="Arial" panose="020B0604020202020204" pitchFamily="34" charset="0"/>
                <a:cs typeface="Calibri" panose="020F0502020204030204" pitchFamily="34" charset="0"/>
              </a:rPr>
              <a:t> </a:t>
            </a:r>
            <a:endParaRPr lang="it-IT" dirty="0">
              <a:solidFill>
                <a:schemeClr val="accent1">
                  <a:lumMod val="75000"/>
                </a:schemeClr>
              </a:solidFill>
              <a:effectLst/>
              <a:latin typeface="+mn-lt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523875" indent="-285750"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409575" algn="l"/>
              </a:tabLst>
            </a:pPr>
            <a:r>
              <a:rPr lang="it-IT" sz="1600" spc="-4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Guarda</a:t>
            </a:r>
            <a:r>
              <a:rPr lang="it-IT" sz="1600" spc="-26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it-IT" sz="1600" dirty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a</a:t>
            </a:r>
            <a:r>
              <a:rPr lang="it-IT" sz="1600" spc="-15" dirty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it-IT" sz="1600" dirty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tutti</a:t>
            </a:r>
            <a:r>
              <a:rPr lang="it-IT" sz="1600" spc="-23" dirty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it-IT" sz="1600" spc="-4" dirty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gli</a:t>
            </a:r>
            <a:r>
              <a:rPr lang="it-IT" sz="1600" spc="-15" dirty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it-IT" sz="1600" spc="-4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alunni</a:t>
            </a:r>
          </a:p>
          <a:p>
            <a:pPr marL="981075" lvl="1" indent="-285750"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409575" algn="l"/>
              </a:tabLst>
            </a:pPr>
            <a:endParaRPr lang="it-IT" sz="1600" dirty="0">
              <a:solidFill>
                <a:schemeClr val="accent2">
                  <a:lumMod val="75000"/>
                </a:schemeClr>
              </a:solidFill>
              <a:effectLst/>
              <a:latin typeface="+mn-lt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522446" marR="365760" indent="-285750">
              <a:spcBef>
                <a:spcPts val="491"/>
              </a:spcBef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406241" algn="l"/>
              </a:tabLst>
            </a:pPr>
            <a:r>
              <a:rPr lang="it-IT" sz="1600" spc="-4" dirty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Interviene</a:t>
            </a:r>
            <a:r>
              <a:rPr lang="it-IT" sz="1600" spc="-38" dirty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it-IT" sz="1600" dirty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prima</a:t>
            </a:r>
            <a:r>
              <a:rPr lang="it-IT" sz="1600" spc="-34" dirty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it-IT" sz="1600" spc="-4" dirty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sul</a:t>
            </a:r>
            <a:r>
              <a:rPr lang="it-IT" sz="1600" spc="-30" dirty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it-IT" sz="1600" dirty="0" smtClean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contesto</a:t>
            </a:r>
            <a:r>
              <a:rPr lang="it-IT" sz="1600" spc="90" dirty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it-IT" sz="1600" spc="-4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poi</a:t>
            </a:r>
            <a:r>
              <a:rPr lang="it-IT" sz="1600" spc="-34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it-IT" sz="1600" dirty="0" smtClean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sul</a:t>
            </a:r>
            <a:r>
              <a:rPr lang="it-IT" sz="1600" spc="-30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marL="236696" marR="365760">
              <a:spcBef>
                <a:spcPts val="491"/>
              </a:spcBef>
              <a:spcAft>
                <a:spcPts val="0"/>
              </a:spcAft>
              <a:tabLst>
                <a:tab pos="406241" algn="l"/>
              </a:tabLst>
            </a:pPr>
            <a:r>
              <a:rPr lang="it-IT" sz="1600" spc="-4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        soggetto</a:t>
            </a:r>
            <a:endParaRPr lang="it-IT" sz="1600" dirty="0">
              <a:solidFill>
                <a:schemeClr val="accent2">
                  <a:lumMod val="75000"/>
                </a:schemeClr>
              </a:solidFill>
              <a:effectLst/>
              <a:latin typeface="+mn-lt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523875" marR="71438" indent="-285750">
              <a:spcBef>
                <a:spcPts val="424"/>
              </a:spcBef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409575" algn="l"/>
              </a:tabLst>
            </a:pPr>
            <a:r>
              <a:rPr lang="it-IT" sz="1600" dirty="0" smtClean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Trasforma </a:t>
            </a:r>
            <a:r>
              <a:rPr lang="it-IT" sz="1600" spc="30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it-IT" sz="1600" spc="-4" dirty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la</a:t>
            </a:r>
            <a:r>
              <a:rPr lang="it-IT" sz="1600" dirty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it-IT" sz="1600" spc="30" dirty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it-IT" sz="1600" spc="-4" dirty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risposta</a:t>
            </a:r>
            <a:r>
              <a:rPr lang="it-IT" sz="1600" dirty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it-IT" sz="1600" spc="38" dirty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it-IT" sz="1600" spc="-4" dirty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speciale</a:t>
            </a:r>
            <a:r>
              <a:rPr lang="it-IT" sz="1600" dirty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it-IT" sz="1600" spc="41" dirty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it-IT" sz="1600" spc="-4" dirty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in</a:t>
            </a:r>
            <a:r>
              <a:rPr lang="it-IT" sz="1600" spc="116" dirty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it-IT" sz="1600" spc="-4" dirty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normal</a:t>
            </a:r>
            <a:r>
              <a:rPr lang="it-IT" sz="1600" spc="-4" dirty="0">
                <a:solidFill>
                  <a:schemeClr val="accent1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ità</a:t>
            </a:r>
            <a:endParaRPr lang="it-IT" sz="1600" dirty="0">
              <a:solidFill>
                <a:schemeClr val="accent1">
                  <a:lumMod val="75000"/>
                </a:schemeClr>
              </a:solidFill>
              <a:effectLst/>
              <a:latin typeface="+mn-lt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955964" y="4115531"/>
            <a:ext cx="7074131" cy="1663276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117158" marR="116681" algn="ctr">
              <a:lnSpc>
                <a:spcPct val="114000"/>
              </a:lnSpc>
              <a:spcBef>
                <a:spcPts val="270"/>
              </a:spcBef>
              <a:spcAft>
                <a:spcPts val="450"/>
              </a:spcAft>
            </a:pPr>
            <a:r>
              <a:rPr lang="it-IT" spc="-4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L’integrazione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it-IT" spc="-4" dirty="0">
                <a:solidFill>
                  <a:schemeClr val="accent2">
                    <a:lumMod val="75000"/>
                  </a:schemeClr>
                </a:solidFill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incrementa</a:t>
            </a: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 il</a:t>
            </a:r>
            <a:r>
              <a:rPr lang="it-IT" spc="113" dirty="0">
                <a:solidFill>
                  <a:schemeClr val="accent2">
                    <a:lumMod val="75000"/>
                  </a:schemeClr>
                </a:solidFill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it-IT" spc="-4" dirty="0">
                <a:solidFill>
                  <a:schemeClr val="accent2">
                    <a:lumMod val="75000"/>
                  </a:schemeClr>
                </a:solidFill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“tasso”</a:t>
            </a:r>
            <a:r>
              <a:rPr lang="it-IT" spc="8" dirty="0">
                <a:solidFill>
                  <a:schemeClr val="accent2">
                    <a:lumMod val="75000"/>
                  </a:schemeClr>
                </a:solidFill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it-IT" spc="-4" dirty="0">
                <a:solidFill>
                  <a:schemeClr val="accent2">
                    <a:lumMod val="75000"/>
                  </a:schemeClr>
                </a:solidFill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di</a:t>
            </a:r>
            <a:r>
              <a:rPr lang="it-IT" spc="-15" dirty="0">
                <a:solidFill>
                  <a:schemeClr val="accent2">
                    <a:lumMod val="75000"/>
                  </a:schemeClr>
                </a:solidFill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it-IT" spc="-8" dirty="0" err="1">
                <a:solidFill>
                  <a:schemeClr val="accent2">
                    <a:lumMod val="75000"/>
                  </a:schemeClr>
                </a:solidFill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inclusività</a:t>
            </a:r>
            <a:r>
              <a:rPr lang="it-IT" spc="4" dirty="0">
                <a:solidFill>
                  <a:schemeClr val="accent2">
                    <a:lumMod val="75000"/>
                  </a:schemeClr>
                </a:solidFill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it-IT" spc="-8" dirty="0">
                <a:solidFill>
                  <a:schemeClr val="accent2">
                    <a:lumMod val="75000"/>
                  </a:schemeClr>
                </a:solidFill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della</a:t>
            </a:r>
            <a:r>
              <a:rPr lang="it-IT" spc="116" dirty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pc="-4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scuola</a:t>
            </a:r>
          </a:p>
          <a:p>
            <a:pPr marL="117158" marR="116681" algn="ctr">
              <a:lnSpc>
                <a:spcPct val="114000"/>
              </a:lnSpc>
              <a:spcBef>
                <a:spcPts val="270"/>
              </a:spcBef>
              <a:spcAft>
                <a:spcPts val="450"/>
              </a:spcAft>
            </a:pPr>
            <a:endParaRPr lang="it-IT" spc="-4" dirty="0">
              <a:solidFill>
                <a:schemeClr val="accent2">
                  <a:lumMod val="75000"/>
                </a:schemeClr>
              </a:solidFill>
              <a:latin typeface="+mn-lt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117158" marR="116681" algn="ctr">
              <a:lnSpc>
                <a:spcPct val="114000"/>
              </a:lnSpc>
              <a:spcBef>
                <a:spcPts val="270"/>
              </a:spcBef>
              <a:spcAft>
                <a:spcPts val="450"/>
              </a:spcAft>
            </a:pPr>
            <a:endParaRPr lang="it-IT" spc="-4" dirty="0" smtClean="0">
              <a:solidFill>
                <a:schemeClr val="accent2">
                  <a:lumMod val="75000"/>
                </a:schemeClr>
              </a:solidFill>
              <a:latin typeface="+mn-lt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117158" marR="116681" algn="ctr">
              <a:lnSpc>
                <a:spcPct val="114000"/>
              </a:lnSpc>
              <a:spcBef>
                <a:spcPts val="270"/>
              </a:spcBef>
              <a:spcAft>
                <a:spcPts val="450"/>
              </a:spcAft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it-IT" spc="-4" dirty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una</a:t>
            </a:r>
            <a:r>
              <a:rPr lang="it-IT" spc="-8" dirty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pc="-4" dirty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scuola</a:t>
            </a: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pc="-8" dirty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inclusiva l'integrazione</a:t>
            </a:r>
            <a:r>
              <a:rPr lang="it-IT" spc="-4" dirty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è</a:t>
            </a:r>
            <a:r>
              <a:rPr lang="it-IT" spc="8" dirty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pc="-8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agevolat</a:t>
            </a:r>
            <a:r>
              <a:rPr lang="it-IT" spc="-8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it-IT" dirty="0">
              <a:solidFill>
                <a:schemeClr val="accent1">
                  <a:lumMod val="75000"/>
                </a:schemeClr>
              </a:solidFill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Freccia bidirezionale verticale 18"/>
          <p:cNvSpPr/>
          <p:nvPr/>
        </p:nvSpPr>
        <p:spPr>
          <a:xfrm>
            <a:off x="4349478" y="4608891"/>
            <a:ext cx="484632" cy="691719"/>
          </a:xfrm>
          <a:prstGeom prst="upDownArrow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07531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575582" y="642959"/>
            <a:ext cx="5936566" cy="722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450"/>
              </a:spcAft>
            </a:pPr>
            <a:r>
              <a:rPr lang="it-IT" sz="16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AUTOANALISI D’ISTITUTO PER IL MIGLIORAMENTO</a:t>
            </a:r>
            <a:endParaRPr lang="it-IT" sz="1600" dirty="0" smtClean="0">
              <a:solidFill>
                <a:schemeClr val="accent1">
                  <a:lumMod val="75000"/>
                </a:schemeClr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450"/>
              </a:spcAft>
            </a:pPr>
            <a:r>
              <a:rPr lang="it-IT" sz="16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PER LA  QUALITÀ DELL’INCLUSIONE</a:t>
            </a:r>
            <a:endParaRPr lang="it-IT" sz="1600" dirty="0">
              <a:solidFill>
                <a:schemeClr val="accent1">
                  <a:lumMod val="75000"/>
                </a:schemeClr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546787" y="1941199"/>
            <a:ext cx="810912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PARTE I</a:t>
            </a:r>
          </a:p>
          <a:p>
            <a:pPr algn="ctr"/>
            <a:endParaRPr lang="it-IT" sz="14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pPr algn="ctr"/>
            <a:r>
              <a:rPr lang="it-IT" sz="14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Definizione di </a:t>
            </a:r>
            <a:r>
              <a:rPr lang="it-IT" sz="14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inclusione</a:t>
            </a:r>
          </a:p>
          <a:p>
            <a:pPr algn="ctr"/>
            <a:endParaRPr lang="it-IT" sz="1400" b="1" dirty="0" smtClean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pPr algn="ctr"/>
            <a:r>
              <a:rPr lang="it-IT" sz="14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La norma (C.M. 8/2013) ci dice che il PAI deve servire per:</a:t>
            </a:r>
          </a:p>
          <a:p>
            <a:pPr algn="ctr"/>
            <a:r>
              <a:rPr lang="it-IT" sz="14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 </a:t>
            </a:r>
          </a:p>
          <a:p>
            <a:pPr lvl="0" algn="ctr"/>
            <a:r>
              <a:rPr lang="it-IT" sz="14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la rilevazione, il monitoraggio e la valutazione del grado di </a:t>
            </a:r>
            <a:r>
              <a:rPr lang="it-IT" sz="1400" dirty="0" err="1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inclusività</a:t>
            </a:r>
            <a:r>
              <a:rPr lang="it-IT" sz="14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 </a:t>
            </a:r>
            <a:r>
              <a:rPr lang="it-IT" sz="14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di una istituzione scolastica</a:t>
            </a:r>
          </a:p>
          <a:p>
            <a:pPr algn="ctr"/>
            <a:r>
              <a:rPr lang="it-IT" sz="14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 </a:t>
            </a:r>
          </a:p>
          <a:p>
            <a:pPr lvl="0" algn="ctr"/>
            <a:r>
              <a:rPr lang="it-IT" sz="14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dai quali ricavare indicatori realistici per il miglioramento</a:t>
            </a:r>
          </a:p>
          <a:p>
            <a:pPr algn="ctr"/>
            <a:r>
              <a:rPr lang="it-IT" sz="14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 </a:t>
            </a:r>
          </a:p>
          <a:p>
            <a:pPr algn="ctr"/>
            <a:r>
              <a:rPr lang="it-IT" sz="14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 </a:t>
            </a:r>
            <a:endParaRPr lang="it-IT" sz="14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895922" y="4508111"/>
            <a:ext cx="8034981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Dimensioni, indicatori, </a:t>
            </a:r>
            <a:r>
              <a:rPr lang="it-IT" sz="14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descrittori</a:t>
            </a:r>
          </a:p>
          <a:p>
            <a:pPr algn="ctr"/>
            <a:endParaRPr lang="it-IT" sz="1400" b="1" dirty="0" smtClean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pPr algn="ctr"/>
            <a:r>
              <a:rPr lang="it-IT" sz="14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ogni scuola può decidere una diversa articolazione delle dimensioni, altri indicatori magari più significativi o ulteriori descrittori più esaustivi; riteniamo però importante che la scuola si doti, e questo potrebbe già essere oggetto di un piano di miglioramento, di un impianto di analisi semplice </a:t>
            </a:r>
            <a:r>
              <a:rPr lang="it-IT" sz="14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ed efficace</a:t>
            </a:r>
            <a:endParaRPr lang="it-IT" sz="14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pPr algn="just"/>
            <a:endParaRPr lang="it-IT" sz="1400" i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32815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50225" y="1978626"/>
            <a:ext cx="8602877" cy="2585323"/>
          </a:xfrm>
          <a:prstGeom prst="rect">
            <a:avLst/>
          </a:prstGeom>
          <a:ln>
            <a:solidFill>
              <a:schemeClr val="accent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Indicatore A 1: 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risorse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professionali 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interne per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favorire l’inclusione  </a:t>
            </a:r>
            <a:endParaRPr lang="it-IT" dirty="0" smtClean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endParaRPr lang="it-IT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Indicatore A 2: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presenza di figure professionali 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anche esterne che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monitorano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coordinano, tengono sotto controllo il processo di 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inclusione</a:t>
            </a:r>
          </a:p>
          <a:p>
            <a:endParaRPr lang="it-IT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Indicatore A 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3: 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strumenti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e procedure per tenere sotto controllo i processi di inclusione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(per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rilevare le criticità a livello strutturale, curricolare, professionale, strumenti di monitoraggio, criteri di valutazione </a:t>
            </a:r>
            <a:r>
              <a:rPr lang="it-IT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ecc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). </a:t>
            </a:r>
            <a:endParaRPr lang="it-IT" dirty="0" smtClean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2551596" y="1261938"/>
            <a:ext cx="4780796" cy="3970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99000"/>
              </a:lnSpc>
              <a:spcAft>
                <a:spcPts val="450"/>
              </a:spcAft>
            </a:pP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 - Dimensione organizzativo-gestionale</a:t>
            </a:r>
            <a:endParaRPr lang="it-IT" sz="2000" dirty="0">
              <a:solidFill>
                <a:schemeClr val="accent1">
                  <a:lumMod val="75000"/>
                </a:schemeClr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2792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63367" y="1598552"/>
            <a:ext cx="8831992" cy="387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" algn="just">
              <a:lnSpc>
                <a:spcPct val="95000"/>
              </a:lnSpc>
              <a:spcAft>
                <a:spcPts val="450"/>
              </a:spcAft>
            </a:pP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Indicatore B 1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: presenza di un curricolo declinato per livelli di competenza </a:t>
            </a:r>
            <a:endParaRPr lang="it-IT" dirty="0">
              <a:solidFill>
                <a:schemeClr val="accent1">
                  <a:lumMod val="75000"/>
                </a:schemeClr>
              </a:solidFill>
              <a:latin typeface="+mn-lt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" algn="just">
              <a:lnSpc>
                <a:spcPct val="95000"/>
              </a:lnSpc>
              <a:spcAft>
                <a:spcPts val="450"/>
              </a:spcAft>
            </a:pPr>
            <a:endParaRPr lang="it-IT" b="1" dirty="0" smtClean="0">
              <a:solidFill>
                <a:schemeClr val="accent1">
                  <a:lumMod val="75000"/>
                </a:schemeClr>
              </a:solidFill>
              <a:effectLst/>
              <a:latin typeface="+mn-lt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" algn="just">
              <a:lnSpc>
                <a:spcPct val="95000"/>
              </a:lnSpc>
              <a:spcAft>
                <a:spcPts val="450"/>
              </a:spcAft>
            </a:pP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Indicatore B 2: 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presenza di progettazione trasversale che permetta di:</a:t>
            </a:r>
          </a:p>
          <a:p>
            <a:pPr marL="314325" indent="-285750" algn="just">
              <a:lnSpc>
                <a:spcPct val="95000"/>
              </a:lnSpc>
              <a:spcAft>
                <a:spcPts val="450"/>
              </a:spcAft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definire i contenuti 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irrinunciabili</a:t>
            </a:r>
          </a:p>
          <a:p>
            <a:pPr marL="314325" indent="-285750" algn="just">
              <a:lnSpc>
                <a:spcPct val="95000"/>
              </a:lnSpc>
              <a:spcAft>
                <a:spcPts val="450"/>
              </a:spcAft>
              <a:buFont typeface="Wingdings" panose="05000000000000000000" pitchFamily="2" charset="2"/>
              <a:buChar char="v"/>
            </a:pPr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Coinvolgere attivamente tutti gli alunni</a:t>
            </a:r>
            <a:endParaRPr lang="it-IT" dirty="0">
              <a:solidFill>
                <a:schemeClr val="accent1">
                  <a:lumMod val="75000"/>
                </a:schemeClr>
              </a:solidFill>
              <a:latin typeface="+mn-lt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" algn="just">
              <a:lnSpc>
                <a:spcPct val="95000"/>
              </a:lnSpc>
              <a:spcAft>
                <a:spcPts val="450"/>
              </a:spcAft>
            </a:pPr>
            <a:endParaRPr lang="it-IT" dirty="0" smtClean="0">
              <a:solidFill>
                <a:schemeClr val="accent1">
                  <a:lumMod val="75000"/>
                </a:schemeClr>
              </a:solidFill>
              <a:effectLst/>
              <a:latin typeface="+mn-lt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ts val="739"/>
              </a:lnSpc>
              <a:spcAft>
                <a:spcPts val="450"/>
              </a:spcAft>
            </a:pPr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indicatore B 3: 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utilizzo di metodologie didattiche inclusive </a:t>
            </a:r>
          </a:p>
          <a:p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 </a:t>
            </a:r>
          </a:p>
          <a:p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indicatore B 4: 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strategie inclusive di valutazione </a:t>
            </a:r>
          </a:p>
          <a:p>
            <a:endParaRPr lang="it-IT" b="1" dirty="0">
              <a:solidFill>
                <a:schemeClr val="accent1">
                  <a:lumMod val="75000"/>
                </a:schemeClr>
              </a:solidFill>
              <a:latin typeface="+mn-lt"/>
              <a:cs typeface="Calibri" panose="020F0502020204030204" pitchFamily="34" charset="0"/>
            </a:endParaRPr>
          </a:p>
          <a:p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indicatore B 5: 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presenza di strumenti collegiali (decisi dal Collegio Docenti e applicati </a:t>
            </a:r>
          </a:p>
          <a:p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da tutti) di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 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progettazione-programmazione per la personalizzazione del processo di insegnamento-apprendimento </a:t>
            </a:r>
            <a:endParaRPr lang="it-IT" dirty="0">
              <a:solidFill>
                <a:schemeClr val="accent1">
                  <a:lumMod val="75000"/>
                </a:schemeClr>
              </a:solidFill>
              <a:effectLst/>
              <a:latin typeface="+mn-lt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2388894" y="337080"/>
            <a:ext cx="4908721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B- Dimensione curricolare e didattica</a:t>
            </a:r>
            <a:endParaRPr lang="it-IT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92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237788" y="520505"/>
            <a:ext cx="4753855" cy="1070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1000" algn="just">
              <a:lnSpc>
                <a:spcPct val="115000"/>
              </a:lnSpc>
              <a:spcAft>
                <a:spcPts val="450"/>
              </a:spcAft>
            </a:pPr>
            <a:r>
              <a:rPr lang="it-IT" sz="16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A - Dimensione organizzativo-gestionale</a:t>
            </a:r>
          </a:p>
          <a:p>
            <a:pPr marL="381000" algn="just">
              <a:lnSpc>
                <a:spcPct val="115000"/>
              </a:lnSpc>
              <a:spcAft>
                <a:spcPts val="450"/>
              </a:spcAft>
            </a:pPr>
            <a:r>
              <a:rPr lang="it-IT" sz="1600" b="1" dirty="0" smtClean="0">
                <a:solidFill>
                  <a:schemeClr val="accent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B </a:t>
            </a:r>
            <a:r>
              <a:rPr lang="it-IT" sz="16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- Dimensione curricolare didattica</a:t>
            </a:r>
            <a:endParaRPr lang="it-IT" sz="1600" dirty="0">
              <a:solidFill>
                <a:schemeClr val="accent2">
                  <a:lumMod val="50000"/>
                </a:schemeClr>
              </a:solidFill>
              <a:latin typeface="+mn-lt"/>
              <a:cs typeface="Arial" panose="020B0604020202020204" pitchFamily="34" charset="0"/>
            </a:endParaRPr>
          </a:p>
          <a:p>
            <a:pPr marL="381000" algn="just">
              <a:lnSpc>
                <a:spcPct val="115000"/>
              </a:lnSpc>
              <a:spcAft>
                <a:spcPts val="450"/>
              </a:spcAft>
            </a:pPr>
            <a:endParaRPr lang="it-IT" sz="1600" dirty="0">
              <a:solidFill>
                <a:schemeClr val="accent1">
                  <a:lumMod val="75000"/>
                </a:schemeClr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27382385"/>
              </p:ext>
            </p:extLst>
          </p:nvPr>
        </p:nvGraphicFramePr>
        <p:xfrm>
          <a:off x="413239" y="4544903"/>
          <a:ext cx="8361485" cy="16448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00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1070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8814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2263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644882">
                <a:tc>
                  <a:txBody>
                    <a:bodyPr/>
                    <a:lstStyle/>
                    <a:p>
                      <a:pPr algn="ctr">
                        <a:lnSpc>
                          <a:spcPct val="91000"/>
                        </a:lnSpc>
                        <a:spcAft>
                          <a:spcPts val="600"/>
                        </a:spcAft>
                        <a:tabLst>
                          <a:tab pos="449580" algn="l"/>
                        </a:tabLst>
                      </a:pPr>
                      <a:endParaRPr lang="it-IT" sz="1400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91000"/>
                        </a:lnSpc>
                        <a:spcAft>
                          <a:spcPts val="600"/>
                        </a:spcAft>
                        <a:tabLst>
                          <a:tab pos="449580" algn="l"/>
                        </a:tabLst>
                      </a:pPr>
                      <a:r>
                        <a:rPr lang="it-IT" sz="140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Indicatori g</a:t>
                      </a:r>
                      <a:r>
                        <a:rPr lang="it-IT" sz="140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ià definiti</a:t>
                      </a:r>
                      <a:endParaRPr lang="it-IT" sz="1400" i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1000"/>
                        </a:lnSpc>
                        <a:spcAft>
                          <a:spcPts val="600"/>
                        </a:spcAft>
                        <a:tabLst>
                          <a:tab pos="449580" algn="l"/>
                        </a:tabLst>
                      </a:pPr>
                      <a:endParaRPr lang="it-IT" sz="1400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91000"/>
                        </a:lnSpc>
                        <a:spcAft>
                          <a:spcPts val="600"/>
                        </a:spcAft>
                        <a:tabLst>
                          <a:tab pos="449580" algn="l"/>
                        </a:tabLst>
                      </a:pPr>
                      <a:r>
                        <a:rPr lang="it-IT" sz="140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Descrittori g</a:t>
                      </a:r>
                      <a:r>
                        <a:rPr lang="it-IT" sz="140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ià definiti</a:t>
                      </a:r>
                      <a:endParaRPr lang="it-IT" sz="1400" i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1000"/>
                        </a:lnSpc>
                        <a:spcAft>
                          <a:spcPts val="600"/>
                        </a:spcAft>
                        <a:tabLst>
                          <a:tab pos="449580" algn="l"/>
                        </a:tabLst>
                      </a:pPr>
                      <a:endParaRPr lang="it-IT" sz="1400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91000"/>
                        </a:lnSpc>
                        <a:spcAft>
                          <a:spcPts val="600"/>
                        </a:spcAft>
                        <a:tabLst>
                          <a:tab pos="449580" algn="l"/>
                        </a:tabLst>
                      </a:pPr>
                      <a:r>
                        <a:rPr lang="it-IT" sz="140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Modalità </a:t>
                      </a:r>
                      <a:r>
                        <a:rPr lang="it-IT" sz="1400" i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di raccolta dati</a:t>
                      </a:r>
                    </a:p>
                    <a:p>
                      <a:pPr algn="ctr">
                        <a:lnSpc>
                          <a:spcPct val="91000"/>
                        </a:lnSpc>
                        <a:spcAft>
                          <a:spcPts val="600"/>
                        </a:spcAft>
                        <a:tabLst>
                          <a:tab pos="449580" algn="l"/>
                        </a:tabLst>
                      </a:pPr>
                      <a:r>
                        <a:rPr lang="it-IT" sz="1400" i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(da definire)</a:t>
                      </a:r>
                      <a:endParaRPr lang="it-IT" sz="1400" i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35"/>
                        </a:lnSpc>
                        <a:spcAft>
                          <a:spcPts val="600"/>
                        </a:spcAft>
                      </a:pPr>
                      <a:endParaRPr lang="it-IT" sz="1400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ts val="1335"/>
                        </a:lnSpc>
                        <a:spcAft>
                          <a:spcPts val="600"/>
                        </a:spcAft>
                      </a:pPr>
                      <a:r>
                        <a:rPr lang="it-IT" sz="140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Esiti </a:t>
                      </a:r>
                      <a:r>
                        <a:rPr lang="it-IT" sz="1400" i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della raccolta dati</a:t>
                      </a:r>
                    </a:p>
                    <a:p>
                      <a:pPr algn="ctr">
                        <a:lnSpc>
                          <a:spcPts val="1335"/>
                        </a:lnSpc>
                        <a:spcAft>
                          <a:spcPts val="600"/>
                        </a:spcAft>
                      </a:pPr>
                      <a:r>
                        <a:rPr lang="it-IT" sz="140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(la codifica va definita)</a:t>
                      </a:r>
                      <a:endParaRPr lang="it-IT" sz="1400" i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844061" y="2126907"/>
            <a:ext cx="724486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accent2">
                    <a:lumMod val="50000"/>
                  </a:schemeClr>
                </a:solidFill>
                <a:latin typeface="+mn-lt"/>
                <a:cs typeface="Calibri" panose="020F0502020204030204" pitchFamily="34" charset="0"/>
              </a:rPr>
              <a:t>Per entrambe le dimensioni sono stati definiti nel vademecum sia gli indicatori sia i descrittori</a:t>
            </a:r>
          </a:p>
          <a:p>
            <a:endParaRPr lang="it-IT" dirty="0" smtClean="0">
              <a:solidFill>
                <a:schemeClr val="accent2">
                  <a:lumMod val="50000"/>
                </a:schemeClr>
              </a:solidFill>
              <a:latin typeface="+mn-lt"/>
              <a:cs typeface="Calibri" panose="020F0502020204030204" pitchFamily="34" charset="0"/>
            </a:endParaRPr>
          </a:p>
          <a:p>
            <a:pPr algn="ctr"/>
            <a:r>
              <a:rPr lang="it-IT" dirty="0" smtClean="0">
                <a:solidFill>
                  <a:schemeClr val="accent2">
                    <a:lumMod val="50000"/>
                  </a:schemeClr>
                </a:solidFill>
                <a:latin typeface="+mn-lt"/>
                <a:cs typeface="Calibri" panose="020F0502020204030204" pitchFamily="34" charset="0"/>
              </a:rPr>
              <a:t>Invece le modalità di raccolta dati ed esiti sono esplicitate da ogni scuola attraverso proprie procedure più consone ai criteri scelti per codificare i risultati</a:t>
            </a:r>
            <a:endParaRPr lang="it-IT" dirty="0">
              <a:solidFill>
                <a:schemeClr val="accent2">
                  <a:lumMod val="50000"/>
                </a:schemeClr>
              </a:solidFill>
              <a:latin typeface="+mn-lt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5761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iario di viaggio">
  <a:themeElements>
    <a:clrScheme name="Diario di viaggio">
      <a:dk1>
        <a:sysClr val="windowText" lastClr="000000"/>
      </a:dk1>
      <a:lt1>
        <a:srgbClr val="EAC968"/>
      </a:lt1>
      <a:dk2>
        <a:srgbClr val="2A2515"/>
      </a:dk2>
      <a:lt2>
        <a:srgbClr val="82682C"/>
      </a:lt2>
      <a:accent1>
        <a:srgbClr val="B74D21"/>
      </a:accent1>
      <a:accent2>
        <a:srgbClr val="A32323"/>
      </a:accent2>
      <a:accent3>
        <a:srgbClr val="4576A3"/>
      </a:accent3>
      <a:accent4>
        <a:srgbClr val="615D9A"/>
      </a:accent4>
      <a:accent5>
        <a:srgbClr val="67924B"/>
      </a:accent5>
      <a:accent6>
        <a:srgbClr val="BF7B1B"/>
      </a:accent6>
      <a:hlink>
        <a:srgbClr val="99350B"/>
      </a:hlink>
      <a:folHlink>
        <a:srgbClr val="785140"/>
      </a:folHlink>
    </a:clrScheme>
    <a:fontScheme name="Diario di viaggio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Diario di viaggi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6600000" sx="102000" sy="102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88900" dist="63500" dir="2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sunset" dir="t">
              <a:rot lat="0" lon="0" rev="4200000"/>
            </a:lightRig>
          </a:scene3d>
          <a:sp3d>
            <a:bevelT w="635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0000"/>
                <a:hueMod val="85000"/>
                <a:satMod val="300000"/>
                <a:lumMod val="100000"/>
              </a:schemeClr>
            </a:gs>
            <a:gs pos="40000">
              <a:schemeClr val="phClr">
                <a:tint val="45000"/>
                <a:shade val="99000"/>
                <a:hueMod val="95000"/>
                <a:satMod val="300000"/>
                <a:lumMod val="100000"/>
              </a:schemeClr>
            </a:gs>
            <a:gs pos="100000">
              <a:schemeClr val="phClr">
                <a:shade val="20000"/>
                <a:hueMod val="95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70000"/>
                <a:satMod val="2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910</TotalTime>
  <Words>1859</Words>
  <Application>Microsoft Office PowerPoint</Application>
  <PresentationFormat>Presentazione su schermo (4:3)</PresentationFormat>
  <Paragraphs>365</Paragraphs>
  <Slides>17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Diario di viaggio</vt:lpstr>
      <vt:lpstr>            </vt:lpstr>
      <vt:lpstr>LA RETE LI.SA.CA.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Maria Marino</dc:creator>
  <cp:lastModifiedBy>W7</cp:lastModifiedBy>
  <cp:revision>104</cp:revision>
  <dcterms:created xsi:type="dcterms:W3CDTF">2018-05-22T19:23:57Z</dcterms:created>
  <dcterms:modified xsi:type="dcterms:W3CDTF">2018-09-01T05:48:55Z</dcterms:modified>
</cp:coreProperties>
</file>