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737"/>
  </p:normalViewPr>
  <p:slideViewPr>
    <p:cSldViewPr snapToGrid="0" snapToObjects="1">
      <p:cViewPr varScale="1">
        <p:scale>
          <a:sx n="58" d="100"/>
          <a:sy n="58" d="100"/>
        </p:scale>
        <p:origin x="15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2968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Titolo Testo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>
              <a:spcBef>
                <a:spcPts val="1200"/>
              </a:spcBef>
              <a:defRPr sz="3000" i="1"/>
            </a:lvl1pPr>
          </a:lstStyle>
          <a:p>
            <a:r>
              <a:t>–Giovanni Mela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ts val="0"/>
              </a:spcBef>
            </a:lvl1pPr>
          </a:lstStyle>
          <a:p>
            <a:r>
              <a:t>“Inserisci qui una citazione”. 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31" name="Shape 31"/>
          <p:cNvSpPr>
            <a:spLocks noGrp="1"/>
          </p:cNvSpPr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Titolo Testo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2" name="Shape 52"/>
          <p:cNvSpPr>
            <a:spLocks noGrp="1"/>
          </p:cNvSpPr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3000"/>
            </a:lvl1pPr>
            <a:lvl2pPr indent="393700">
              <a:spcBef>
                <a:spcPts val="1800"/>
              </a:spcBef>
              <a:defRPr sz="3000"/>
            </a:lvl2pPr>
            <a:lvl3pPr indent="787400">
              <a:spcBef>
                <a:spcPts val="1800"/>
              </a:spcBef>
              <a:defRPr sz="3000"/>
            </a:lvl3pPr>
            <a:lvl4pPr indent="1181100">
              <a:spcBef>
                <a:spcPts val="1800"/>
              </a:spcBef>
              <a:defRPr sz="3000"/>
            </a:lvl4pPr>
            <a:lvl5pPr indent="1574800">
              <a:spcBef>
                <a:spcPts val="1800"/>
              </a:spcBef>
              <a:defRPr sz="3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0" marR="0" indent="2286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0" marR="0" indent="4572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0" marR="0" indent="6858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0" marR="0" indent="9144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0" marR="0" indent="11430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0" marR="0" indent="13716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0" marR="0" indent="16002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0" marR="0" indent="18288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body" idx="13"/>
          </p:nvPr>
        </p:nvSpPr>
        <p:spPr>
          <a:xfrm>
            <a:off x="500955" y="4965212"/>
            <a:ext cx="7200901" cy="533401"/>
          </a:xfrm>
          <a:prstGeom prst="rect">
            <a:avLst/>
          </a:prstGeom>
          <a:solidFill>
            <a:srgbClr val="C9C3BA"/>
          </a:solidFill>
          <a:ln w="25400">
            <a:solidFill>
              <a:srgbClr val="000000"/>
            </a:solidFill>
          </a:ln>
        </p:spPr>
        <p:txBody>
          <a:bodyPr/>
          <a:lstStyle>
            <a:lvl1pPr>
              <a:defRPr b="1"/>
            </a:lvl1pPr>
          </a:lstStyle>
          <a:p>
            <a:r>
              <a:t>RETE OMNES TOGETHER - AVELLINO</a:t>
            </a:r>
          </a:p>
        </p:txBody>
      </p:sp>
      <p:sp>
        <p:nvSpPr>
          <p:cNvPr id="134" name="Shape 134"/>
          <p:cNvSpPr>
            <a:spLocks noGrp="1"/>
          </p:cNvSpPr>
          <p:nvPr>
            <p:ph type="ctrTitle"/>
          </p:nvPr>
        </p:nvSpPr>
        <p:spPr>
          <a:xfrm>
            <a:off x="632806" y="5912447"/>
            <a:ext cx="7200901" cy="2413001"/>
          </a:xfrm>
          <a:prstGeom prst="rect">
            <a:avLst/>
          </a:prstGeom>
          <a:solidFill>
            <a:schemeClr val="accent4">
              <a:hueOff val="254533"/>
              <a:satOff val="20019"/>
              <a:lumOff val="9426"/>
            </a:schemeClr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16052">
              <a:lnSpc>
                <a:spcPct val="100000"/>
              </a:lnSpc>
              <a:spcBef>
                <a:spcPts val="0"/>
              </a:spcBef>
              <a:defRPr sz="2730" b="1">
                <a:solidFill>
                  <a:srgbClr val="011993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  <a:p>
            <a:pPr defTabSz="416052">
              <a:lnSpc>
                <a:spcPct val="100000"/>
              </a:lnSpc>
              <a:spcBef>
                <a:spcPts val="0"/>
              </a:spcBef>
              <a:defRPr sz="2730" b="1">
                <a:solidFill>
                  <a:srgbClr val="011993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  <a:p>
            <a:pPr defTabSz="416052">
              <a:lnSpc>
                <a:spcPct val="100000"/>
              </a:lnSpc>
              <a:spcBef>
                <a:spcPts val="0"/>
              </a:spcBef>
              <a:defRPr sz="2730" b="1">
                <a:solidFill>
                  <a:srgbClr val="011993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L'esperienza irpina tra etica, innovazione e complessità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ubTitle" sz="quarter" idx="1"/>
          </p:nvPr>
        </p:nvSpPr>
        <p:spPr>
          <a:xfrm>
            <a:off x="8280400" y="6024772"/>
            <a:ext cx="4241801" cy="2413001"/>
          </a:xfrm>
          <a:prstGeom prst="rect">
            <a:avLst/>
          </a:prstGeom>
          <a:solidFill>
            <a:srgbClr val="C9C3BA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t>Dirigente Scolastica - IPSSEOA </a:t>
            </a:r>
            <a:r>
              <a:rPr i="1"/>
              <a:t>Manlio Rossi - Doria</a:t>
            </a:r>
          </a:p>
          <a:p>
            <a:r>
              <a:t>Maria Teresa Cipriano</a:t>
            </a:r>
          </a:p>
        </p:txBody>
      </p:sp>
      <p:pic>
        <p:nvPicPr>
          <p:cNvPr id="13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4573" y="292526"/>
            <a:ext cx="5315691" cy="3965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 rot="5316561">
            <a:off x="5861480" y="3466976"/>
            <a:ext cx="1066801" cy="1066801"/>
          </a:xfrm>
          <a:prstGeom prst="rightArrow">
            <a:avLst>
              <a:gd name="adj1" fmla="val 32000"/>
              <a:gd name="adj2" fmla="val 76190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2095500" y="5219981"/>
            <a:ext cx="1121371" cy="1066801"/>
          </a:xfrm>
          <a:prstGeom prst="rightArrow">
            <a:avLst>
              <a:gd name="adj1" fmla="val 32000"/>
              <a:gd name="adj2" fmla="val 67274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4108648" y="5425140"/>
            <a:ext cx="7708504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000" b="1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ontologia dell’essere personale</a:t>
            </a:r>
          </a:p>
        </p:txBody>
      </p:sp>
      <p:sp>
        <p:nvSpPr>
          <p:cNvPr id="175" name="Shape 175"/>
          <p:cNvSpPr/>
          <p:nvPr/>
        </p:nvSpPr>
        <p:spPr>
          <a:xfrm>
            <a:off x="2945060" y="2433170"/>
            <a:ext cx="770850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4000">
                <a:solidFill>
                  <a:srgbClr val="000000"/>
                </a:solidFill>
              </a:defRPr>
            </a:lvl1pPr>
          </a:lstStyle>
          <a:p>
            <a:pPr>
              <a:defRPr b="1"/>
            </a:pPr>
            <a:r>
              <a:rPr b="0"/>
              <a:t>L’etica fonda le competenze</a:t>
            </a:r>
          </a:p>
        </p:txBody>
      </p:sp>
      <p:sp>
        <p:nvSpPr>
          <p:cNvPr id="176" name="Shape 176"/>
          <p:cNvSpPr/>
          <p:nvPr/>
        </p:nvSpPr>
        <p:spPr>
          <a:xfrm>
            <a:off x="2110630" y="4572000"/>
            <a:ext cx="878354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defRPr sz="3000">
                <a:solidFill>
                  <a:srgbClr val="000000"/>
                </a:solidFill>
              </a:defRPr>
            </a:lvl1pPr>
          </a:lstStyle>
          <a:p>
            <a:pPr>
              <a:defRPr b="1"/>
            </a:pPr>
            <a:r>
              <a:rPr b="0"/>
              <a:t>Il primato è dell’agire etico, del nostro fare concreto</a:t>
            </a:r>
          </a:p>
        </p:txBody>
      </p:sp>
      <p:sp>
        <p:nvSpPr>
          <p:cNvPr id="177" name="Shape 177"/>
          <p:cNvSpPr/>
          <p:nvPr/>
        </p:nvSpPr>
        <p:spPr>
          <a:xfrm>
            <a:off x="2730499" y="7137962"/>
            <a:ext cx="891841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defRPr sz="3000">
                <a:solidFill>
                  <a:srgbClr val="000000"/>
                </a:solidFill>
              </a:defRPr>
            </a:lvl1pPr>
          </a:lstStyle>
          <a:p>
            <a:r>
              <a:t>Supera i limiti imposti dalla tecnica e dall’economia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56031">
              <a:lnSpc>
                <a:spcPct val="100000"/>
              </a:lnSpc>
              <a:spcBef>
                <a:spcPts val="0"/>
              </a:spcBef>
              <a:defRPr sz="3920" b="1">
                <a:solidFill>
                  <a:srgbClr val="0091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ETICA   DEL  DISCORSO  (Habermas 1983)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34340">
              <a:spcBef>
                <a:spcPts val="0"/>
              </a:spcBef>
              <a:defRPr sz="3800" b="1">
                <a:solidFill>
                  <a:srgbClr val="9421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</a:t>
            </a:r>
            <a:r>
              <a:rPr i="1"/>
              <a:t>gire orientato all’intesa, al con-senso</a:t>
            </a:r>
          </a:p>
          <a:p>
            <a:pPr algn="ctr" defTabSz="434340">
              <a:spcBef>
                <a:spcPts val="0"/>
              </a:spcBef>
              <a:defRPr sz="3800" b="1">
                <a:solidFill>
                  <a:srgbClr val="9421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creativo nell’autonomia organizzativa, didattica e di ricerca  </a:t>
            </a:r>
          </a:p>
          <a:p>
            <a:pPr defTabSz="434340">
              <a:spcBef>
                <a:spcPts val="0"/>
              </a:spcBef>
              <a:defRPr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96005" indent="-496005" algn="just" defTabSz="434340">
              <a:spcBef>
                <a:spcPts val="0"/>
              </a:spcBef>
              <a:buSzPct val="75000"/>
              <a:buChar char="•"/>
              <a:defRPr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 norme accettate come valide devono esprimere una </a:t>
            </a:r>
            <a:r>
              <a:rPr b="1"/>
              <a:t>volontà universale</a:t>
            </a:r>
            <a:r>
              <a:t>/di tutti</a:t>
            </a:r>
          </a:p>
          <a:p>
            <a:pPr marL="496005" indent="-496005" algn="just" defTabSz="434340">
              <a:spcBef>
                <a:spcPts val="0"/>
              </a:spcBef>
              <a:buSzPct val="75000"/>
              <a:buChar char="•"/>
              <a:defRPr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 norme  sono il risultato di un </a:t>
            </a:r>
            <a:r>
              <a:rPr b="1"/>
              <a:t>discorso</a:t>
            </a:r>
            <a:r>
              <a:t> condotto in una </a:t>
            </a:r>
            <a:r>
              <a:rPr b="1"/>
              <a:t>dimensione collettiva: </a:t>
            </a:r>
            <a:r>
              <a:t>vengono accettate da tutti gli individui coinvolti, tenuto conto delle </a:t>
            </a:r>
            <a:r>
              <a:rPr b="1"/>
              <a:t>caratteristiche - condizioni </a:t>
            </a:r>
            <a:r>
              <a:t>particolari di ciascuno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just" defTabSz="457200">
              <a:spcBef>
                <a:spcPts val="0"/>
              </a:spcBef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 defTabSz="457200">
              <a:spcBef>
                <a:spcPts val="0"/>
              </a:spcBef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b="1"/>
          </a:p>
        </p:txBody>
      </p:sp>
      <p:sp>
        <p:nvSpPr>
          <p:cNvPr id="183" name="Shape 183"/>
          <p:cNvSpPr/>
          <p:nvPr/>
        </p:nvSpPr>
        <p:spPr>
          <a:xfrm>
            <a:off x="2324100" y="1397313"/>
            <a:ext cx="7906197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572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Nel </a:t>
            </a:r>
            <a:r>
              <a:rPr b="1" i="1"/>
              <a:t>rendere conto </a:t>
            </a:r>
            <a:r>
              <a:t> </a:t>
            </a:r>
            <a:r>
              <a:rPr b="1"/>
              <a:t>si riscontrerà</a:t>
            </a:r>
          </a:p>
        </p:txBody>
      </p:sp>
      <p:sp>
        <p:nvSpPr>
          <p:cNvPr id="184" name="Shape 184"/>
          <p:cNvSpPr/>
          <p:nvPr/>
        </p:nvSpPr>
        <p:spPr>
          <a:xfrm>
            <a:off x="2209800" y="3738229"/>
            <a:ext cx="9283043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l’aver partecipato, come </a:t>
            </a:r>
            <a:r>
              <a:rPr b="1"/>
              <a:t>protagonisti</a:t>
            </a:r>
            <a:r>
              <a:t>, ad un processo</a:t>
            </a:r>
          </a:p>
        </p:txBody>
      </p:sp>
      <p:sp>
        <p:nvSpPr>
          <p:cNvPr id="185" name="Shape 185"/>
          <p:cNvSpPr/>
          <p:nvPr/>
        </p:nvSpPr>
        <p:spPr>
          <a:xfrm>
            <a:off x="1942027" y="6235699"/>
            <a:ext cx="9818589" cy="1816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</a:t>
            </a:r>
            <a:r>
              <a:rPr b="1"/>
              <a:t>emergere di</a:t>
            </a:r>
            <a:r>
              <a:t> una </a:t>
            </a:r>
            <a:r>
              <a:rPr b="1"/>
              <a:t>leadership riconosciuta e autorevole</a:t>
            </a:r>
            <a:r>
              <a:t>, capace di promuovere un </a:t>
            </a:r>
            <a:r>
              <a:rPr b="1"/>
              <a:t>ethos</a:t>
            </a:r>
            <a:r>
              <a:t> basato </a:t>
            </a:r>
            <a:r>
              <a:rPr b="1"/>
              <a:t>sull’apertura e sul riconoscimento reciproco e un’assunzione collettiva di responsabilità</a:t>
            </a:r>
          </a:p>
        </p:txBody>
      </p:sp>
      <p:sp>
        <p:nvSpPr>
          <p:cNvPr id="186" name="Shape 186"/>
          <p:cNvSpPr/>
          <p:nvPr/>
        </p:nvSpPr>
        <p:spPr>
          <a:xfrm rot="5336142">
            <a:off x="5680723" y="2437663"/>
            <a:ext cx="994873" cy="1077001"/>
          </a:xfrm>
          <a:prstGeom prst="rightArrow">
            <a:avLst>
              <a:gd name="adj1" fmla="val 32000"/>
              <a:gd name="adj2" fmla="val 69283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5336142">
            <a:off x="5680723" y="4828831"/>
            <a:ext cx="994873" cy="1077000"/>
          </a:xfrm>
          <a:prstGeom prst="rightArrow">
            <a:avLst>
              <a:gd name="adj1" fmla="val 32000"/>
              <a:gd name="adj2" fmla="val 69283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just" defTabSz="457200">
              <a:spcBef>
                <a:spcPts val="0"/>
              </a:spcBef>
              <a:defRPr sz="4000" i="1">
                <a:solidFill>
                  <a:srgbClr val="000000"/>
                </a:solidFill>
              </a:defRPr>
            </a:pPr>
            <a:r>
              <a:rPr i="0"/>
              <a:t>Il Piano Nazionale Anticorruzione, a proposito di formazione generale con </a:t>
            </a:r>
            <a:r>
              <a:rPr b="1" i="0">
                <a:solidFill>
                  <a:srgbClr val="008F00"/>
                </a:solidFill>
              </a:rPr>
              <a:t>approccio valoriale</a:t>
            </a:r>
            <a:r>
              <a:rPr i="0"/>
              <a:t>, riporta: </a:t>
            </a:r>
            <a:r>
              <a:t>Le amministrazioni debbono avviare apposite iniziative formative sui temi dell’etica e della legalità: tali iniziative debbono coinvolgere tutti i dipendenti ed i collaboratori a vario titolo dell’amministrazione, debbono riguardare il contenuto dei Codici di comportamento e il Codice disciplinare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F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r>
              <a:t>LE ATTIVITA’ SVOLTE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508000" y="2324100"/>
            <a:ext cx="11988800" cy="6895059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2F92"/>
                </a:solidFill>
              </a:defRPr>
            </a:pPr>
            <a:r>
              <a:t>2016</a:t>
            </a:r>
          </a:p>
          <a:p>
            <a:pPr>
              <a:defRPr b="1">
                <a:solidFill>
                  <a:srgbClr val="FF2F92"/>
                </a:solidFill>
              </a:defRPr>
            </a:pPr>
            <a:r>
              <a:t>AREE DI INTERVENTO</a:t>
            </a:r>
          </a:p>
        </p:txBody>
      </p:sp>
      <p:sp>
        <p:nvSpPr>
          <p:cNvPr id="193" name="Shape 193"/>
          <p:cNvSpPr/>
          <p:nvPr/>
        </p:nvSpPr>
        <p:spPr>
          <a:xfrm>
            <a:off x="5930900" y="2318906"/>
            <a:ext cx="5970514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200" b="1">
                <a:solidFill>
                  <a:srgbClr val="000000"/>
                </a:solidFill>
              </a:defRPr>
            </a:pPr>
            <a:r>
              <a:t>RISORSE UMANE</a:t>
            </a:r>
          </a:p>
          <a:p>
            <a:pPr algn="l" defTabSz="457200">
              <a:defRPr sz="2200">
                <a:solidFill>
                  <a:srgbClr val="000000"/>
                </a:solidFill>
              </a:defRPr>
            </a:pPr>
            <a:r>
              <a:t>Definizione criteri bonus per la valorizzazione </a:t>
            </a:r>
          </a:p>
          <a:p>
            <a:pPr algn="l" defTabSz="457200">
              <a:defRPr sz="2200">
                <a:solidFill>
                  <a:srgbClr val="000000"/>
                </a:solidFill>
              </a:defRPr>
            </a:pPr>
            <a:r>
              <a:t>del merito dei docenti (gruppo di lavoro)</a:t>
            </a:r>
          </a:p>
          <a:p>
            <a:pPr algn="l" defTabSz="457200">
              <a:defRPr sz="2200">
                <a:solidFill>
                  <a:srgbClr val="000000"/>
                </a:solidFill>
              </a:defRPr>
            </a:pPr>
            <a:r>
              <a:t>Report sugli esiti dell’applicazione dei criteri</a:t>
            </a:r>
          </a:p>
        </p:txBody>
      </p:sp>
      <p:sp>
        <p:nvSpPr>
          <p:cNvPr id="194" name="Shape 194"/>
          <p:cNvSpPr/>
          <p:nvPr/>
        </p:nvSpPr>
        <p:spPr>
          <a:xfrm>
            <a:off x="5994400" y="4126921"/>
            <a:ext cx="4711304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200" b="1">
                <a:solidFill>
                  <a:srgbClr val="000000"/>
                </a:solidFill>
              </a:defRPr>
            </a:pPr>
            <a:r>
              <a:t>TRASPARENZA</a:t>
            </a:r>
          </a:p>
          <a:p>
            <a:pPr algn="l" defTabSz="457200">
              <a:defRPr sz="2200" b="1">
                <a:solidFill>
                  <a:srgbClr val="2D2D2D"/>
                </a:solidFill>
              </a:defRPr>
            </a:pPr>
            <a:r>
              <a:rPr b="0">
                <a:solidFill>
                  <a:srgbClr val="000000"/>
                </a:solidFill>
              </a:rPr>
              <a:t>Definizione Piano per il </a:t>
            </a:r>
            <a:r>
              <a:rPr b="0"/>
              <a:t>Programma </a:t>
            </a:r>
          </a:p>
          <a:p>
            <a:pPr algn="l" defTabSz="457200">
              <a:defRPr sz="2200">
                <a:solidFill>
                  <a:srgbClr val="2D2D2D"/>
                </a:solidFill>
              </a:defRPr>
            </a:pPr>
            <a:r>
              <a:t>Triennale per la Trasparenza </a:t>
            </a:r>
          </a:p>
          <a:p>
            <a:pPr algn="l" defTabSz="457200">
              <a:defRPr sz="2200">
                <a:solidFill>
                  <a:srgbClr val="2D2D2D"/>
                </a:solidFill>
              </a:defRPr>
            </a:pPr>
            <a:r>
              <a:t>e l’Integrità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200">
                <a:solidFill>
                  <a:srgbClr val="000000"/>
                </a:solidFill>
              </a:defRP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6037969" y="5867978"/>
            <a:ext cx="5328904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200" b="1">
                <a:solidFill>
                  <a:srgbClr val="000000"/>
                </a:solidFill>
              </a:defRPr>
            </a:pPr>
            <a:r>
              <a:t>FORMAZIONE</a:t>
            </a:r>
          </a:p>
          <a:p>
            <a:pPr algn="l" defTabSz="457200">
              <a:defRPr sz="2200">
                <a:solidFill>
                  <a:srgbClr val="000000"/>
                </a:solidFill>
              </a:defRPr>
            </a:pPr>
            <a:r>
              <a:t>Moduli Google di rilevazione dei bisogni </a:t>
            </a:r>
          </a:p>
          <a:p>
            <a:pPr algn="l" defTabSz="457200">
              <a:defRPr sz="2200">
                <a:solidFill>
                  <a:srgbClr val="000000"/>
                </a:solidFill>
              </a:defRPr>
            </a:pPr>
            <a:r>
              <a:t>formativi</a:t>
            </a:r>
          </a:p>
        </p:txBody>
      </p:sp>
      <p:sp>
        <p:nvSpPr>
          <p:cNvPr id="196" name="Shape 196"/>
          <p:cNvSpPr/>
          <p:nvPr/>
        </p:nvSpPr>
        <p:spPr>
          <a:xfrm>
            <a:off x="6096000" y="7397750"/>
            <a:ext cx="5980473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200" b="1">
                <a:solidFill>
                  <a:srgbClr val="000000"/>
                </a:solidFill>
              </a:defRPr>
            </a:pPr>
            <a:r>
              <a:t>CURRICOLO</a:t>
            </a:r>
          </a:p>
          <a:p>
            <a:pPr algn="l" defTabSz="457200">
              <a:defRPr sz="2200">
                <a:solidFill>
                  <a:srgbClr val="000000"/>
                </a:solidFill>
              </a:defRPr>
            </a:pPr>
            <a:r>
              <a:t>Diffusione pratiche pensiero computazionale</a:t>
            </a:r>
          </a:p>
          <a:p>
            <a:pPr algn="l" defTabSz="457200">
              <a:defRPr sz="2200">
                <a:solidFill>
                  <a:srgbClr val="000000"/>
                </a:solidFill>
              </a:defRPr>
            </a:pPr>
            <a:r>
              <a:t>Scuole coinvolte: IPSSEOA, IC Volturara, </a:t>
            </a:r>
          </a:p>
          <a:p>
            <a:pPr algn="l" defTabSz="457200">
              <a:defRPr sz="2200">
                <a:solidFill>
                  <a:srgbClr val="000000"/>
                </a:solidFill>
              </a:defRPr>
            </a:pPr>
            <a:r>
              <a:t>Direzione didattica V Circolo, IC Perna - Dante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F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r>
              <a:t>LE ATTIVITA’ SVOLTE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xfrm>
            <a:off x="609600" y="2514600"/>
            <a:ext cx="11988800" cy="6530331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2F92"/>
                </a:solidFill>
              </a:defRPr>
            </a:pPr>
            <a:r>
              <a:t>2017</a:t>
            </a:r>
          </a:p>
          <a:p>
            <a:pPr>
              <a:defRPr b="1">
                <a:solidFill>
                  <a:srgbClr val="FF2F92"/>
                </a:solidFill>
              </a:defRPr>
            </a:pPr>
            <a:r>
              <a:t>AREE DI INTERVENTO</a:t>
            </a:r>
          </a:p>
        </p:txBody>
      </p:sp>
      <p:sp>
        <p:nvSpPr>
          <p:cNvPr id="200" name="Shape 200"/>
          <p:cNvSpPr/>
          <p:nvPr/>
        </p:nvSpPr>
        <p:spPr>
          <a:xfrm>
            <a:off x="6037504" y="2318906"/>
            <a:ext cx="6010350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200" b="1">
                <a:solidFill>
                  <a:srgbClr val="000000"/>
                </a:solidFill>
              </a:defRPr>
            </a:pPr>
            <a:r>
              <a:t>GOVERNANCE</a:t>
            </a:r>
          </a:p>
          <a:p>
            <a:pPr algn="just" defTabSz="457200">
              <a:defRPr sz="2200">
                <a:solidFill>
                  <a:srgbClr val="000000"/>
                </a:solidFill>
              </a:defRPr>
            </a:pPr>
            <a:r>
              <a:t>Il percorso formativo e di assistenza si propone</a:t>
            </a:r>
          </a:p>
          <a:p>
            <a:pPr algn="just" defTabSz="457200">
              <a:defRPr sz="2200">
                <a:solidFill>
                  <a:srgbClr val="000000"/>
                </a:solidFill>
              </a:defRPr>
            </a:pPr>
            <a:r>
              <a:t>come strumento per potenziare l’efficacia </a:t>
            </a:r>
          </a:p>
          <a:p>
            <a:pPr algn="just" defTabSz="457200">
              <a:defRPr sz="2200">
                <a:solidFill>
                  <a:srgbClr val="000000"/>
                </a:solidFill>
              </a:defRPr>
            </a:pPr>
            <a:r>
              <a:t>della governance nella rete di scuole </a:t>
            </a:r>
          </a:p>
        </p:txBody>
      </p:sp>
      <p:sp>
        <p:nvSpPr>
          <p:cNvPr id="201" name="Shape 201"/>
          <p:cNvSpPr/>
          <p:nvPr/>
        </p:nvSpPr>
        <p:spPr>
          <a:xfrm>
            <a:off x="6074866" y="4369378"/>
            <a:ext cx="5944593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200" b="1">
                <a:solidFill>
                  <a:srgbClr val="000000"/>
                </a:solidFill>
              </a:defRPr>
            </a:pPr>
            <a:r>
              <a:t>FORMAZIONE</a:t>
            </a:r>
          </a:p>
          <a:p>
            <a:pPr algn="l" defTabSz="457200">
              <a:defRPr sz="2200">
                <a:solidFill>
                  <a:srgbClr val="000000"/>
                </a:solidFill>
              </a:defRPr>
            </a:pPr>
            <a:r>
              <a:t>Sicurezza: corso lavoratori rischio base - rischi </a:t>
            </a:r>
          </a:p>
          <a:p>
            <a:pPr algn="l" defTabSz="457200">
              <a:defRPr sz="2200">
                <a:solidFill>
                  <a:srgbClr val="000000"/>
                </a:solidFill>
              </a:defRPr>
            </a:pPr>
            <a:r>
              <a:t>specifici; preposti; dirigenti scolastici; </a:t>
            </a:r>
          </a:p>
          <a:p>
            <a:pPr algn="l" defTabSz="457200">
              <a:defRPr sz="2200">
                <a:solidFill>
                  <a:srgbClr val="000000"/>
                </a:solidFill>
              </a:defRPr>
            </a:pPr>
            <a:r>
              <a:t>addetti antincendio; RLS</a:t>
            </a:r>
          </a:p>
        </p:txBody>
      </p:sp>
      <p:sp>
        <p:nvSpPr>
          <p:cNvPr id="202" name="Shape 202"/>
          <p:cNvSpPr/>
          <p:nvPr/>
        </p:nvSpPr>
        <p:spPr>
          <a:xfrm>
            <a:off x="6174393" y="6115939"/>
            <a:ext cx="6400628" cy="378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200" b="1">
                <a:solidFill>
                  <a:srgbClr val="000000"/>
                </a:solidFill>
              </a:defRPr>
            </a:pPr>
            <a:r>
              <a:t>CURRICOLO</a:t>
            </a:r>
          </a:p>
          <a:p>
            <a:pPr algn="l" defTabSz="457200">
              <a:defRPr sz="2200">
                <a:solidFill>
                  <a:srgbClr val="000000"/>
                </a:solidFill>
              </a:defRPr>
            </a:pPr>
            <a:r>
              <a:t>Progetto </a:t>
            </a:r>
            <a:r>
              <a:rPr i="1"/>
              <a:t>Per un curricolo di transizione</a:t>
            </a:r>
            <a:r>
              <a:t> </a:t>
            </a:r>
          </a:p>
          <a:p>
            <a:pPr algn="l" defTabSz="457200">
              <a:defRPr sz="2200">
                <a:solidFill>
                  <a:srgbClr val="000000"/>
                </a:solidFill>
              </a:defRPr>
            </a:pPr>
            <a:r>
              <a:t>Scuole: IPSSEOA – IC Monteforte, </a:t>
            </a:r>
          </a:p>
          <a:p>
            <a:pPr algn="l" defTabSz="457200">
              <a:defRPr sz="2200">
                <a:solidFill>
                  <a:srgbClr val="000000"/>
                </a:solidFill>
              </a:defRPr>
            </a:pPr>
            <a:r>
              <a:t>IC Mercogliano, Pratola Serra, Atripalda)</a:t>
            </a:r>
          </a:p>
          <a:p>
            <a:pPr algn="just" defTabSz="457200">
              <a:defRPr sz="2200">
                <a:solidFill>
                  <a:srgbClr val="000000"/>
                </a:solidFill>
              </a:defRPr>
            </a:pPr>
            <a:r>
              <a:t>Partner: Università di Salerno: Dipartimento </a:t>
            </a:r>
          </a:p>
          <a:p>
            <a:pPr algn="just" defTabSz="457200">
              <a:defRPr sz="2200">
                <a:solidFill>
                  <a:srgbClr val="000000"/>
                </a:solidFill>
              </a:defRPr>
            </a:pPr>
            <a:r>
              <a:t>di Informatica;  </a:t>
            </a:r>
          </a:p>
          <a:p>
            <a:pPr algn="just" defTabSz="457200">
              <a:defRPr sz="2200">
                <a:solidFill>
                  <a:srgbClr val="000000"/>
                </a:solidFill>
              </a:defRPr>
            </a:pPr>
            <a:r>
              <a:t>Dipartimento di Scienze della formazione,</a:t>
            </a:r>
          </a:p>
          <a:p>
            <a:pPr algn="just" defTabSz="457200">
              <a:defRPr sz="2200">
                <a:solidFill>
                  <a:srgbClr val="000000"/>
                </a:solidFill>
              </a:defRPr>
            </a:pPr>
            <a:r>
              <a:t> Centro Studi Coding e dintorni; Rete Sirq</a:t>
            </a:r>
          </a:p>
          <a:p>
            <a:pPr algn="just" defTabSz="457200">
              <a:defRPr sz="2200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Blip>
                <a:blip r:embed="rId2"/>
              </a:buBlip>
              <a:defRPr>
                <a:solidFill>
                  <a:srgbClr val="008F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r>
              <a:t>FOCUS sul bonus</a:t>
            </a:r>
          </a:p>
        </p:txBody>
      </p:sp>
      <p:sp>
        <p:nvSpPr>
          <p:cNvPr id="205" name="Shape 205"/>
          <p:cNvSpPr/>
          <p:nvPr/>
        </p:nvSpPr>
        <p:spPr>
          <a:xfrm>
            <a:off x="569416" y="3127375"/>
            <a:ext cx="3331568" cy="5207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Assemblea dei dirigenti</a:t>
            </a:r>
          </a:p>
        </p:txBody>
      </p:sp>
      <p:sp>
        <p:nvSpPr>
          <p:cNvPr id="206" name="Shape 206"/>
          <p:cNvSpPr/>
          <p:nvPr/>
        </p:nvSpPr>
        <p:spPr>
          <a:xfrm>
            <a:off x="584224" y="4049712"/>
            <a:ext cx="3301952" cy="5207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Analisi della normativa</a:t>
            </a:r>
          </a:p>
        </p:txBody>
      </p:sp>
      <p:sp>
        <p:nvSpPr>
          <p:cNvPr id="207" name="Shape 207"/>
          <p:cNvSpPr/>
          <p:nvPr/>
        </p:nvSpPr>
        <p:spPr>
          <a:xfrm>
            <a:off x="694729" y="4972050"/>
            <a:ext cx="3080942" cy="5207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Piano delle procedure</a:t>
            </a:r>
          </a:p>
        </p:txBody>
      </p:sp>
      <p:sp>
        <p:nvSpPr>
          <p:cNvPr id="208" name="Shape 208"/>
          <p:cNvSpPr/>
          <p:nvPr/>
        </p:nvSpPr>
        <p:spPr>
          <a:xfrm>
            <a:off x="729778" y="6057900"/>
            <a:ext cx="3010844" cy="5207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Le questioni di fondo</a:t>
            </a:r>
          </a:p>
        </p:txBody>
      </p:sp>
      <p:sp>
        <p:nvSpPr>
          <p:cNvPr id="209" name="Shape 209"/>
          <p:cNvSpPr/>
          <p:nvPr/>
        </p:nvSpPr>
        <p:spPr>
          <a:xfrm>
            <a:off x="8512274" y="3078162"/>
            <a:ext cx="2482652" cy="5207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Gruppo di lavoro</a:t>
            </a:r>
          </a:p>
        </p:txBody>
      </p:sp>
      <p:sp>
        <p:nvSpPr>
          <p:cNvPr id="210" name="Shape 210"/>
          <p:cNvSpPr/>
          <p:nvPr/>
        </p:nvSpPr>
        <p:spPr>
          <a:xfrm>
            <a:off x="8597304" y="4029075"/>
            <a:ext cx="2490392" cy="5207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Stesura dei criteri</a:t>
            </a:r>
          </a:p>
        </p:txBody>
      </p:sp>
      <p:sp>
        <p:nvSpPr>
          <p:cNvPr id="211" name="Shape 211"/>
          <p:cNvSpPr/>
          <p:nvPr/>
        </p:nvSpPr>
        <p:spPr>
          <a:xfrm>
            <a:off x="8627665" y="4972050"/>
            <a:ext cx="2810670" cy="5207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Definizione dei pesi</a:t>
            </a:r>
          </a:p>
        </p:txBody>
      </p:sp>
      <p:sp>
        <p:nvSpPr>
          <p:cNvPr id="212" name="Shape 212"/>
          <p:cNvSpPr/>
          <p:nvPr/>
        </p:nvSpPr>
        <p:spPr>
          <a:xfrm>
            <a:off x="7675909" y="5826124"/>
            <a:ext cx="4714182" cy="9271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Modalità di rilevazione </a:t>
            </a:r>
          </a:p>
          <a:p>
            <a:r>
              <a:t>per l’autovalutazione del docente </a:t>
            </a:r>
          </a:p>
        </p:txBody>
      </p:sp>
      <p:sp>
        <p:nvSpPr>
          <p:cNvPr id="213" name="Shape 213"/>
          <p:cNvSpPr/>
          <p:nvPr/>
        </p:nvSpPr>
        <p:spPr>
          <a:xfrm>
            <a:off x="2506488" y="7410450"/>
            <a:ext cx="7687024" cy="5207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APPROVAZIONE PROCEDURE - MODELLI - CRITERI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0109" y="483715"/>
            <a:ext cx="11487785" cy="8330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572" y="1051331"/>
            <a:ext cx="12257656" cy="8010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499" y="831087"/>
            <a:ext cx="11761802" cy="8541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F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r>
              <a:t>CHI SIAMO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52627">
              <a:spcBef>
                <a:spcPts val="0"/>
              </a:spcBef>
              <a:defRPr sz="3959" b="1" i="1">
                <a:solidFill>
                  <a:srgbClr val="000000"/>
                </a:solidFill>
              </a:defRPr>
            </a:pPr>
            <a:r>
              <a:rPr i="0"/>
              <a:t>OMNES TOGETHER </a:t>
            </a:r>
          </a:p>
          <a:p>
            <a:pPr algn="just" defTabSz="452627">
              <a:spcBef>
                <a:spcPts val="0"/>
              </a:spcBef>
              <a:defRPr sz="3959" b="1" i="1">
                <a:solidFill>
                  <a:srgbClr val="000000"/>
                </a:solidFill>
              </a:defRPr>
            </a:pPr>
            <a:endParaRPr i="0"/>
          </a:p>
          <a:p>
            <a:pPr algn="ctr" defTabSz="452627">
              <a:spcBef>
                <a:spcPts val="0"/>
              </a:spcBef>
              <a:defRPr sz="3465" b="1" i="1">
                <a:solidFill>
                  <a:srgbClr val="000000"/>
                </a:solidFill>
              </a:defRPr>
            </a:pPr>
            <a:r>
              <a:t>DENTRO la complessità, TRA l’eredità del passato  e le attese del futuro</a:t>
            </a:r>
          </a:p>
          <a:p>
            <a:pPr algn="ctr" defTabSz="452627">
              <a:spcBef>
                <a:spcPts val="0"/>
              </a:spcBef>
              <a:defRPr sz="3465" b="1" i="1">
                <a:solidFill>
                  <a:srgbClr val="000000"/>
                </a:solidFill>
              </a:defRPr>
            </a:pPr>
            <a:endParaRPr/>
          </a:p>
          <a:p>
            <a:pPr defTabSz="452627">
              <a:spcBef>
                <a:spcPts val="0"/>
              </a:spcBef>
              <a:defRPr sz="2970">
                <a:solidFill>
                  <a:srgbClr val="000000"/>
                </a:solidFill>
              </a:defRPr>
            </a:pPr>
            <a:r>
              <a:t>Rete di 30 scuole irpine, appartenenti ai tre Ambiti della provincia di Avellino, costituita nel dicembre 2015</a:t>
            </a:r>
          </a:p>
        </p:txBody>
      </p:sp>
      <p:pic>
        <p:nvPicPr>
          <p:cNvPr id="14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8486" y="2324099"/>
            <a:ext cx="5350828" cy="66885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Blip>
                <a:blip r:embed="rId2"/>
              </a:buBlip>
              <a:defRPr>
                <a:solidFill>
                  <a:srgbClr val="008F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r>
              <a:t>FOCUS </a:t>
            </a:r>
          </a:p>
        </p:txBody>
      </p:sp>
      <p:sp>
        <p:nvSpPr>
          <p:cNvPr id="222" name="Shape 222"/>
          <p:cNvSpPr/>
          <p:nvPr/>
        </p:nvSpPr>
        <p:spPr>
          <a:xfrm>
            <a:off x="4239277" y="5067299"/>
            <a:ext cx="470893" cy="602359"/>
          </a:xfrm>
          <a:prstGeom prst="rightArrow">
            <a:avLst>
              <a:gd name="adj1" fmla="val 32000"/>
              <a:gd name="adj2" fmla="val 81868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129351" y="4775200"/>
            <a:ext cx="3525223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just" defTabSz="457200">
              <a:defRPr sz="4000">
                <a:solidFill>
                  <a:srgbClr val="000000"/>
                </a:solidFill>
              </a:defRPr>
            </a:pPr>
            <a:r>
              <a:t>Nodo cruciale per le scuole    </a:t>
            </a:r>
          </a:p>
        </p:txBody>
      </p:sp>
      <p:sp>
        <p:nvSpPr>
          <p:cNvPr id="224" name="Shape 224"/>
          <p:cNvSpPr/>
          <p:nvPr/>
        </p:nvSpPr>
        <p:spPr>
          <a:xfrm>
            <a:off x="5294872" y="3969788"/>
            <a:ext cx="6898825" cy="607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just" defTabSz="457200">
              <a:defRPr sz="3500">
                <a:solidFill>
                  <a:srgbClr val="000000"/>
                </a:solidFill>
              </a:defRPr>
            </a:pPr>
            <a:r>
              <a:t>collegamenti tra ordini di scuole progettati e vissuti NON come semplici momenti di incontro tra gli insegnanti e/o attività in comune tra gli studenti delle classi ponte confinati nella fase di orientamento informativo precedenti le iscrizioni  MA come azione di sistema</a:t>
            </a:r>
          </a:p>
        </p:txBody>
      </p:sp>
      <p:sp>
        <p:nvSpPr>
          <p:cNvPr id="225" name="Shape 225"/>
          <p:cNvSpPr/>
          <p:nvPr/>
        </p:nvSpPr>
        <p:spPr>
          <a:xfrm>
            <a:off x="1533624" y="2344129"/>
            <a:ext cx="10267752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2400"/>
              </a:spcBef>
              <a:defRPr sz="4000" b="1" i="1">
                <a:solidFill>
                  <a:srgbClr val="008F00"/>
                </a:solidFill>
              </a:defRPr>
            </a:lvl1pPr>
          </a:lstStyle>
          <a:p>
            <a:r>
              <a:t>PER UN CURRICOLO DI  TRANSIZIONE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3523704" y="348963"/>
            <a:ext cx="5957392" cy="1143001"/>
          </a:xfrm>
          <a:prstGeom prst="rect">
            <a:avLst/>
          </a:prstGeom>
          <a:solidFill>
            <a:srgbClr val="C9C3B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 b="1">
                <a:solidFill>
                  <a:srgbClr val="0433FF"/>
                </a:solidFill>
              </a:defRPr>
            </a:pPr>
            <a:r>
              <a:t>COSA SI IMPEGNANO A FARE</a:t>
            </a:r>
          </a:p>
          <a:p>
            <a:pPr>
              <a:defRPr sz="3000" b="1">
                <a:solidFill>
                  <a:srgbClr val="0433FF"/>
                </a:solidFill>
              </a:defRPr>
            </a:pPr>
            <a:r>
              <a:t> LE SCUOLE</a:t>
            </a:r>
          </a:p>
        </p:txBody>
      </p:sp>
      <p:sp>
        <p:nvSpPr>
          <p:cNvPr id="228" name="Shape 228"/>
          <p:cNvSpPr/>
          <p:nvPr/>
        </p:nvSpPr>
        <p:spPr>
          <a:xfrm>
            <a:off x="431800" y="1716509"/>
            <a:ext cx="4951611" cy="14097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228600" defTabSz="457200">
              <a:buClr>
                <a:srgbClr val="FF2F92"/>
              </a:buClr>
              <a:defRPr sz="2500">
                <a:solidFill>
                  <a:srgbClr val="000000"/>
                </a:solidFill>
              </a:defRPr>
            </a:lvl1pPr>
          </a:lstStyle>
          <a:p>
            <a:r>
              <a:t>Sostenere la continuità tra le scuole secondarie di primo e secondo grado</a:t>
            </a:r>
          </a:p>
        </p:txBody>
      </p:sp>
      <p:sp>
        <p:nvSpPr>
          <p:cNvPr id="229" name="Shape 229"/>
          <p:cNvSpPr/>
          <p:nvPr/>
        </p:nvSpPr>
        <p:spPr>
          <a:xfrm>
            <a:off x="7366694" y="1716509"/>
            <a:ext cx="4951612" cy="14097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228600" defTabSz="457200">
              <a:defRPr sz="2500">
                <a:solidFill>
                  <a:srgbClr val="000000"/>
                </a:solidFill>
              </a:defRPr>
            </a:lvl1pPr>
          </a:lstStyle>
          <a:p>
            <a:r>
              <a:t>Sperimentare e sostenere percorsi formativi di continuità verticale</a:t>
            </a:r>
          </a:p>
        </p:txBody>
      </p:sp>
      <p:sp>
        <p:nvSpPr>
          <p:cNvPr id="230" name="Shape 230"/>
          <p:cNvSpPr/>
          <p:nvPr/>
        </p:nvSpPr>
        <p:spPr>
          <a:xfrm>
            <a:off x="7441621" y="7284412"/>
            <a:ext cx="5225108" cy="14097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228600" defTabSz="457200">
              <a:buClr>
                <a:srgbClr val="000000"/>
              </a:buClr>
              <a:defRPr sz="2500">
                <a:solidFill>
                  <a:srgbClr val="000000"/>
                </a:solidFill>
              </a:defRPr>
            </a:lvl1pPr>
          </a:lstStyle>
          <a:p>
            <a:r>
              <a:t>Sperimentare forme innovative di valutazione delle competenze</a:t>
            </a:r>
          </a:p>
        </p:txBody>
      </p:sp>
      <p:sp>
        <p:nvSpPr>
          <p:cNvPr id="231" name="Shape 231"/>
          <p:cNvSpPr/>
          <p:nvPr/>
        </p:nvSpPr>
        <p:spPr>
          <a:xfrm>
            <a:off x="3393852" y="5546978"/>
            <a:ext cx="7280573" cy="14097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228600" defTabSz="457200">
              <a:buClr>
                <a:srgbClr val="000000"/>
              </a:buClr>
              <a:defRPr sz="2500">
                <a:solidFill>
                  <a:srgbClr val="000000"/>
                </a:solidFill>
              </a:defRPr>
            </a:lvl1pPr>
          </a:lstStyle>
          <a:p>
            <a:r>
              <a:t>Rafforzare le competenze chiave di cittadinanza degli allievi, attraverso approcci metodologici innovativi e creativi</a:t>
            </a:r>
          </a:p>
        </p:txBody>
      </p:sp>
      <p:sp>
        <p:nvSpPr>
          <p:cNvPr id="232" name="Shape 232"/>
          <p:cNvSpPr/>
          <p:nvPr/>
        </p:nvSpPr>
        <p:spPr>
          <a:xfrm>
            <a:off x="228116" y="7284412"/>
            <a:ext cx="6432505" cy="18415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228600" defTabSz="457200">
              <a:buClr>
                <a:srgbClr val="FF2F92"/>
              </a:buClr>
              <a:defRPr sz="2500">
                <a:solidFill>
                  <a:srgbClr val="000000"/>
                </a:solidFill>
              </a:defRPr>
            </a:lvl1pPr>
          </a:lstStyle>
          <a:p>
            <a:r>
              <a:t>Sperimentare in rete percorsi formativi pluri - disciplinari e Unità di Competenza / di Apprendimento secondo gli Assi Culturali </a:t>
            </a:r>
          </a:p>
        </p:txBody>
      </p:sp>
      <p:sp>
        <p:nvSpPr>
          <p:cNvPr id="233" name="Shape 233"/>
          <p:cNvSpPr/>
          <p:nvPr/>
        </p:nvSpPr>
        <p:spPr>
          <a:xfrm>
            <a:off x="4272681" y="3631744"/>
            <a:ext cx="5093049" cy="14097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228600" defTabSz="457200">
              <a:defRPr sz="2500">
                <a:solidFill>
                  <a:srgbClr val="000000"/>
                </a:solidFill>
              </a:defRPr>
            </a:lvl1pPr>
          </a:lstStyle>
          <a:p>
            <a:r>
              <a:t>Attuare la flessibilità didattica e organizzativa ai sensi del DPR 275/99 e D.M. 47/06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2497874" y="1435627"/>
            <a:ext cx="8647854" cy="1179810"/>
          </a:xfrm>
          <a:prstGeom prst="rect">
            <a:avLst/>
          </a:prstGeom>
          <a:solidFill>
            <a:srgbClr val="C9C3BA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000">
                <a:solidFill>
                  <a:srgbClr val="0433FF"/>
                </a:solidFill>
              </a:defRPr>
            </a:lvl1pPr>
          </a:lstStyle>
          <a:p>
            <a:r>
              <a:t>RISULTATI  ATTESI</a:t>
            </a:r>
          </a:p>
        </p:txBody>
      </p:sp>
      <p:sp>
        <p:nvSpPr>
          <p:cNvPr id="236" name="Shape 236"/>
          <p:cNvSpPr/>
          <p:nvPr/>
        </p:nvSpPr>
        <p:spPr>
          <a:xfrm>
            <a:off x="2103096" y="2778066"/>
            <a:ext cx="9282238" cy="212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228600" defTabSz="457200">
              <a:defRPr sz="4000">
                <a:solidFill>
                  <a:srgbClr val="000000"/>
                </a:solidFill>
              </a:defRPr>
            </a:pPr>
            <a:r>
              <a:t>Realizzazione di un </a:t>
            </a:r>
            <a:r>
              <a:rPr i="1"/>
              <a:t>curricolo di transizione</a:t>
            </a:r>
          </a:p>
        </p:txBody>
      </p:sp>
      <p:sp>
        <p:nvSpPr>
          <p:cNvPr id="237" name="Shape 237"/>
          <p:cNvSpPr/>
          <p:nvPr/>
        </p:nvSpPr>
        <p:spPr>
          <a:xfrm>
            <a:off x="462235" y="5181600"/>
            <a:ext cx="5310337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228600" defTabSz="457200">
              <a:defRPr sz="3000">
                <a:solidFill>
                  <a:srgbClr val="000000"/>
                </a:solidFill>
              </a:defRPr>
            </a:lvl1pPr>
          </a:lstStyle>
          <a:p>
            <a:r>
              <a:t>Miglioramento dei processi d’insegnamento/apprendimento</a:t>
            </a:r>
          </a:p>
        </p:txBody>
      </p:sp>
      <p:sp>
        <p:nvSpPr>
          <p:cNvPr id="238" name="Shape 238"/>
          <p:cNvSpPr/>
          <p:nvPr/>
        </p:nvSpPr>
        <p:spPr>
          <a:xfrm>
            <a:off x="6611242" y="4800600"/>
            <a:ext cx="5878315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228600" defTabSz="457200">
              <a:defRPr sz="3000">
                <a:solidFill>
                  <a:srgbClr val="000000"/>
                </a:solidFill>
              </a:defRPr>
            </a:lvl1pPr>
          </a:lstStyle>
          <a:p>
            <a:r>
              <a:t>Miglioramento dell'orientamento e dei risultati scolastici (in particolare Asse dei linguaggi e Asse matematico)</a:t>
            </a:r>
          </a:p>
        </p:txBody>
      </p:sp>
      <p:sp>
        <p:nvSpPr>
          <p:cNvPr id="239" name="Shape 239"/>
          <p:cNvSpPr/>
          <p:nvPr/>
        </p:nvSpPr>
        <p:spPr>
          <a:xfrm>
            <a:off x="2235200" y="8223249"/>
            <a:ext cx="8780413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228600" defTabSz="457200">
              <a:defRPr sz="3000">
                <a:solidFill>
                  <a:srgbClr val="000000"/>
                </a:solidFill>
              </a:defRPr>
            </a:lvl1pPr>
          </a:lstStyle>
          <a:p>
            <a:r>
              <a:t>Promozione di processi condivisi e partecipati di autovalutazione e miglioramento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Blip>
                <a:blip r:embed="rId2"/>
              </a:buBlip>
              <a:defRPr>
                <a:solidFill>
                  <a:srgbClr val="008F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r>
              <a:t>FOCUS 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spcBef>
                <a:spcPts val="0"/>
              </a:spcBef>
              <a:defRPr sz="4000" b="1">
                <a:solidFill>
                  <a:srgbClr val="000000"/>
                </a:solidFill>
              </a:defRPr>
            </a:pPr>
            <a:r>
              <a:t>GOVERNANCE</a:t>
            </a:r>
          </a:p>
          <a:p>
            <a:pPr algn="just" defTabSz="457200">
              <a:spcBef>
                <a:spcPts val="0"/>
              </a:spcBef>
              <a:defRPr sz="4000" b="1">
                <a:solidFill>
                  <a:srgbClr val="7C43A5"/>
                </a:solidFill>
              </a:defRPr>
            </a:pPr>
            <a:r>
              <a:t>MIGLIORARE LA </a:t>
            </a:r>
            <a:r>
              <a:rPr i="1"/>
              <a:t>GOVERNANCE</a:t>
            </a:r>
            <a:r>
              <a:t> DELLA RETE TRA ISTITUZIONI SCOLASTICHE PER MASSIMIZZARE I BENEFICI DELLO STARE IN GRUPPO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774700" y="762000"/>
            <a:ext cx="4446786" cy="635001"/>
          </a:xfrm>
          <a:prstGeom prst="rect">
            <a:avLst/>
          </a:prstGeom>
          <a:solidFill>
            <a:schemeClr val="accent2">
              <a:hueOff val="-602737"/>
              <a:satOff val="7170"/>
              <a:lumOff val="14117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 b="1">
                <a:solidFill>
                  <a:srgbClr val="000000"/>
                </a:solidFill>
              </a:defRPr>
            </a:lvl1pPr>
          </a:lstStyle>
          <a:p>
            <a:r>
              <a:t>attività formative in aula</a:t>
            </a:r>
          </a:p>
        </p:txBody>
      </p:sp>
      <p:sp>
        <p:nvSpPr>
          <p:cNvPr id="245" name="Shape 245"/>
          <p:cNvSpPr/>
          <p:nvPr/>
        </p:nvSpPr>
        <p:spPr>
          <a:xfrm>
            <a:off x="6146800" y="1143000"/>
            <a:ext cx="5171232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solidFill>
                  <a:srgbClr val="000000"/>
                </a:solidFill>
              </a:defRPr>
            </a:pPr>
            <a:r>
              <a:t>individuazione e condivisione delle </a:t>
            </a:r>
            <a:r>
              <a:rPr b="1">
                <a:solidFill>
                  <a:srgbClr val="6C3A91"/>
                </a:solidFill>
              </a:rPr>
              <a:t>priorità di intervento</a:t>
            </a:r>
            <a:r>
              <a:t>, che partendo dalle risorse temporali e dei vincoli finanziari porti alla definizione di un ragionevole crono-programma di attuazione della strategia di rete</a:t>
            </a:r>
          </a:p>
        </p:txBody>
      </p:sp>
      <p:sp>
        <p:nvSpPr>
          <p:cNvPr id="246" name="Shape 246"/>
          <p:cNvSpPr/>
          <p:nvPr/>
        </p:nvSpPr>
        <p:spPr>
          <a:xfrm>
            <a:off x="662837" y="2235200"/>
            <a:ext cx="4290232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solidFill>
                  <a:srgbClr val="000000"/>
                </a:solidFill>
              </a:defRPr>
            </a:pPr>
            <a:r>
              <a:rPr b="1">
                <a:solidFill>
                  <a:srgbClr val="6C3A91"/>
                </a:solidFill>
              </a:rPr>
              <a:t>definizione di una strategia di rete</a:t>
            </a:r>
            <a:r>
              <a:rPr>
                <a:solidFill>
                  <a:srgbClr val="6C3A91"/>
                </a:solidFill>
              </a:rPr>
              <a:t> </a:t>
            </a:r>
            <a:r>
              <a:t>che tenga conto dei reali fabbisogni emersi nei contesti territoriali, del bagaglio di conoscenze e competenze presenti in ciascuna istituzione scolastica e delle possibilità di finanziamento offerte dai fondi nazionali, regionali, provinciali e di istituto o di rete</a:t>
            </a:r>
          </a:p>
        </p:txBody>
      </p:sp>
      <p:sp>
        <p:nvSpPr>
          <p:cNvPr id="247" name="Shape 247"/>
          <p:cNvSpPr/>
          <p:nvPr/>
        </p:nvSpPr>
        <p:spPr>
          <a:xfrm>
            <a:off x="6172200" y="4178299"/>
            <a:ext cx="474693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 b="1">
                <a:solidFill>
                  <a:srgbClr val="6C3A91"/>
                </a:solidFill>
              </a:defRPr>
            </a:pPr>
            <a:r>
              <a:rPr b="0">
                <a:solidFill>
                  <a:srgbClr val="000000"/>
                </a:solidFill>
              </a:rPr>
              <a:t>individuazione di </a:t>
            </a:r>
            <a:r>
              <a:t>eventuali soggetti terzi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con cui entrare in relazione</a:t>
            </a:r>
          </a:p>
        </p:txBody>
      </p:sp>
      <p:sp>
        <p:nvSpPr>
          <p:cNvPr id="248" name="Shape 248"/>
          <p:cNvSpPr/>
          <p:nvPr/>
        </p:nvSpPr>
        <p:spPr>
          <a:xfrm>
            <a:off x="6146462" y="5918200"/>
            <a:ext cx="567990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solidFill>
                  <a:srgbClr val="000000"/>
                </a:solidFill>
              </a:defRPr>
            </a:pPr>
            <a:r>
              <a:t>definizione di </a:t>
            </a:r>
            <a:r>
              <a:rPr b="1">
                <a:solidFill>
                  <a:srgbClr val="6C3A91"/>
                </a:solidFill>
              </a:rPr>
              <a:t>modalità operative</a:t>
            </a:r>
            <a:r>
              <a:rPr>
                <a:solidFill>
                  <a:srgbClr val="6C3A91"/>
                </a:solidFill>
              </a:rPr>
              <a:t> </a:t>
            </a:r>
            <a:r>
              <a:t>per la realizzazione delle priorità individuate</a:t>
            </a:r>
          </a:p>
        </p:txBody>
      </p:sp>
      <p:sp>
        <p:nvSpPr>
          <p:cNvPr id="249" name="Shape 249"/>
          <p:cNvSpPr/>
          <p:nvPr/>
        </p:nvSpPr>
        <p:spPr>
          <a:xfrm>
            <a:off x="6156629" y="7658100"/>
            <a:ext cx="5329374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solidFill>
                  <a:srgbClr val="000000"/>
                </a:solidFill>
              </a:defRPr>
            </a:pPr>
            <a:r>
              <a:rPr b="1">
                <a:solidFill>
                  <a:srgbClr val="6C3A91"/>
                </a:solidFill>
              </a:rPr>
              <a:t>verifica</a:t>
            </a:r>
            <a:r>
              <a:rPr>
                <a:solidFill>
                  <a:srgbClr val="649145"/>
                </a:solidFill>
              </a:rPr>
              <a:t> </a:t>
            </a:r>
            <a:r>
              <a:t>dell’efficacia di strategia, priorità e modalità precedentemente individuate per apportare eventuali modifiche e correzioni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838200" y="622300"/>
            <a:ext cx="8060829" cy="1651001"/>
          </a:xfrm>
          <a:prstGeom prst="rect">
            <a:avLst/>
          </a:prstGeom>
          <a:solidFill>
            <a:schemeClr val="accent4">
              <a:hueOff val="254533"/>
              <a:satOff val="20019"/>
              <a:lumOff val="942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000" b="1">
                <a:solidFill>
                  <a:srgbClr val="000000"/>
                </a:solidFill>
              </a:defRPr>
            </a:pPr>
            <a:r>
              <a:t>incontri ed attività a tema in piccoli gruppi per </a:t>
            </a:r>
            <a:r>
              <a:rPr i="1"/>
              <a:t>curvare </a:t>
            </a:r>
            <a:r>
              <a:t> la strategia generale nei contesti territoriali </a:t>
            </a:r>
          </a:p>
        </p:txBody>
      </p:sp>
      <p:sp>
        <p:nvSpPr>
          <p:cNvPr id="252" name="Shape 252"/>
          <p:cNvSpPr/>
          <p:nvPr/>
        </p:nvSpPr>
        <p:spPr>
          <a:xfrm>
            <a:off x="698500" y="4800600"/>
            <a:ext cx="683792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solidFill>
                  <a:srgbClr val="000000"/>
                </a:solidFill>
              </a:defRPr>
            </a:pPr>
            <a:r>
              <a:t>confronto circa le </a:t>
            </a:r>
            <a:r>
              <a:rPr b="1">
                <a:solidFill>
                  <a:srgbClr val="6C3A91"/>
                </a:solidFill>
              </a:rPr>
              <a:t>prassi </a:t>
            </a:r>
            <a:r>
              <a:t>adottate dai singoli istituti nella gestione dei diversi progetti</a:t>
            </a:r>
          </a:p>
        </p:txBody>
      </p:sp>
      <p:sp>
        <p:nvSpPr>
          <p:cNvPr id="253" name="Shape 253"/>
          <p:cNvSpPr/>
          <p:nvPr/>
        </p:nvSpPr>
        <p:spPr>
          <a:xfrm>
            <a:off x="789880" y="6267450"/>
            <a:ext cx="768386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solidFill>
                  <a:srgbClr val="000000"/>
                </a:solidFill>
              </a:defRPr>
            </a:pPr>
            <a:r>
              <a:t>esame delle procedure utilizzate dai diversi istituti nelle fasi ad </a:t>
            </a:r>
            <a:r>
              <a:rPr b="1">
                <a:solidFill>
                  <a:srgbClr val="6C3A91"/>
                </a:solidFill>
              </a:rPr>
              <a:t>evidenza pubblica</a:t>
            </a:r>
          </a:p>
        </p:txBody>
      </p:sp>
      <p:sp>
        <p:nvSpPr>
          <p:cNvPr id="254" name="Shape 254"/>
          <p:cNvSpPr/>
          <p:nvPr/>
        </p:nvSpPr>
        <p:spPr>
          <a:xfrm>
            <a:off x="-668586" y="3117850"/>
            <a:ext cx="874687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914400" lvl="1" indent="266700" algn="l" defTabSz="457200">
              <a:spcBef>
                <a:spcPts val="800"/>
              </a:spcBef>
              <a:defRPr sz="2500">
                <a:solidFill>
                  <a:srgbClr val="000000"/>
                </a:solidFill>
              </a:defRPr>
            </a:pPr>
            <a:r>
              <a:rPr b="1">
                <a:solidFill>
                  <a:srgbClr val="6C3A91"/>
                </a:solidFill>
              </a:rPr>
              <a:t>valorizzazione del patrimonio delle competenze</a:t>
            </a:r>
            <a:r>
              <a:rPr>
                <a:solidFill>
                  <a:srgbClr val="6C3A91"/>
                </a:solidFill>
              </a:rPr>
              <a:t> </a:t>
            </a:r>
            <a:r>
              <a:t>specifiche presenti in ogni istituto a vantaggio dell’intera rete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625816" y="673100"/>
            <a:ext cx="6961405" cy="1422401"/>
          </a:xfrm>
          <a:prstGeom prst="rect">
            <a:avLst/>
          </a:prstGeom>
          <a:solidFill>
            <a:schemeClr val="accent3">
              <a:hueOff val="-72299"/>
              <a:satOff val="19597"/>
              <a:lumOff val="11238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500" b="1">
                <a:solidFill>
                  <a:srgbClr val="000000"/>
                </a:solidFill>
              </a:defRPr>
            </a:lvl1pPr>
          </a:lstStyle>
          <a:p>
            <a:r>
              <a:t>attività di assistenza in remoto per confronti puntuali e verifiche specifiche degli aspetti operativi</a:t>
            </a:r>
          </a:p>
        </p:txBody>
      </p:sp>
      <p:sp>
        <p:nvSpPr>
          <p:cNvPr id="257" name="Shape 257"/>
          <p:cNvSpPr/>
          <p:nvPr/>
        </p:nvSpPr>
        <p:spPr>
          <a:xfrm>
            <a:off x="870867" y="2673350"/>
            <a:ext cx="5841859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solidFill>
                  <a:srgbClr val="000000"/>
                </a:solidFill>
              </a:defRPr>
            </a:pPr>
            <a:r>
              <a:t>verifiche di dettaglio circa l’applicabilità di determinate </a:t>
            </a:r>
            <a:r>
              <a:rPr b="1">
                <a:solidFill>
                  <a:srgbClr val="6C3A91"/>
                </a:solidFill>
              </a:rPr>
              <a:t>procedure</a:t>
            </a:r>
            <a:r>
              <a:t> in specifiche occasioni</a:t>
            </a:r>
          </a:p>
        </p:txBody>
      </p:sp>
      <p:sp>
        <p:nvSpPr>
          <p:cNvPr id="258" name="Shape 258"/>
          <p:cNvSpPr/>
          <p:nvPr/>
        </p:nvSpPr>
        <p:spPr>
          <a:xfrm>
            <a:off x="874786" y="4267200"/>
            <a:ext cx="608802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solidFill>
                  <a:srgbClr val="000000"/>
                </a:solidFill>
              </a:defRPr>
            </a:pPr>
            <a:r>
              <a:t>assistenza per la formazione e tenuta degli </a:t>
            </a:r>
            <a:r>
              <a:rPr b="1">
                <a:solidFill>
                  <a:srgbClr val="6C3A91"/>
                </a:solidFill>
              </a:rPr>
              <a:t>albi di operatori economici</a:t>
            </a:r>
          </a:p>
        </p:txBody>
      </p:sp>
      <p:sp>
        <p:nvSpPr>
          <p:cNvPr id="259" name="Shape 259"/>
          <p:cNvSpPr/>
          <p:nvPr/>
        </p:nvSpPr>
        <p:spPr>
          <a:xfrm>
            <a:off x="164830" y="5429249"/>
            <a:ext cx="7507933" cy="236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914400" indent="-228600" algn="just" defTabSz="457200">
              <a:spcBef>
                <a:spcPts val="800"/>
              </a:spcBef>
              <a:defRPr sz="2500">
                <a:solidFill>
                  <a:srgbClr val="000000"/>
                </a:solidFill>
              </a:defRPr>
            </a:pPr>
            <a:r>
              <a:t>compilazione registri </a:t>
            </a:r>
            <a:r>
              <a:rPr b="1">
                <a:solidFill>
                  <a:srgbClr val="6C3A91"/>
                </a:solidFill>
              </a:rPr>
              <a:t>FAQ</a:t>
            </a:r>
            <a:r>
              <a:t> con riferimenti alla pratica tecnica e legale per venire incontro alle esigenze più comunemente manifestate dagli istituti scolastici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2141034" y="660927"/>
            <a:ext cx="9225305" cy="1179810"/>
          </a:xfrm>
          <a:prstGeom prst="rect">
            <a:avLst/>
          </a:prstGeom>
          <a:solidFill>
            <a:srgbClr val="C9C3BA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000" b="1">
                <a:solidFill>
                  <a:srgbClr val="0433FF"/>
                </a:solidFill>
              </a:defRPr>
            </a:lvl1pPr>
          </a:lstStyle>
          <a:p>
            <a:r>
              <a:t>RISULTATI  ATTESI</a:t>
            </a:r>
          </a:p>
        </p:txBody>
      </p:sp>
      <p:sp>
        <p:nvSpPr>
          <p:cNvPr id="262" name="Shape 262"/>
          <p:cNvSpPr/>
          <p:nvPr/>
        </p:nvSpPr>
        <p:spPr>
          <a:xfrm>
            <a:off x="463457" y="2181166"/>
            <a:ext cx="6298246" cy="28067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228600" defTabSz="457200">
              <a:spcBef>
                <a:spcPts val="800"/>
              </a:spcBef>
              <a:defRPr sz="2500">
                <a:solidFill>
                  <a:srgbClr val="000000"/>
                </a:solidFill>
              </a:defRPr>
            </a:pPr>
            <a:r>
              <a:t>   </a:t>
            </a:r>
            <a:r>
              <a:rPr b="1">
                <a:solidFill>
                  <a:srgbClr val="6C3A91"/>
                </a:solidFill>
              </a:rPr>
              <a:t>definizione di una strategia di rete</a:t>
            </a:r>
            <a:r>
              <a:t>, con priorità di intervento, crono-programma e modalità operative capace di dare soluzioni unitarie ad alcune problematiche comuni</a:t>
            </a:r>
          </a:p>
        </p:txBody>
      </p:sp>
      <p:sp>
        <p:nvSpPr>
          <p:cNvPr id="263" name="Shape 263"/>
          <p:cNvSpPr/>
          <p:nvPr/>
        </p:nvSpPr>
        <p:spPr>
          <a:xfrm>
            <a:off x="498896" y="5302249"/>
            <a:ext cx="5465367" cy="31369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>
                <a:solidFill>
                  <a:srgbClr val="000000"/>
                </a:solidFill>
              </a:defRPr>
            </a:pPr>
            <a:r>
              <a:rPr b="1">
                <a:solidFill>
                  <a:srgbClr val="6C3A91"/>
                </a:solidFill>
              </a:rPr>
              <a:t>miglioramento delle prassi e procedure</a:t>
            </a:r>
            <a:r>
              <a:rPr>
                <a:solidFill>
                  <a:srgbClr val="6C3A91"/>
                </a:solidFill>
              </a:rPr>
              <a:t> </a:t>
            </a:r>
            <a:r>
              <a:t>utilizzate dei singoli istituti nella gestione dei progetti e delle procedure ad evidenza pubblica anche attraverso le nuove tecnologie e nel rispetto della normativa sulla trasparenza e sull’anticorruzione</a:t>
            </a:r>
          </a:p>
        </p:txBody>
      </p:sp>
      <p:sp>
        <p:nvSpPr>
          <p:cNvPr id="264" name="Shape 264"/>
          <p:cNvSpPr/>
          <p:nvPr/>
        </p:nvSpPr>
        <p:spPr>
          <a:xfrm>
            <a:off x="8432266" y="2193866"/>
            <a:ext cx="3902920" cy="18415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>
                <a:solidFill>
                  <a:srgbClr val="000000"/>
                </a:solidFill>
              </a:defRPr>
            </a:pPr>
            <a:r>
              <a:rPr b="1">
                <a:solidFill>
                  <a:srgbClr val="6C3A91"/>
                </a:solidFill>
              </a:rPr>
              <a:t>condivisione di esempi virtuosi </a:t>
            </a:r>
            <a:r>
              <a:t>all’interno di una banca dati accessibile a tutte le scuole della rete</a:t>
            </a:r>
          </a:p>
        </p:txBody>
      </p:sp>
      <p:sp>
        <p:nvSpPr>
          <p:cNvPr id="265" name="Shape 265"/>
          <p:cNvSpPr/>
          <p:nvPr/>
        </p:nvSpPr>
        <p:spPr>
          <a:xfrm>
            <a:off x="7681180" y="4516408"/>
            <a:ext cx="4925332" cy="18415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228600" defTabSz="457200">
              <a:spcBef>
                <a:spcPts val="800"/>
              </a:spcBef>
              <a:defRPr sz="2500">
                <a:solidFill>
                  <a:srgbClr val="000000"/>
                </a:solidFill>
              </a:defRPr>
            </a:pPr>
            <a:r>
              <a:rPr b="1">
                <a:solidFill>
                  <a:srgbClr val="6C3A91"/>
                </a:solidFill>
              </a:rPr>
              <a:t>efficace scambio di informazioni</a:t>
            </a:r>
            <a:r>
              <a:rPr>
                <a:solidFill>
                  <a:srgbClr val="6C3A91"/>
                </a:solidFill>
              </a:rPr>
              <a:t> </a:t>
            </a:r>
            <a:r>
              <a:t>pertinenti la realizzazione della strategia di rete</a:t>
            </a:r>
          </a:p>
        </p:txBody>
      </p:sp>
      <p:sp>
        <p:nvSpPr>
          <p:cNvPr id="266" name="Shape 266"/>
          <p:cNvSpPr/>
          <p:nvPr/>
        </p:nvSpPr>
        <p:spPr>
          <a:xfrm>
            <a:off x="6825264" y="6838950"/>
            <a:ext cx="5706778" cy="25019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228600" defTabSz="457200">
              <a:spcBef>
                <a:spcPts val="800"/>
              </a:spcBef>
              <a:defRPr sz="2300">
                <a:solidFill>
                  <a:srgbClr val="000000"/>
                </a:solidFill>
              </a:defRPr>
            </a:pPr>
            <a:r>
              <a:t> creazione di una </a:t>
            </a:r>
            <a:r>
              <a:rPr b="1">
                <a:solidFill>
                  <a:srgbClr val="6C3A91"/>
                </a:solidFill>
              </a:rPr>
              <a:t>comunità di esperti, referenti per gli acquisti</a:t>
            </a:r>
            <a:r>
              <a:t> nelle scuole per accompagnare i processi di approvvigionamento di beni e servizi all’interno delle istituzioni scolastiche.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7226" y="1349002"/>
            <a:ext cx="10830348" cy="76272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507999" y="467459"/>
            <a:ext cx="11988801" cy="1219201"/>
          </a:xfrm>
          <a:prstGeom prst="rect">
            <a:avLst/>
          </a:prstGeom>
        </p:spPr>
        <p:txBody>
          <a:bodyPr/>
          <a:lstStyle/>
          <a:p>
            <a:pPr defTabSz="182880"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82880"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AMBITI  -  CONTENUTI - FINALITA’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508000" y="2324100"/>
            <a:ext cx="11988800" cy="6853684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658167" y="2324100"/>
            <a:ext cx="4630242" cy="2943474"/>
          </a:xfrm>
          <a:prstGeom prst="rect">
            <a:avLst/>
          </a:prstGeom>
          <a:solidFill>
            <a:schemeClr val="accent1">
              <a:hueOff val="-113918"/>
              <a:satOff val="19024"/>
              <a:lumOff val="19749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defRPr sz="2500" b="1">
                <a:solidFill>
                  <a:srgbClr val="000000"/>
                </a:solidFill>
              </a:defRPr>
            </a:lvl1pPr>
          </a:lstStyle>
          <a:p>
            <a:r>
              <a:t>GOVERNANCE</a:t>
            </a:r>
          </a:p>
        </p:txBody>
      </p:sp>
      <p:sp>
        <p:nvSpPr>
          <p:cNvPr id="147" name="Shape 147"/>
          <p:cNvSpPr/>
          <p:nvPr/>
        </p:nvSpPr>
        <p:spPr>
          <a:xfrm>
            <a:off x="6108700" y="2178050"/>
            <a:ext cx="5967165" cy="3952817"/>
          </a:xfrm>
          <a:prstGeom prst="rect">
            <a:avLst/>
          </a:prstGeom>
          <a:solidFill>
            <a:schemeClr val="accent1">
              <a:hueOff val="-113918"/>
              <a:satOff val="19024"/>
              <a:lumOff val="19749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554919" indent="-326319" algn="l" defTabSz="457200">
              <a:buSzPct val="75000"/>
              <a:buChar char="•"/>
              <a:defRPr sz="2200">
                <a:solidFill>
                  <a:srgbClr val="000000"/>
                </a:solidFill>
              </a:defRPr>
            </a:pPr>
            <a:r>
              <a:t>   Problematiche emergenti nella conduzione dell’Istituzione Scolastica, anche di carattere legale </a:t>
            </a:r>
          </a:p>
          <a:p>
            <a:pPr marL="554919" indent="-326319" algn="l" defTabSz="457200">
              <a:buSzPct val="75000"/>
              <a:buChar char="•"/>
              <a:defRPr sz="2200">
                <a:solidFill>
                  <a:srgbClr val="000000"/>
                </a:solidFill>
              </a:defRPr>
            </a:pPr>
            <a:r>
              <a:t>   Rapporti con gli Enti, Istituzioni e Associazioni Locali</a:t>
            </a:r>
          </a:p>
          <a:p>
            <a:pPr marL="554919" indent="-326319" algn="just" defTabSz="457200">
              <a:buSzPct val="75000"/>
              <a:buChar char="•"/>
              <a:defRPr sz="2200">
                <a:solidFill>
                  <a:srgbClr val="000000"/>
                </a:solidFill>
              </a:defRPr>
            </a:pPr>
            <a:r>
              <a:t>  Forme e modalità per  la  trasparenza  e  la  pubblicità delle decisioni e dei rendiconti delle attività svolte</a:t>
            </a:r>
          </a:p>
          <a:p>
            <a:pPr marL="554919" indent="-326319" algn="just" defTabSz="457200">
              <a:buSzPct val="75000"/>
              <a:buChar char="•"/>
              <a:defRPr sz="2200">
                <a:solidFill>
                  <a:srgbClr val="000000"/>
                </a:solidFill>
              </a:defRPr>
            </a:pPr>
            <a:r>
              <a:t> Candidature per Progetti Regionali, Nazionali ed Internazionali</a:t>
            </a:r>
          </a:p>
        </p:txBody>
      </p:sp>
      <p:sp>
        <p:nvSpPr>
          <p:cNvPr id="148" name="Shape 148"/>
          <p:cNvSpPr/>
          <p:nvPr/>
        </p:nvSpPr>
        <p:spPr>
          <a:xfrm>
            <a:off x="1119329" y="6451599"/>
            <a:ext cx="10766141" cy="3073401"/>
          </a:xfrm>
          <a:prstGeom prst="rect">
            <a:avLst/>
          </a:prstGeom>
          <a:solidFill>
            <a:schemeClr val="accent1">
              <a:hueOff val="-113918"/>
              <a:satOff val="19024"/>
              <a:lumOff val="19749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200">
                <a:solidFill>
                  <a:srgbClr val="000000"/>
                </a:solidFill>
              </a:defRPr>
            </a:pPr>
            <a:r>
              <a:t>promuove attivamente e sistematicamente  iniziative di coordinamento e di indirizzo; </a:t>
            </a:r>
          </a:p>
          <a:p>
            <a:pPr algn="l" defTabSz="457200">
              <a:defRPr sz="2200">
                <a:solidFill>
                  <a:srgbClr val="000000"/>
                </a:solidFill>
              </a:defRPr>
            </a:pPr>
            <a:r>
              <a:t>favorisce la costituzione di organismi atti alla realizzazione delle finalità della Rete</a:t>
            </a:r>
          </a:p>
          <a:p>
            <a:pPr algn="l" defTabSz="457200">
              <a:defRPr sz="2200">
                <a:solidFill>
                  <a:srgbClr val="000000"/>
                </a:solidFill>
              </a:defRPr>
            </a:pPr>
            <a:r>
              <a:t>promuove scambi e sinergie di tipo didattico, amministrativo e organizzativo tra le scuole aderenti</a:t>
            </a:r>
          </a:p>
          <a:p>
            <a:pPr algn="just" defTabSz="457200">
              <a:defRPr sz="2200">
                <a:solidFill>
                  <a:srgbClr val="000000"/>
                </a:solidFill>
              </a:defRPr>
            </a:pPr>
            <a:r>
              <a:t>stipula contratti, accordi e convenzioni con enti esterni, pubblici e privati, </a:t>
            </a:r>
          </a:p>
          <a:p>
            <a:pPr algn="just" defTabSz="457200">
              <a:defRPr sz="2200">
                <a:solidFill>
                  <a:srgbClr val="000000"/>
                </a:solidFill>
              </a:defRPr>
            </a:pPr>
            <a:r>
              <a:t>stabilisce rapporti e promuove accordi e convenzioni con gli interlocutori istituzionali quali Comuni, Provincia, ASL, Università 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>
            <a:lvl1pPr defTabSz="288036">
              <a:lnSpc>
                <a:spcPct val="100000"/>
              </a:lnSpc>
              <a:spcBef>
                <a:spcPts val="0"/>
              </a:spcBef>
              <a:defRPr sz="3780" b="1">
                <a:solidFill>
                  <a:srgbClr val="0091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AMBITI - CONTENUTI - FINALITA’</a:t>
            </a:r>
          </a:p>
        </p:txBody>
      </p:sp>
      <p:sp>
        <p:nvSpPr>
          <p:cNvPr id="151" name="Shape 151"/>
          <p:cNvSpPr/>
          <p:nvPr/>
        </p:nvSpPr>
        <p:spPr>
          <a:xfrm>
            <a:off x="734367" y="2425700"/>
            <a:ext cx="4630242" cy="2943474"/>
          </a:xfrm>
          <a:prstGeom prst="rect">
            <a:avLst/>
          </a:prstGeom>
          <a:solidFill>
            <a:schemeClr val="accent2">
              <a:hueOff val="-602737"/>
              <a:satOff val="7170"/>
              <a:lumOff val="14117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457200">
              <a:defRPr sz="3000" b="1">
                <a:solidFill>
                  <a:srgbClr val="000000"/>
                </a:solidFill>
              </a:defRPr>
            </a:pPr>
            <a:endParaRPr/>
          </a:p>
          <a:p>
            <a:pPr defTabSz="457200">
              <a:defRPr sz="3000" b="1">
                <a:solidFill>
                  <a:srgbClr val="000000"/>
                </a:solidFill>
              </a:defRPr>
            </a:pPr>
            <a:endParaRPr/>
          </a:p>
          <a:p>
            <a:pPr defTabSz="457200">
              <a:defRPr sz="3000" b="1">
                <a:solidFill>
                  <a:srgbClr val="000000"/>
                </a:solidFill>
              </a:defRPr>
            </a:pPr>
            <a:r>
              <a:t>CURRICOLO</a:t>
            </a:r>
          </a:p>
          <a:p>
            <a:pPr defTabSz="457200">
              <a:defRPr sz="30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6146800" y="2425700"/>
            <a:ext cx="6300342" cy="3291731"/>
          </a:xfrm>
          <a:prstGeom prst="rect">
            <a:avLst/>
          </a:prstGeom>
          <a:solidFill>
            <a:schemeClr val="accent2">
              <a:hueOff val="-602737"/>
              <a:satOff val="7170"/>
              <a:lumOff val="14117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457200" indent="-228600" algn="l" defTabSz="457200">
              <a:defRPr sz="1000">
                <a:solidFill>
                  <a:srgbClr val="000000"/>
                </a:solidFill>
              </a:defRPr>
            </a:pPr>
            <a:r>
              <a:t>    </a:t>
            </a:r>
            <a:r>
              <a:rPr sz="2500"/>
              <a:t>Tematiche  inerenti al mondo dei B.E.S.</a:t>
            </a:r>
          </a:p>
          <a:p>
            <a:pPr marL="457200" indent="-228600" algn="l" defTabSz="457200">
              <a:defRPr sz="2500">
                <a:solidFill>
                  <a:srgbClr val="000000"/>
                </a:solidFill>
              </a:defRPr>
            </a:pPr>
            <a:r>
              <a:t>  Curricoli e continuità didattica</a:t>
            </a:r>
          </a:p>
          <a:p>
            <a:pPr marL="457200" indent="-228600" algn="l" defTabSz="457200">
              <a:defRPr sz="2500">
                <a:solidFill>
                  <a:srgbClr val="000000"/>
                </a:solidFill>
              </a:defRPr>
            </a:pPr>
            <a:r>
              <a:t>  Assi Culturali e Dipartimenti disciplinari</a:t>
            </a:r>
          </a:p>
          <a:p>
            <a:pPr marL="457200" indent="-228600" algn="l" defTabSz="457200">
              <a:defRPr sz="2500">
                <a:solidFill>
                  <a:srgbClr val="000000"/>
                </a:solidFill>
              </a:defRPr>
            </a:pPr>
            <a:r>
              <a:t>  Intercultura </a:t>
            </a:r>
          </a:p>
          <a:p>
            <a:pPr marL="457200" indent="-228600" algn="l" defTabSz="457200">
              <a:defRPr sz="2500">
                <a:solidFill>
                  <a:srgbClr val="000000"/>
                </a:solidFill>
              </a:defRPr>
            </a:pPr>
            <a:r>
              <a:t>  Multimedialità ed Interattività nella pratica didattica</a:t>
            </a:r>
          </a:p>
          <a:p>
            <a:pPr algn="l" defTabSz="457200">
              <a:defRPr sz="2500">
                <a:solidFill>
                  <a:srgbClr val="000000"/>
                </a:solidFill>
              </a:defRPr>
            </a:pPr>
            <a:r>
              <a:t>     Orientamento </a:t>
            </a:r>
          </a:p>
        </p:txBody>
      </p:sp>
      <p:sp>
        <p:nvSpPr>
          <p:cNvPr id="153" name="Shape 153"/>
          <p:cNvSpPr/>
          <p:nvPr/>
        </p:nvSpPr>
        <p:spPr>
          <a:xfrm>
            <a:off x="1109370" y="6473883"/>
            <a:ext cx="10935483" cy="1208814"/>
          </a:xfrm>
          <a:prstGeom prst="rect">
            <a:avLst/>
          </a:prstGeom>
          <a:solidFill>
            <a:schemeClr val="accent2">
              <a:hueOff val="-602737"/>
              <a:satOff val="7170"/>
              <a:lumOff val="14117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promuove la sperimentazione e la ricerca educativa e didattica</a:t>
            </a:r>
          </a:p>
          <a:p>
            <a:pPr defTabSz="457200"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promuove l'arricchimento dell'offerta formativa nel territorio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>
            <a:lvl1pPr defTabSz="288036">
              <a:lnSpc>
                <a:spcPct val="100000"/>
              </a:lnSpc>
              <a:spcBef>
                <a:spcPts val="0"/>
              </a:spcBef>
              <a:defRPr sz="3780" b="1">
                <a:solidFill>
                  <a:srgbClr val="929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AMBITI - CONTENUTI - FINALITA’</a:t>
            </a:r>
          </a:p>
        </p:txBody>
      </p:sp>
      <p:sp>
        <p:nvSpPr>
          <p:cNvPr id="156" name="Shape 156"/>
          <p:cNvSpPr/>
          <p:nvPr/>
        </p:nvSpPr>
        <p:spPr>
          <a:xfrm>
            <a:off x="734367" y="2425700"/>
            <a:ext cx="4630242" cy="2943474"/>
          </a:xfrm>
          <a:prstGeom prst="rect">
            <a:avLst/>
          </a:prstGeom>
          <a:solidFill>
            <a:schemeClr val="accent3">
              <a:hueOff val="-72299"/>
              <a:satOff val="19597"/>
              <a:lumOff val="11238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457200">
              <a:def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FORMAZIONE</a:t>
            </a:r>
          </a:p>
          <a:p>
            <a:pPr defTabSz="457200">
              <a:def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5842000" y="2425700"/>
            <a:ext cx="6300342" cy="3291731"/>
          </a:xfrm>
          <a:prstGeom prst="rect">
            <a:avLst/>
          </a:prstGeom>
          <a:solidFill>
            <a:schemeClr val="accent3">
              <a:hueOff val="-72299"/>
              <a:satOff val="19597"/>
              <a:lumOff val="11238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457200" indent="-228600" algn="l" defTabSz="457200">
              <a:defRPr sz="3000">
                <a:solidFill>
                  <a:srgbClr val="000000"/>
                </a:solidFill>
              </a:defRPr>
            </a:pPr>
            <a:r>
              <a:t>  Formazione personale docente           ed ATA </a:t>
            </a:r>
          </a:p>
          <a:p>
            <a:pPr marL="457200" indent="-228600" algn="l" defTabSz="457200">
              <a:defRPr sz="3000">
                <a:solidFill>
                  <a:srgbClr val="000000"/>
                </a:solidFill>
              </a:defRPr>
            </a:pPr>
            <a:r>
              <a:t>  PNSD</a:t>
            </a:r>
          </a:p>
          <a:p>
            <a:pPr marL="457200" indent="-228600" algn="l" defTabSz="457200">
              <a:defRPr sz="3000">
                <a:solidFill>
                  <a:srgbClr val="000000"/>
                </a:solidFill>
              </a:defRPr>
            </a:pPr>
            <a:r>
              <a:t>  </a:t>
            </a:r>
          </a:p>
        </p:txBody>
      </p:sp>
      <p:sp>
        <p:nvSpPr>
          <p:cNvPr id="158" name="Shape 158"/>
          <p:cNvSpPr/>
          <p:nvPr/>
        </p:nvSpPr>
        <p:spPr>
          <a:xfrm>
            <a:off x="1225159" y="6790580"/>
            <a:ext cx="10935482" cy="2159001"/>
          </a:xfrm>
          <a:prstGeom prst="rect">
            <a:avLst/>
          </a:prstGeom>
          <a:solidFill>
            <a:schemeClr val="accent3">
              <a:hueOff val="-72299"/>
              <a:satOff val="19597"/>
              <a:lumOff val="11238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3000">
                <a:solidFill>
                  <a:srgbClr val="000000"/>
                </a:solidFill>
              </a:defRPr>
            </a:lvl1pPr>
          </a:lstStyle>
          <a:p>
            <a:r>
              <a:t>promuove e sostiene iniziative di formazione del personale sui temi della governance, della sicurezza, dell’amministrazione digitale, delle pratiche didattiche, sulla valutazione ed autovalutazione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 w="25400">
            <a:solidFill>
              <a:srgbClr val="000000"/>
            </a:solidFill>
          </a:ln>
        </p:spPr>
        <p:txBody>
          <a:bodyPr/>
          <a:lstStyle>
            <a:lvl1pPr defTabSz="288036">
              <a:lnSpc>
                <a:spcPct val="100000"/>
              </a:lnSpc>
              <a:spcBef>
                <a:spcPts val="0"/>
              </a:spcBef>
              <a:defRPr sz="3780" b="1">
                <a:solidFill>
                  <a:srgbClr val="E6AD4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AMBITI - CONTENUTI - FINALITA’</a:t>
            </a:r>
          </a:p>
        </p:txBody>
      </p:sp>
      <p:sp>
        <p:nvSpPr>
          <p:cNvPr id="161" name="Shape 161"/>
          <p:cNvSpPr/>
          <p:nvPr/>
        </p:nvSpPr>
        <p:spPr>
          <a:xfrm>
            <a:off x="734367" y="2425700"/>
            <a:ext cx="4630242" cy="2943474"/>
          </a:xfrm>
          <a:prstGeom prst="rect">
            <a:avLst/>
          </a:prstGeom>
          <a:solidFill>
            <a:schemeClr val="accent4">
              <a:hueOff val="254533"/>
              <a:satOff val="20019"/>
              <a:lumOff val="942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457200">
              <a:defRPr sz="3000" b="1">
                <a:solidFill>
                  <a:srgbClr val="000000"/>
                </a:solidFill>
              </a:defRPr>
            </a:pPr>
            <a:endParaRPr/>
          </a:p>
          <a:p>
            <a:pPr defTabSz="457200">
              <a:defRPr sz="3000" b="1">
                <a:solidFill>
                  <a:srgbClr val="000000"/>
                </a:solidFill>
              </a:defRPr>
            </a:pPr>
            <a:endParaRPr/>
          </a:p>
          <a:p>
            <a:pPr defTabSz="457200">
              <a:defRPr sz="3000" b="1">
                <a:solidFill>
                  <a:srgbClr val="000000"/>
                </a:solidFill>
              </a:defRPr>
            </a:pPr>
            <a:r>
              <a:t>VALUTAZIONE ED AUTOVALUTAZIONE</a:t>
            </a:r>
          </a:p>
          <a:p>
            <a:pPr defTabSz="457200">
              <a:defRPr sz="30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6146800" y="2425700"/>
            <a:ext cx="6300342" cy="3291731"/>
          </a:xfrm>
          <a:prstGeom prst="rect">
            <a:avLst/>
          </a:prstGeom>
          <a:solidFill>
            <a:schemeClr val="accent4">
              <a:hueOff val="254533"/>
              <a:satOff val="20019"/>
              <a:lumOff val="942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457200" indent="-228600" algn="l" defTabSz="457200">
              <a:defRPr sz="3000">
                <a:solidFill>
                  <a:srgbClr val="000000"/>
                </a:solidFill>
              </a:defRPr>
            </a:pPr>
            <a:r>
              <a:t>  Processi di valutazione   ed autovalutazione;  </a:t>
            </a:r>
          </a:p>
          <a:p>
            <a:pPr marL="457200" indent="-228600" algn="l" defTabSz="457200">
              <a:defRPr sz="3000">
                <a:solidFill>
                  <a:srgbClr val="000000"/>
                </a:solidFill>
              </a:defRPr>
            </a:pPr>
            <a:r>
              <a:t>  Piano di miglioramento</a:t>
            </a:r>
          </a:p>
        </p:txBody>
      </p:sp>
      <p:sp>
        <p:nvSpPr>
          <p:cNvPr id="163" name="Shape 163"/>
          <p:cNvSpPr/>
          <p:nvPr/>
        </p:nvSpPr>
        <p:spPr>
          <a:xfrm>
            <a:off x="1034659" y="6138709"/>
            <a:ext cx="10935482" cy="1854201"/>
          </a:xfrm>
          <a:prstGeom prst="rect">
            <a:avLst/>
          </a:prstGeom>
          <a:solidFill>
            <a:schemeClr val="accent4">
              <a:hueOff val="254533"/>
              <a:satOff val="20019"/>
              <a:lumOff val="942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>
                <a:solidFill>
                  <a:srgbClr val="000000"/>
                </a:solidFill>
              </a:defRPr>
            </a:pPr>
            <a:endParaRPr/>
          </a:p>
          <a:p>
            <a:pPr defTabSz="457200">
              <a:defRPr sz="2500">
                <a:solidFill>
                  <a:srgbClr val="000000"/>
                </a:solidFill>
              </a:defRPr>
            </a:pPr>
            <a:r>
              <a:t>promuove azioni di sostegno alle pratiche valutative</a:t>
            </a:r>
          </a:p>
          <a:p>
            <a:pPr defTabSz="457200">
              <a:defRPr sz="2500">
                <a:solidFill>
                  <a:srgbClr val="000000"/>
                </a:solidFill>
              </a:defRPr>
            </a:pPr>
            <a:r>
              <a:t> (DS, NIV, Gruppo di miglioramento)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egnaposto immagine 164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92900" y="2565400"/>
            <a:ext cx="5842000" cy="6680200"/>
          </a:xfrm>
          <a:prstGeom prst="rect">
            <a:avLst/>
          </a:prstGeom>
        </p:spPr>
      </p:pic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F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r>
              <a:t>IL  MANIFESTO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 defTabSz="306324">
              <a:spcBef>
                <a:spcPts val="0"/>
              </a:spcBef>
              <a:defRPr sz="2680">
                <a:solidFill>
                  <a:srgbClr val="000000"/>
                </a:solidFill>
              </a:defRPr>
            </a:pPr>
            <a:r>
              <a:t>Accanto alla stipula dell’Accordo di rete, le scuole hanno sottoscritto un manifesto, che condensa in sé proprio quei concetti inseriti nel titolo dell’Intervento: etica – innovazione – complessità.</a:t>
            </a:r>
          </a:p>
          <a:p>
            <a:pPr algn="just" defTabSz="306324">
              <a:spcBef>
                <a:spcPts val="0"/>
              </a:spcBef>
              <a:defRPr sz="2680">
                <a:solidFill>
                  <a:srgbClr val="000000"/>
                </a:solidFill>
              </a:defRPr>
            </a:pPr>
            <a:endParaRPr/>
          </a:p>
          <a:p>
            <a:pPr defTabSz="306324">
              <a:spcBef>
                <a:spcPts val="0"/>
              </a:spcBef>
              <a:defRPr sz="2680">
                <a:solidFill>
                  <a:srgbClr val="000000"/>
                </a:solidFill>
              </a:defRPr>
            </a:pPr>
            <a:r>
              <a:t>Concetti questi che fanno da sfondo ideale e che ispirano la pratica quotidiana delle nostre scuole.</a:t>
            </a:r>
          </a:p>
          <a:p>
            <a:pPr defTabSz="306324">
              <a:spcBef>
                <a:spcPts val="0"/>
              </a:spcBef>
              <a:defRPr sz="2680">
                <a:solidFill>
                  <a:srgbClr val="000000"/>
                </a:solidFill>
              </a:defRPr>
            </a:pPr>
            <a:endParaRPr/>
          </a:p>
          <a:p>
            <a:pPr defTabSz="306324">
              <a:spcBef>
                <a:spcPts val="0"/>
              </a:spcBef>
              <a:defRPr sz="2680">
                <a:solidFill>
                  <a:srgbClr val="000000"/>
                </a:solidFill>
              </a:defRPr>
            </a:pPr>
            <a:r>
              <a:t>Una declinazione puntuale di tutti i principali aspetti del suo agire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F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r>
              <a:t>LO SFONDO CULTURALE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205739">
              <a:spcBef>
                <a:spcPts val="0"/>
              </a:spcBef>
              <a:defRPr sz="2700">
                <a:solidFill>
                  <a:srgbClr val="000000"/>
                </a:solidFill>
              </a:defRPr>
            </a:pPr>
            <a:r>
              <a:t>L’etica si fonda sulla Razionalità  idonea  a:</a:t>
            </a:r>
          </a:p>
          <a:p>
            <a:pPr algn="ctr" defTabSz="205739">
              <a:spcBef>
                <a:spcPts val="0"/>
              </a:spcBef>
              <a:defRPr sz="2700">
                <a:solidFill>
                  <a:srgbClr val="000000"/>
                </a:solidFill>
              </a:defRPr>
            </a:pPr>
            <a:r>
              <a:t>raggiungere il vero, </a:t>
            </a:r>
          </a:p>
          <a:p>
            <a:pPr algn="ctr" defTabSz="205739">
              <a:spcBef>
                <a:spcPts val="0"/>
              </a:spcBef>
              <a:defRPr sz="2700">
                <a:solidFill>
                  <a:srgbClr val="000000"/>
                </a:solidFill>
              </a:defRPr>
            </a:pPr>
            <a:r>
              <a:t>realizzare il giusto, </a:t>
            </a:r>
          </a:p>
          <a:p>
            <a:pPr algn="ctr" defTabSz="205739">
              <a:spcBef>
                <a:spcPts val="0"/>
              </a:spcBef>
              <a:defRPr sz="2700">
                <a:solidFill>
                  <a:srgbClr val="000000"/>
                </a:solidFill>
              </a:defRPr>
            </a:pPr>
            <a:r>
              <a:t>esprimere l’autenticità</a:t>
            </a:r>
          </a:p>
          <a:p>
            <a:pPr defTabSz="205739">
              <a:spcBef>
                <a:spcPts val="0"/>
              </a:spcBef>
              <a:defRPr sz="2700">
                <a:solidFill>
                  <a:srgbClr val="000000"/>
                </a:solidFill>
              </a:defRPr>
            </a:pPr>
            <a:endParaRPr/>
          </a:p>
          <a:p>
            <a:pPr defTabSz="205739">
              <a:spcBef>
                <a:spcPts val="0"/>
              </a:spcBef>
              <a:defRPr sz="2700">
                <a:solidFill>
                  <a:srgbClr val="000000"/>
                </a:solidFill>
              </a:defRPr>
            </a:pPr>
            <a:r>
              <a:t>Si richiama, senza rigidità  burocratica ai </a:t>
            </a:r>
            <a:r>
              <a:rPr i="1"/>
              <a:t>principi </a:t>
            </a:r>
          </a:p>
          <a:p>
            <a:pPr defTabSz="205739">
              <a:spcBef>
                <a:spcPts val="0"/>
              </a:spcBef>
              <a:defRPr sz="2700">
                <a:solidFill>
                  <a:srgbClr val="000000"/>
                </a:solidFill>
              </a:defRPr>
            </a:pPr>
            <a:endParaRPr i="1"/>
          </a:p>
          <a:p>
            <a:pPr algn="ctr" defTabSz="205739">
              <a:spcBef>
                <a:spcPts val="0"/>
              </a:spcBef>
              <a:defRPr sz="2700" i="1">
                <a:solidFill>
                  <a:srgbClr val="000000"/>
                </a:solidFill>
              </a:defRPr>
            </a:pPr>
            <a:r>
              <a:t>deontologici,  formali, </a:t>
            </a:r>
            <a:endParaRPr i="0"/>
          </a:p>
          <a:p>
            <a:pPr algn="ctr" defTabSz="205739">
              <a:spcBef>
                <a:spcPts val="0"/>
              </a:spcBef>
              <a:defRPr sz="2700" i="1">
                <a:solidFill>
                  <a:srgbClr val="000000"/>
                </a:solidFill>
              </a:defRPr>
            </a:pPr>
            <a:r>
              <a:t>necessari E non contingenti - </a:t>
            </a:r>
            <a:endParaRPr i="0"/>
          </a:p>
          <a:p>
            <a:pPr algn="ctr" defTabSz="205739">
              <a:spcBef>
                <a:spcPts val="0"/>
              </a:spcBef>
              <a:defRPr sz="2700" i="1">
                <a:solidFill>
                  <a:srgbClr val="000000"/>
                </a:solidFill>
              </a:defRPr>
            </a:pPr>
            <a:r>
              <a:t>privi di contenuto,  non economici - </a:t>
            </a:r>
            <a:endParaRPr i="0"/>
          </a:p>
          <a:p>
            <a:pPr algn="ctr" defTabSz="205739">
              <a:spcBef>
                <a:spcPts val="0"/>
              </a:spcBef>
              <a:defRPr sz="2700" i="1">
                <a:solidFill>
                  <a:srgbClr val="000000"/>
                </a:solidFill>
              </a:defRPr>
            </a:pPr>
            <a:r>
              <a:t>non del consumo, ma della responsabilità </a:t>
            </a:r>
            <a:endParaRPr i="0"/>
          </a:p>
          <a:p>
            <a:pPr algn="ctr" defTabSz="205739">
              <a:spcBef>
                <a:spcPts val="0"/>
              </a:spcBef>
              <a:defRPr sz="2700">
                <a:solidFill>
                  <a:srgbClr val="000000"/>
                </a:solidFill>
              </a:defRPr>
            </a:pPr>
            <a:endParaRPr i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1361</Words>
  <Application>Microsoft Macintosh PowerPoint</Application>
  <PresentationFormat>Personalizzato</PresentationFormat>
  <Paragraphs>173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Bodoni SvtyTwo ITC TT-Bold</vt:lpstr>
      <vt:lpstr>Bodoni SvtyTwo ITC TT-Book</vt:lpstr>
      <vt:lpstr>Helvetica</vt:lpstr>
      <vt:lpstr>Helvetica Neue</vt:lpstr>
      <vt:lpstr>Palatino</vt:lpstr>
      <vt:lpstr>Arial</vt:lpstr>
      <vt:lpstr>New_Template4</vt:lpstr>
      <vt:lpstr>  L'esperienza irpina tra etica, innovazione e complessità</vt:lpstr>
      <vt:lpstr>CHI SIAMO</vt:lpstr>
      <vt:lpstr>Presentazione di PowerPoint</vt:lpstr>
      <vt:lpstr> AMBITI  -  CONTENUTI - FINALITA’</vt:lpstr>
      <vt:lpstr>AMBITI - CONTENUTI - FINALITA’</vt:lpstr>
      <vt:lpstr>AMBITI - CONTENUTI - FINALITA’</vt:lpstr>
      <vt:lpstr>AMBITI - CONTENUTI - FINALITA’</vt:lpstr>
      <vt:lpstr>IL  MANIFESTO</vt:lpstr>
      <vt:lpstr>LO SFONDO CULTURALE</vt:lpstr>
      <vt:lpstr>Presentazione di PowerPoint</vt:lpstr>
      <vt:lpstr>ETICA   DEL  DISCORSO  (Habermas 1983)</vt:lpstr>
      <vt:lpstr>Presentazione di PowerPoint</vt:lpstr>
      <vt:lpstr>Presentazione di PowerPoint</vt:lpstr>
      <vt:lpstr>LE ATTIVITA’ SVOLTE</vt:lpstr>
      <vt:lpstr>LE ATTIVITA’ SVOLTE</vt:lpstr>
      <vt:lpstr>FOCUS sul bonus</vt:lpstr>
      <vt:lpstr>Presentazione di PowerPoint</vt:lpstr>
      <vt:lpstr>Presentazione di PowerPoint</vt:lpstr>
      <vt:lpstr>Presentazione di PowerPoint</vt:lpstr>
      <vt:lpstr>FOCUS </vt:lpstr>
      <vt:lpstr>Presentazione di PowerPoint</vt:lpstr>
      <vt:lpstr>Presentazione di PowerPoint</vt:lpstr>
      <vt:lpstr>FOCUS 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L'esperienza irpina tra etica, innovazione e complessità</dc:title>
  <cp:lastModifiedBy>Utente di Microsoft Office</cp:lastModifiedBy>
  <cp:revision>1</cp:revision>
  <dcterms:modified xsi:type="dcterms:W3CDTF">2017-08-29T06:06:44Z</dcterms:modified>
</cp:coreProperties>
</file>