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8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59" r:id="rId16"/>
    <p:sldId id="261" r:id="rId17"/>
    <p:sldId id="263" r:id="rId18"/>
    <p:sldId id="266" r:id="rId19"/>
    <p:sldId id="267" r:id="rId20"/>
    <p:sldId id="288" r:id="rId21"/>
    <p:sldId id="290" r:id="rId22"/>
    <p:sldId id="294" r:id="rId23"/>
    <p:sldId id="286" r:id="rId24"/>
    <p:sldId id="284" r:id="rId25"/>
    <p:sldId id="292" r:id="rId26"/>
    <p:sldId id="295" r:id="rId27"/>
    <p:sldId id="281" r:id="rId28"/>
    <p:sldId id="282" r:id="rId29"/>
    <p:sldId id="283" r:id="rId30"/>
    <p:sldId id="29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8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C5E3B-1C57-42BA-B27F-B25BD64D27EA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8E7B-EA14-41FC-AC40-1D08A92AB35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3B555-8A76-45B9-843E-44E4B0CCEB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173BCE-A81C-4572-8C62-32B38F4F8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VVC01000E@istruzion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250030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ISTITUZIONE EDUCATIVA “P. COLLETTA”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SCUOLE  PRIMARIE – SECONDARIE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I°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II°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GRADO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 LICEO GINNASIO –  LICEO CLASSICO EUROPEO)</a:t>
            </a:r>
            <a:br>
              <a:rPr lang="it-IT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C.so V. Emanuele, 298 – Tel.0825/1643101 - Fax  0825/1643102 83100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–AVELLINO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Cod.Fisc.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80009730641E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–MAIL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it-IT" sz="1200" u="sng" dirty="0" smtClean="0">
                <a:hlinkClick r:id="rId2"/>
              </a:rPr>
              <a:t>AVVC01000E@istruzione.it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400" dirty="0" smtClean="0"/>
              <a:t>Progetto “CONTINUITA’”</a:t>
            </a:r>
            <a:br>
              <a:rPr lang="it-IT" sz="2400" dirty="0" smtClean="0"/>
            </a:br>
            <a:r>
              <a:rPr lang="it-IT" sz="2000" dirty="0" smtClean="0"/>
              <a:t>SCUOLA PRIMARIA, SECONDARIA </a:t>
            </a:r>
            <a:r>
              <a:rPr lang="it-IT" sz="2000" dirty="0" err="1" smtClean="0"/>
              <a:t>DI</a:t>
            </a:r>
            <a:r>
              <a:rPr lang="it-IT" sz="2000" dirty="0" smtClean="0"/>
              <a:t> 1° E 2° GRADO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Picture 2" descr="C:\Users\Computer\Desktop\CONTINUITA'\L'AMICIZI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43248"/>
            <a:ext cx="5857916" cy="3090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467600" cy="6259512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Partecipazione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Disinteressato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Interessato saltuariamente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Deve essere sollecitato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Interessato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Interessato e propositivo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Autonomia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Non è autonomo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Deve essere guidato per portare a termine il proprio lavoro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 organizzare il proprio lavoro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Impegno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Non si impegna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impegna saltuariamente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impegna soprattutto a scuola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impegna a scuola e a casa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autonomo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7496204" cy="6331100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Ritmi di apprendimento 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Molto lento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Lento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Nella norma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Superiore alla norma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Modalità di reazione 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Si demoralizza all’insuccesso 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Indifferente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Se incoraggiato reagisce</a:t>
            </a:r>
          </a:p>
          <a:p>
            <a:pPr>
              <a:buNone/>
            </a:pPr>
            <a:r>
              <a:rPr lang="en-US" dirty="0" smtClean="0"/>
              <a:t> □ </a:t>
            </a:r>
            <a:r>
              <a:rPr lang="it-IT" dirty="0" smtClean="0"/>
              <a:t>Reagisce </a:t>
            </a:r>
            <a:r>
              <a:rPr lang="it-IT" dirty="0" err="1" smtClean="0"/>
              <a:t>automotivandosi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Profitto </a:t>
            </a:r>
            <a:endParaRPr lang="it-IT" dirty="0" smtClean="0"/>
          </a:p>
          <a:p>
            <a:r>
              <a:rPr lang="it-IT" b="1" dirty="0" smtClean="0"/>
              <a:t>Italiano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ottimo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7496204" cy="63311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Inglese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ottimo</a:t>
            </a:r>
          </a:p>
          <a:p>
            <a:r>
              <a:rPr lang="it-IT" b="1" dirty="0" smtClean="0"/>
              <a:t>Materie scientifiche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ottimo</a:t>
            </a:r>
          </a:p>
          <a:p>
            <a:r>
              <a:rPr lang="it-IT" b="1" dirty="0" smtClean="0"/>
              <a:t>Materie </a:t>
            </a:r>
            <a:r>
              <a:rPr lang="it-IT" b="1" dirty="0" err="1" smtClean="0"/>
              <a:t>Storico-sociali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ottimo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7496204" cy="6572296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Motoria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</a:t>
            </a:r>
            <a:r>
              <a:rPr lang="it-IT" dirty="0" err="1" smtClean="0"/>
              <a:t>ottimo</a:t>
            </a:r>
            <a:r>
              <a:rPr lang="it-IT" dirty="0" smtClean="0"/>
              <a:t> </a:t>
            </a:r>
          </a:p>
          <a:p>
            <a:r>
              <a:rPr lang="it-IT" b="1" dirty="0" smtClean="0"/>
              <a:t>Arte ed immagine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□ insufficiente</a:t>
            </a:r>
          </a:p>
          <a:p>
            <a:pPr>
              <a:buNone/>
            </a:pPr>
            <a:r>
              <a:rPr lang="it-IT" dirty="0" smtClean="0"/>
              <a:t>□ sufficiente</a:t>
            </a:r>
          </a:p>
          <a:p>
            <a:pPr>
              <a:buNone/>
            </a:pPr>
            <a:r>
              <a:rPr lang="it-IT" dirty="0" smtClean="0"/>
              <a:t>□ più che sufficiente</a:t>
            </a:r>
          </a:p>
          <a:p>
            <a:pPr>
              <a:buNone/>
            </a:pPr>
            <a:r>
              <a:rPr lang="it-IT" dirty="0" smtClean="0"/>
              <a:t>□ buono</a:t>
            </a:r>
          </a:p>
          <a:p>
            <a:pPr>
              <a:buNone/>
            </a:pPr>
            <a:r>
              <a:rPr lang="it-IT" dirty="0" smtClean="0"/>
              <a:t>□ distinto</a:t>
            </a:r>
          </a:p>
          <a:p>
            <a:pPr>
              <a:buNone/>
            </a:pPr>
            <a:r>
              <a:rPr lang="it-IT" dirty="0" smtClean="0"/>
              <a:t>□ </a:t>
            </a:r>
            <a:r>
              <a:rPr lang="it-IT" dirty="0" err="1" smtClean="0"/>
              <a:t>ottimo</a:t>
            </a:r>
            <a:endParaRPr lang="it-IT" dirty="0" smtClean="0"/>
          </a:p>
          <a:p>
            <a:r>
              <a:rPr lang="it-IT" dirty="0" smtClean="0"/>
              <a:t>Si distingue particolarmente in queste materie _________________________________________________________________________</a:t>
            </a:r>
          </a:p>
          <a:p>
            <a:r>
              <a:rPr lang="it-IT" dirty="0" smtClean="0"/>
              <a:t>_________________________________________________________________________</a:t>
            </a:r>
          </a:p>
          <a:p>
            <a:r>
              <a:rPr lang="it-IT" b="1" dirty="0" smtClean="0"/>
              <a:t>Segue una programmazione Individualizzata </a:t>
            </a:r>
            <a:endParaRPr lang="it-IT" dirty="0" smtClean="0"/>
          </a:p>
          <a:p>
            <a:r>
              <a:rPr lang="en-US" dirty="0" smtClean="0"/>
              <a:t>□ </a:t>
            </a:r>
            <a:r>
              <a:rPr lang="it-IT" dirty="0" smtClean="0"/>
              <a:t>Sì </a:t>
            </a:r>
            <a:r>
              <a:rPr lang="en-US" dirty="0" smtClean="0"/>
              <a:t>□ </a:t>
            </a:r>
            <a:r>
              <a:rPr lang="it-IT" dirty="0" smtClean="0"/>
              <a:t>No</a:t>
            </a:r>
          </a:p>
          <a:p>
            <a:r>
              <a:rPr lang="it-IT" dirty="0" smtClean="0"/>
              <a:t>Facilitata (obiettivi minimi, contenuti ridotti, etc.)</a:t>
            </a:r>
          </a:p>
          <a:p>
            <a:r>
              <a:rPr lang="it-IT" dirty="0" smtClean="0"/>
              <a:t> </a:t>
            </a:r>
            <a:r>
              <a:rPr lang="en-US" dirty="0" smtClean="0"/>
              <a:t>□ </a:t>
            </a:r>
            <a:r>
              <a:rPr lang="it-IT" dirty="0" smtClean="0"/>
              <a:t>Sì </a:t>
            </a:r>
            <a:r>
              <a:rPr lang="en-US" dirty="0" smtClean="0"/>
              <a:t>□ </a:t>
            </a:r>
            <a:r>
              <a:rPr lang="it-IT" dirty="0" smtClean="0"/>
              <a:t>No</a:t>
            </a:r>
          </a:p>
          <a:p>
            <a:r>
              <a:rPr lang="it-IT" dirty="0" smtClean="0"/>
              <a:t>Se sì, per quali materie?</a:t>
            </a:r>
          </a:p>
          <a:p>
            <a:r>
              <a:rPr lang="it-IT" dirty="0" smtClean="0"/>
              <a:t>________________________________________________________________________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CONTINUITA’ “Educare alla Parità”</a:t>
            </a:r>
            <a:br>
              <a:rPr lang="it-IT" sz="2400" dirty="0" smtClean="0"/>
            </a:br>
            <a:r>
              <a:rPr lang="it-IT" sz="2400" dirty="0" smtClean="0"/>
              <a:t>Psicologa: dott.ssa Maria De Cola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 La Scuola, per attuare progetti simili, si apre alla Società, servendosi di figure professionali  come lo psicologo che consentono una riflessione di carattere psico-sociale</a:t>
            </a:r>
          </a:p>
          <a:p>
            <a:pPr>
              <a:buNone/>
            </a:pPr>
            <a:r>
              <a:rPr lang="it-IT" dirty="0" smtClean="0"/>
              <a:t>FINALITA’:</a:t>
            </a:r>
          </a:p>
          <a:p>
            <a:pPr>
              <a:buNone/>
            </a:pPr>
            <a:r>
              <a:rPr lang="it-IT" dirty="0" smtClean="0"/>
              <a:t> - Prevenire </a:t>
            </a:r>
            <a:r>
              <a:rPr lang="it-IT" dirty="0"/>
              <a:t>la violenza </a:t>
            </a:r>
            <a:r>
              <a:rPr lang="it-IT" dirty="0" smtClean="0"/>
              <a:t>di genere presso </a:t>
            </a:r>
            <a:r>
              <a:rPr lang="it-IT" dirty="0"/>
              <a:t>le giovani </a:t>
            </a:r>
            <a:r>
              <a:rPr lang="it-IT" dirty="0" smtClean="0"/>
              <a:t>generazioni e </a:t>
            </a:r>
            <a:r>
              <a:rPr lang="it-IT" dirty="0"/>
              <a:t>diffondere la consapevolezza di un’identità di genere, </a:t>
            </a:r>
            <a:r>
              <a:rPr lang="it-IT" dirty="0" smtClean="0"/>
              <a:t>proponendo </a:t>
            </a:r>
            <a:r>
              <a:rPr lang="it-IT" dirty="0"/>
              <a:t>modelli di relazione basati sul rispetto reciproco fra i </a:t>
            </a:r>
            <a:r>
              <a:rPr lang="it-IT" dirty="0" smtClean="0"/>
              <a:t>sessi. </a:t>
            </a:r>
          </a:p>
          <a:p>
            <a:pPr>
              <a:buNone/>
            </a:pPr>
            <a:r>
              <a:rPr lang="it-IT" dirty="0" smtClean="0"/>
              <a:t>OBIETTIVI:</a:t>
            </a:r>
          </a:p>
          <a:p>
            <a:pPr>
              <a:buFontTx/>
              <a:buChar char="-"/>
            </a:pPr>
            <a:r>
              <a:rPr lang="it-IT" dirty="0" smtClean="0"/>
              <a:t>stimolare consapevolezze e riflessioni rispetto al tema dell’INCONTRO CON L’ALTRO, focalizzando l’attenzione sui processi e le </a:t>
            </a:r>
            <a:r>
              <a:rPr lang="it-IT" i="1" dirty="0" smtClean="0"/>
              <a:t>dinamiche intrapsichiche e relazionali</a:t>
            </a:r>
            <a:r>
              <a:rPr lang="it-IT" dirty="0" smtClean="0"/>
              <a:t> che non consentono l’accoglimento e il rispetto del ‘diverso’ al di là di stereotipi, pregiudizi e modelli culturali,</a:t>
            </a:r>
          </a:p>
          <a:p>
            <a:pPr>
              <a:buFontTx/>
              <a:buChar char="-"/>
            </a:pPr>
            <a:r>
              <a:rPr lang="it-IT" dirty="0" smtClean="0"/>
              <a:t>conoscere il significato del concetto di “</a:t>
            </a:r>
            <a:r>
              <a:rPr lang="it-IT" i="1" dirty="0" smtClean="0"/>
              <a:t>diritti umani</a:t>
            </a:r>
            <a:r>
              <a:rPr lang="it-IT" dirty="0" smtClean="0"/>
              <a:t>” ed educare alla consapevolezza della “</a:t>
            </a:r>
            <a:r>
              <a:rPr lang="it-IT" i="1" dirty="0" smtClean="0"/>
              <a:t>Cittadinanza Europea</a:t>
            </a:r>
            <a:r>
              <a:rPr lang="it-IT" dirty="0" smtClean="0"/>
              <a:t>”. 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467600" cy="4873752"/>
          </a:xfrm>
        </p:spPr>
        <p:txBody>
          <a:bodyPr anchor="ctr"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AZIONI:</a:t>
            </a:r>
          </a:p>
          <a:p>
            <a:r>
              <a:rPr lang="it-IT" dirty="0" smtClean="0"/>
              <a:t>Nella </a:t>
            </a:r>
            <a:r>
              <a:rPr lang="it-IT" dirty="0"/>
              <a:t>logica dell’INFORMAZIONE e della FORMAZIONE, si è ritenuto di </a:t>
            </a:r>
            <a:r>
              <a:rPr lang="it-IT" dirty="0" smtClean="0"/>
              <a:t>evitare </a:t>
            </a:r>
            <a:r>
              <a:rPr lang="it-IT" dirty="0"/>
              <a:t>uno sportello individuale, per non caratterizzare troppo in senso ‘clinico’ </a:t>
            </a:r>
            <a:r>
              <a:rPr lang="it-IT" dirty="0" smtClean="0"/>
              <a:t>l’esperienza</a:t>
            </a:r>
          </a:p>
          <a:p>
            <a:r>
              <a:rPr lang="it-IT" dirty="0" smtClean="0"/>
              <a:t>l’intervento </a:t>
            </a:r>
            <a:r>
              <a:rPr lang="it-IT" dirty="0"/>
              <a:t>nelle </a:t>
            </a:r>
            <a:r>
              <a:rPr lang="it-IT" dirty="0" smtClean="0"/>
              <a:t>classi, invece, </a:t>
            </a:r>
            <a:r>
              <a:rPr lang="it-IT" dirty="0"/>
              <a:t>consente di privilegiare l’aspetto </a:t>
            </a:r>
            <a:r>
              <a:rPr lang="it-IT" i="1" dirty="0"/>
              <a:t>formativo</a:t>
            </a:r>
            <a:r>
              <a:rPr lang="it-IT" dirty="0"/>
              <a:t> e </a:t>
            </a:r>
            <a:r>
              <a:rPr lang="it-IT" i="1" dirty="0"/>
              <a:t>informativo</a:t>
            </a:r>
            <a:r>
              <a:rPr lang="it-IT" dirty="0"/>
              <a:t> e di </a:t>
            </a:r>
            <a:r>
              <a:rPr lang="it-IT" dirty="0" smtClean="0"/>
              <a:t>raggiungere un </a:t>
            </a:r>
            <a:r>
              <a:rPr lang="it-IT" dirty="0"/>
              <a:t>target più ampio</a:t>
            </a:r>
            <a:r>
              <a:rPr lang="it-IT" dirty="0" smtClean="0"/>
              <a:t>.</a:t>
            </a:r>
          </a:p>
          <a:p>
            <a:r>
              <a:rPr lang="it-IT" dirty="0" smtClean="0"/>
              <a:t>Un incontro con i rappresentanti dei GENITORI al fine di: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informarli sulle attività che saranno svolte dalla psicologa all’interno della scuola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ottenere un  implicito consenso informato a lavorare con i ragazzi.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4525963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</a:t>
            </a:r>
          </a:p>
          <a:p>
            <a:pPr>
              <a:buNone/>
            </a:pPr>
            <a:r>
              <a:rPr lang="it-IT" dirty="0" smtClean="0"/>
              <a:t>Si </a:t>
            </a:r>
            <a:r>
              <a:rPr lang="it-IT" dirty="0"/>
              <a:t>prevedono per ogni classe 3 incontri.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Le </a:t>
            </a:r>
            <a:r>
              <a:rPr lang="it-IT" dirty="0"/>
              <a:t>unità saranno modulate per target di età: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2 classi quinte della scuola primaria, </a:t>
            </a:r>
          </a:p>
          <a:p>
            <a:pPr>
              <a:buNone/>
            </a:pPr>
            <a:r>
              <a:rPr lang="it-IT" dirty="0" smtClean="0"/>
              <a:t>1 classe terza della scuola secondaria di 1° grado,  </a:t>
            </a:r>
          </a:p>
          <a:p>
            <a:pPr>
              <a:buNone/>
            </a:pPr>
            <a:r>
              <a:rPr lang="it-IT" dirty="0" smtClean="0"/>
              <a:t>3 classi del biennio del Liceo (Classico ed Europeo),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Tematiche scelte: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PARITA’ di GENERE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PARITA’ nella logica delle TRANSCULTURE (immigrazione, integrazione, </a:t>
            </a:r>
            <a:r>
              <a:rPr lang="it-IT" dirty="0" err="1" smtClean="0"/>
              <a:t>etc</a:t>
            </a:r>
            <a:r>
              <a:rPr lang="it-IT" dirty="0" smtClean="0"/>
              <a:t>).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it-IT" sz="4000" dirty="0" smtClean="0"/>
              <a:t>Primo incontro: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Presentazione dell’argomento </a:t>
            </a:r>
            <a:r>
              <a:rPr lang="it-IT" dirty="0"/>
              <a:t>in termini </a:t>
            </a:r>
            <a:r>
              <a:rPr lang="it-IT" dirty="0" smtClean="0"/>
              <a:t>cognitivi (informazioni</a:t>
            </a:r>
            <a:r>
              <a:rPr lang="it-IT" dirty="0"/>
              <a:t>, illustrazioni, </a:t>
            </a:r>
            <a:r>
              <a:rPr lang="it-IT" dirty="0" smtClean="0"/>
              <a:t>etc.)</a:t>
            </a:r>
          </a:p>
          <a:p>
            <a:pPr>
              <a:buNone/>
            </a:pPr>
            <a:r>
              <a:rPr lang="it-IT" sz="4000" dirty="0" smtClean="0"/>
              <a:t> Secondo incontro: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interattivo (accoglimento dei vissuti, delle opinioni,  consapevolezze degli allievi) </a:t>
            </a:r>
          </a:p>
          <a:p>
            <a:pPr>
              <a:buNone/>
            </a:pPr>
            <a:r>
              <a:rPr lang="it-IT" sz="4000" dirty="0" smtClean="0"/>
              <a:t>Terzo incontro: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restituzione con orientamento (culturale, valoriale, psicologico</a:t>
            </a:r>
          </a:p>
          <a:p>
            <a:pPr>
              <a:buNone/>
            </a:pPr>
            <a:r>
              <a:rPr lang="it-IT" b="1" dirty="0" smtClean="0"/>
              <a:t>PROPOSTE </a:t>
            </a:r>
            <a:r>
              <a:rPr lang="it-IT" b="1" dirty="0" err="1" smtClean="0"/>
              <a:t>DI</a:t>
            </a:r>
            <a:r>
              <a:rPr lang="it-IT" b="1" dirty="0" smtClean="0"/>
              <a:t> LAVORO:</a:t>
            </a:r>
          </a:p>
          <a:p>
            <a:pPr lvl="0">
              <a:buFont typeface="Wingdings" pitchFamily="2" charset="2"/>
              <a:buChar char="ü"/>
            </a:pPr>
            <a:r>
              <a:rPr lang="it-IT" dirty="0" smtClean="0"/>
              <a:t>Esercizi di consapevolezza sulle proprie modalità relazionali</a:t>
            </a:r>
          </a:p>
          <a:p>
            <a:pPr lvl="0">
              <a:buFont typeface="Wingdings" pitchFamily="2" charset="2"/>
              <a:buChar char="ü"/>
            </a:pPr>
            <a:r>
              <a:rPr lang="it-IT" dirty="0" smtClean="0"/>
              <a:t>Esercizi su stereotipi e pregiudizi</a:t>
            </a:r>
          </a:p>
          <a:p>
            <a:pPr lvl="0">
              <a:buFont typeface="Wingdings" pitchFamily="2" charset="2"/>
              <a:buChar char="ü"/>
            </a:pPr>
            <a:r>
              <a:rPr lang="it-IT" dirty="0" smtClean="0"/>
              <a:t>Brainstorming tematici</a:t>
            </a:r>
          </a:p>
          <a:p>
            <a:pPr lvl="0">
              <a:buFont typeface="Wingdings" pitchFamily="2" charset="2"/>
              <a:buChar char="ü"/>
            </a:pPr>
            <a:r>
              <a:rPr lang="it-IT" dirty="0" smtClean="0"/>
              <a:t>Video di immagini cinematografiche, musica, e cronaca odierna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229600" cy="4525963"/>
          </a:xfrm>
        </p:spPr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it-IT" sz="3600" dirty="0" smtClean="0"/>
              <a:t>    METODOLOGIA</a:t>
            </a:r>
          </a:p>
          <a:p>
            <a:pPr>
              <a:buNone/>
            </a:pPr>
            <a:endParaRPr lang="it-IT" sz="3400" dirty="0"/>
          </a:p>
          <a:p>
            <a:pPr>
              <a:buFont typeface="Wingdings" pitchFamily="2" charset="2"/>
              <a:buChar char="ü"/>
            </a:pPr>
            <a:r>
              <a:rPr lang="it-IT" sz="3400" b="1" dirty="0" smtClean="0"/>
              <a:t>approccio esperienziale </a:t>
            </a:r>
            <a:r>
              <a:rPr lang="it-IT" sz="3400" dirty="0" smtClean="0"/>
              <a:t>(</a:t>
            </a:r>
            <a:r>
              <a:rPr lang="it-IT" sz="3400" b="1" dirty="0" err="1"/>
              <a:t>learning</a:t>
            </a:r>
            <a:r>
              <a:rPr lang="it-IT" sz="3400" b="1" dirty="0"/>
              <a:t> </a:t>
            </a:r>
            <a:r>
              <a:rPr lang="it-IT" sz="3400" b="1" dirty="0" err="1"/>
              <a:t>by</a:t>
            </a:r>
            <a:r>
              <a:rPr lang="it-IT" sz="3400" b="1" dirty="0"/>
              <a:t> </a:t>
            </a:r>
            <a:r>
              <a:rPr lang="it-IT" sz="3400" b="1" dirty="0" err="1" smtClean="0"/>
              <a:t>doing</a:t>
            </a:r>
            <a:r>
              <a:rPr lang="it-IT" sz="3400" dirty="0" smtClean="0"/>
              <a:t>)  della Psicologia di Comunità in </a:t>
            </a:r>
            <a:r>
              <a:rPr lang="it-IT" sz="3400" dirty="0"/>
              <a:t>modo da approfondire le tematiche in questione nella dimensione </a:t>
            </a:r>
            <a:r>
              <a:rPr lang="it-IT" sz="3400" i="1" dirty="0"/>
              <a:t>emotivo- relazionale</a:t>
            </a:r>
            <a:r>
              <a:rPr lang="it-IT" sz="3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it-IT" sz="3600" dirty="0" smtClean="0"/>
              <a:t>La strategia </a:t>
            </a:r>
            <a:r>
              <a:rPr lang="it-IT" sz="3600" b="1" dirty="0" err="1" smtClean="0"/>
              <a:t>learning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doing</a:t>
            </a:r>
            <a:r>
              <a:rPr lang="it-IT" sz="3600" dirty="0" smtClean="0"/>
              <a:t>, ovvero l’apprendere attraverso il fare, suscita interesse negli allievi di qualsiasi età, motivandoli a partecipare attivamente, da ‘protagonisti’ responsabili che </a:t>
            </a:r>
            <a:r>
              <a:rPr lang="it-IT" sz="3600" dirty="0" err="1" smtClean="0"/>
              <a:t>co-costruiscono</a:t>
            </a:r>
            <a:r>
              <a:rPr lang="it-IT" sz="3600" dirty="0" smtClean="0"/>
              <a:t> significati condivisi insieme ai loro pari e agli adulti.</a:t>
            </a:r>
            <a:endParaRPr lang="it-IT" sz="340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4000" dirty="0" smtClean="0"/>
              <a:t>  </a:t>
            </a:r>
            <a:r>
              <a:rPr lang="it-IT" sz="5400" dirty="0" smtClean="0"/>
              <a:t>Il messaggio di fondo è:</a:t>
            </a:r>
          </a:p>
          <a:p>
            <a:pPr>
              <a:buNone/>
            </a:pPr>
            <a:r>
              <a:rPr lang="it-IT" sz="4000" dirty="0" smtClean="0"/>
              <a:t>  ‘</a:t>
            </a:r>
            <a:r>
              <a:rPr lang="it-IT" sz="4000" i="1" dirty="0" smtClean="0"/>
              <a:t>partire da sé per entrare in relazione con l’altro’</a:t>
            </a:r>
            <a:r>
              <a:rPr lang="it-IT" sz="4000" dirty="0" smtClean="0"/>
              <a:t>, cioè, conoscere la propria modalità di interazione con il mondo per “ripulirla” da filtri e consentire la conoscenza del “diverso” nella sua complessità e globalità.</a:t>
            </a:r>
          </a:p>
          <a:p>
            <a:pPr>
              <a:buNone/>
            </a:pPr>
            <a:r>
              <a:rPr lang="it-IT" sz="4000" dirty="0" smtClean="0"/>
              <a:t> </a:t>
            </a:r>
            <a:r>
              <a:rPr lang="it-IT" sz="4000" i="1" dirty="0" smtClean="0"/>
              <a:t>“Formare alla capacità di formulare ipotesi, di avere opinioni sulle cose, sulle relazioni fra le cose, di pensare alle persone, alle relazioni fra le persone, di trovare e sostenere obiettivi condivisi e condivisibili, avendo presenti i diversi livelli di realtà delle persone coinvolte nel progetto comune, non si presenta come impresa di poco conto”.</a:t>
            </a:r>
            <a:endParaRPr lang="it-IT" sz="4000" dirty="0" smtClean="0"/>
          </a:p>
          <a:p>
            <a:pPr>
              <a:buNone/>
            </a:pPr>
            <a:r>
              <a:rPr lang="it-IT" sz="4000" dirty="0" smtClean="0"/>
              <a:t>                                                              (S. Corbella)</a:t>
            </a:r>
          </a:p>
          <a:p>
            <a:pPr algn="ctr">
              <a:buNone/>
            </a:pPr>
            <a:endParaRPr lang="it-IT" sz="400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Progetto continuità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/>
              <a:t>La continuità:</a:t>
            </a:r>
            <a:endParaRPr lang="it-IT" dirty="0" smtClean="0"/>
          </a:p>
          <a:p>
            <a:r>
              <a:rPr lang="it-IT" b="1" dirty="0" smtClean="0"/>
              <a:t>-</a:t>
            </a:r>
            <a:r>
              <a:rPr lang="it-IT" dirty="0" smtClean="0"/>
              <a:t>costituisce il filo conduttore che unisce i diversi ordini di scuola e collega il graduale progredire e svilupparsi dello studente, soggetto in formazione, </a:t>
            </a:r>
          </a:p>
          <a:p>
            <a:r>
              <a:rPr lang="it-IT" dirty="0" smtClean="0"/>
              <a:t> rende più organico e consapevole il  percorso </a:t>
            </a:r>
            <a:r>
              <a:rPr lang="it-IT" dirty="0" err="1" smtClean="0"/>
              <a:t>didattico-educativo</a:t>
            </a:r>
            <a:r>
              <a:rPr lang="it-IT" dirty="0" smtClean="0"/>
              <a:t>,</a:t>
            </a:r>
          </a:p>
          <a:p>
            <a:r>
              <a:rPr lang="it-IT" dirty="0" smtClean="0"/>
              <a:t>favorisce l’acquisizione di competenze via, via più complesse: comunicative, espressive, logiche, di impiego critico dei vari linguaggi verbali e non verbali.</a:t>
            </a:r>
          </a:p>
          <a:p>
            <a:r>
              <a:rPr lang="it-IT" dirty="0" smtClean="0"/>
              <a:t>assicura unitarietà all'azione educativa svolta dalla scuola, dalla famiglia e dal territorio, al fine di creare opportune armonizzazioni ed evitare situazioni conflittuali.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243888" cy="785818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it-IT" sz="1800" b="1" dirty="0" smtClean="0"/>
              <a:t>LABORATORIO </a:t>
            </a:r>
            <a:r>
              <a:rPr lang="it-IT" sz="1800" b="1" dirty="0" err="1" smtClean="0"/>
              <a:t>DI</a:t>
            </a:r>
            <a:r>
              <a:rPr lang="it-IT" sz="1800" b="1" dirty="0" smtClean="0"/>
              <a:t> FILOSOFIA</a:t>
            </a:r>
            <a:br>
              <a:rPr lang="it-IT" sz="1800" b="1" dirty="0" smtClean="0"/>
            </a:br>
            <a:r>
              <a:rPr lang="it-IT" sz="1800" b="1" dirty="0" smtClean="0"/>
              <a:t>PROGETTO </a:t>
            </a:r>
            <a:r>
              <a:rPr lang="it-IT" sz="1800" b="1" dirty="0" err="1" smtClean="0"/>
              <a:t>DI</a:t>
            </a:r>
            <a:r>
              <a:rPr lang="it-IT" sz="1800" b="1" dirty="0" smtClean="0"/>
              <a:t> CONTINUITA’</a:t>
            </a:r>
            <a:br>
              <a:rPr lang="it-IT" sz="1800" b="1" dirty="0" smtClean="0"/>
            </a:b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A cura delle Prof.sse </a:t>
            </a: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Lissella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Caterini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 e Giuseppina  </a:t>
            </a:r>
            <a:r>
              <a:rPr lang="it-IT" sz="1800" b="1" dirty="0" err="1" smtClean="0">
                <a:latin typeface="Times New Roman" pitchFamily="18" charset="0"/>
                <a:cs typeface="Times New Roman" pitchFamily="18" charset="0"/>
              </a:rPr>
              <a:t>Satalino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964613" cy="53006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 smtClean="0"/>
              <a:t>PROGETTO DIDATTICO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b="1" dirty="0" smtClean="0">
                <a:solidFill>
                  <a:srgbClr val="000000"/>
                </a:solidFill>
              </a:rPr>
              <a:t>APPRENDIMENTO UNITARIO DA PROMUOVERE:</a:t>
            </a:r>
            <a:endParaRPr lang="it-IT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acquisizione di abilità di mediazione didattica e tecniche  di facilitazione dei processi psico-linguistici, cognitivi e </a:t>
            </a:r>
            <a:r>
              <a:rPr lang="it-IT" sz="1200" dirty="0" err="1" smtClean="0">
                <a:solidFill>
                  <a:srgbClr val="000000"/>
                </a:solidFill>
              </a:rPr>
              <a:t>metacognitivi</a:t>
            </a:r>
            <a:r>
              <a:rPr lang="it-IT" sz="1200" dirty="0" smtClean="0">
                <a:solidFill>
                  <a:srgbClr val="000000"/>
                </a:solidFill>
              </a:rPr>
              <a:t>.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b="1" dirty="0" smtClean="0">
                <a:solidFill>
                  <a:srgbClr val="000000"/>
                </a:solidFill>
              </a:rPr>
              <a:t>OBIETTIVI FORMATIVI:</a:t>
            </a:r>
            <a:endParaRPr lang="it-IT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confrontare e riconoscere la diversità degli stili cognitivi nell’interazione dialogica e nelle varie attività didattiche;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essere consapevoli della praticabilità di percorsi </a:t>
            </a:r>
            <a:r>
              <a:rPr lang="it-IT" sz="1200" dirty="0" err="1" smtClean="0">
                <a:solidFill>
                  <a:srgbClr val="000000"/>
                </a:solidFill>
              </a:rPr>
              <a:t>laboratoriali</a:t>
            </a:r>
            <a:r>
              <a:rPr lang="it-IT" sz="1200" dirty="0" smtClean="0">
                <a:solidFill>
                  <a:srgbClr val="000000"/>
                </a:solidFill>
              </a:rPr>
              <a:t> nella scuola primaria;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acquisire strategie metodologiche finalizzate al </a:t>
            </a:r>
            <a:r>
              <a:rPr lang="it-IT" sz="1200" dirty="0" err="1" smtClean="0">
                <a:solidFill>
                  <a:srgbClr val="000000"/>
                </a:solidFill>
              </a:rPr>
              <a:t>problem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solving</a:t>
            </a:r>
            <a:r>
              <a:rPr lang="it-IT" sz="1200" dirty="0" smtClean="0">
                <a:solidFill>
                  <a:srgbClr val="000000"/>
                </a:solidFill>
              </a:rPr>
              <a:t> individuale  e collettivo;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riconoscere l’importanza di un apprendimento attivo.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b="1" dirty="0" smtClean="0">
                <a:solidFill>
                  <a:srgbClr val="000000"/>
                </a:solidFill>
              </a:rPr>
              <a:t>ATTIVITA’:</a:t>
            </a:r>
            <a:endParaRPr lang="it-IT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laboratorio dialogico, radicato sull’esperienza degli alunni;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analisi della società e cultura greca arcaica dal </a:t>
            </a:r>
            <a:r>
              <a:rPr lang="it-IT" sz="1200" dirty="0" err="1" smtClean="0">
                <a:solidFill>
                  <a:srgbClr val="000000"/>
                </a:solidFill>
              </a:rPr>
              <a:t>XII</a:t>
            </a:r>
            <a:r>
              <a:rPr lang="it-IT" sz="1200" dirty="0" smtClean="0">
                <a:solidFill>
                  <a:srgbClr val="000000"/>
                </a:solidFill>
              </a:rPr>
              <a:t> al VII sec. a. C.;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il mito: etimologia, significato, finalità, struttura;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analisi-discussione di un mito e di brani scelti;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la nascita della filosofia: il ruolo del filosofo;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le grandi domande della filosofia e le risposte dei filosofi.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b="1" dirty="0" smtClean="0">
                <a:solidFill>
                  <a:srgbClr val="000000"/>
                </a:solidFill>
              </a:rPr>
              <a:t>METODOLOGIA:</a:t>
            </a:r>
            <a:endParaRPr lang="it-IT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procedimenti di didattica </a:t>
            </a:r>
            <a:r>
              <a:rPr lang="it-IT" sz="1200" dirty="0" err="1" smtClean="0">
                <a:solidFill>
                  <a:srgbClr val="000000"/>
                </a:solidFill>
              </a:rPr>
              <a:t>laboratoriale</a:t>
            </a:r>
            <a:r>
              <a:rPr lang="it-IT" sz="1200" dirty="0" smtClean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apprendimento cooperativo,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interazione dialogica con adozione/assimilazione di regole comportamentali,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err="1" smtClean="0">
                <a:solidFill>
                  <a:srgbClr val="000000"/>
                </a:solidFill>
              </a:rPr>
              <a:t>role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playing</a:t>
            </a:r>
            <a:r>
              <a:rPr lang="it-IT" sz="1200" dirty="0" smtClean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analisi testuale.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b="1" dirty="0" smtClean="0">
                <a:solidFill>
                  <a:srgbClr val="000000"/>
                </a:solidFill>
              </a:rPr>
              <a:t>VERIFICA-VALUTAZIONE </a:t>
            </a:r>
            <a:r>
              <a:rPr lang="it-IT" sz="1200" b="1" dirty="0" err="1" smtClean="0">
                <a:solidFill>
                  <a:srgbClr val="000000"/>
                </a:solidFill>
              </a:rPr>
              <a:t>DI</a:t>
            </a:r>
            <a:r>
              <a:rPr lang="it-IT" sz="1200" b="1" dirty="0" smtClean="0">
                <a:solidFill>
                  <a:srgbClr val="000000"/>
                </a:solidFill>
              </a:rPr>
              <a:t> TIPO PROCESSUALE E FORMATIVO:</a:t>
            </a:r>
            <a:endParaRPr lang="it-IT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dell’efficacia delle scelte </a:t>
            </a:r>
            <a:r>
              <a:rPr lang="it-IT" sz="1200" dirty="0" err="1" smtClean="0">
                <a:solidFill>
                  <a:srgbClr val="000000"/>
                </a:solidFill>
              </a:rPr>
              <a:t>strategico-metodologiche</a:t>
            </a:r>
            <a:r>
              <a:rPr lang="it-IT" sz="1200" dirty="0" smtClean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della motivazione e partecipazione degli alunni coinvolti,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delle competenze acquisite in rapporto alle conoscenze ed abilità attivate,</a:t>
            </a:r>
          </a:p>
          <a:p>
            <a:pPr eaLnBrk="1" hangingPunct="1">
              <a:lnSpc>
                <a:spcPct val="80000"/>
              </a:lnSpc>
            </a:pPr>
            <a:r>
              <a:rPr lang="it-IT" sz="1200" dirty="0" smtClean="0">
                <a:solidFill>
                  <a:srgbClr val="000000"/>
                </a:solidFill>
              </a:rPr>
              <a:t>del prodotto finale (materiali e documentazione).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ssuntina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1357290" y="1714488"/>
            <a:ext cx="6446832" cy="4624286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571472" y="64291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tx2"/>
                </a:solidFill>
              </a:rPr>
              <a:t>LABORATORIO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FILOSOFIA PROGETTO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CONTINUITA’</a:t>
            </a:r>
          </a:p>
          <a:p>
            <a:pPr algn="ctr"/>
            <a:r>
              <a:rPr lang="it-IT" b="1" cap="small" dirty="0" smtClean="0">
                <a:solidFill>
                  <a:schemeClr val="tx2"/>
                </a:solidFill>
              </a:rPr>
              <a:t>Il Mito D’ Europa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IULI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428596" y="785794"/>
            <a:ext cx="3911596" cy="5436100"/>
          </a:xfrm>
          <a:noFill/>
        </p:spPr>
      </p:pic>
      <p:pic>
        <p:nvPicPr>
          <p:cNvPr id="47107" name="Picture 3" descr="jasmine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4" y="857232"/>
            <a:ext cx="3800474" cy="5201557"/>
          </a:xfrm>
          <a:noFill/>
        </p:spPr>
      </p:pic>
      <p:sp>
        <p:nvSpPr>
          <p:cNvPr id="4" name="CasellaDiTesto 3"/>
          <p:cNvSpPr txBox="1"/>
          <p:nvPr/>
        </p:nvSpPr>
        <p:spPr>
          <a:xfrm>
            <a:off x="571472" y="14285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tx2"/>
                </a:solidFill>
              </a:rPr>
              <a:t>LABORATORIO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FILOSOFIA PROGETTO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CONTINUITA’</a:t>
            </a:r>
          </a:p>
          <a:p>
            <a:pPr algn="ctr"/>
            <a:r>
              <a:rPr lang="it-IT" b="1" cap="small" dirty="0" smtClean="0">
                <a:solidFill>
                  <a:schemeClr val="tx2"/>
                </a:solidFill>
              </a:rPr>
              <a:t>Il mito d’Europa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71736" y="6211669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C6633"/>
                </a:solidFill>
                <a:latin typeface="Kristen ITC" pitchFamily="66" charset="0"/>
                <a:cs typeface="Arial" pitchFamily="34" charset="0"/>
              </a:rPr>
              <a:t>Scuola primaria Classe V 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800000"/>
                </a:solidFill>
                <a:latin typeface="Kristen ITC" pitchFamily="66" charset="0"/>
                <a:cs typeface="Arial" pitchFamily="34" charset="0"/>
              </a:rPr>
              <a:t>Insegnante: </a:t>
            </a:r>
            <a:r>
              <a:rPr lang="it-IT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Ida </a:t>
            </a:r>
            <a:r>
              <a:rPr lang="it-IT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Guarino</a:t>
            </a:r>
            <a:endParaRPr lang="it-IT" b="1" dirty="0" smtClean="0">
              <a:solidFill>
                <a:srgbClr val="800000"/>
              </a:solidFill>
              <a:latin typeface="Kristen ITC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4535487" cy="33924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3" descr="18"/>
          <p:cNvPicPr>
            <a:picLocks noChangeAspect="1" noChangeArrowheads="1"/>
          </p:cNvPicPr>
          <p:nvPr/>
        </p:nvPicPr>
        <p:blipFill>
          <a:blip r:embed="rId3">
            <a:lum bright="-12000" contrast="16000"/>
          </a:blip>
          <a:srcRect/>
          <a:stretch>
            <a:fillRect/>
          </a:stretch>
        </p:blipFill>
        <p:spPr bwMode="auto">
          <a:xfrm>
            <a:off x="5429256" y="2357430"/>
            <a:ext cx="3000396" cy="362329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571472" y="357167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cap="small" dirty="0" smtClean="0">
                <a:solidFill>
                  <a:schemeClr val="tx2"/>
                </a:solidFill>
              </a:rPr>
              <a:t>LABORATORIO </a:t>
            </a:r>
            <a:r>
              <a:rPr lang="it-IT" sz="2400" b="1" cap="small" dirty="0" err="1" smtClean="0">
                <a:solidFill>
                  <a:schemeClr val="tx2"/>
                </a:solidFill>
              </a:rPr>
              <a:t>DI</a:t>
            </a:r>
            <a:r>
              <a:rPr lang="it-IT" sz="2400" b="1" cap="small" dirty="0" smtClean="0">
                <a:solidFill>
                  <a:schemeClr val="tx2"/>
                </a:solidFill>
              </a:rPr>
              <a:t> FILOSOFIA</a:t>
            </a:r>
            <a:br>
              <a:rPr lang="it-IT" sz="2400" b="1" cap="small" dirty="0" smtClean="0">
                <a:solidFill>
                  <a:schemeClr val="tx2"/>
                </a:solidFill>
              </a:rPr>
            </a:br>
            <a:r>
              <a:rPr lang="it-IT" sz="2400" b="1" cap="small" dirty="0" smtClean="0">
                <a:solidFill>
                  <a:schemeClr val="tx2"/>
                </a:solidFill>
              </a:rPr>
              <a:t>PROGETTO </a:t>
            </a:r>
            <a:r>
              <a:rPr lang="it-IT" sz="2400" b="1" cap="small" dirty="0" err="1" smtClean="0">
                <a:solidFill>
                  <a:schemeClr val="tx2"/>
                </a:solidFill>
              </a:rPr>
              <a:t>DI</a:t>
            </a:r>
            <a:r>
              <a:rPr lang="it-IT" sz="2400" b="1" cap="small" dirty="0" smtClean="0">
                <a:solidFill>
                  <a:schemeClr val="tx2"/>
                </a:solidFill>
              </a:rPr>
              <a:t> CONTINUITA’</a:t>
            </a:r>
            <a:r>
              <a:rPr lang="it-IT" sz="2400" cap="small" dirty="0" smtClean="0">
                <a:solidFill>
                  <a:schemeClr val="tx2"/>
                </a:solidFill>
              </a:rPr>
              <a:t/>
            </a:r>
            <a:br>
              <a:rPr lang="it-IT" sz="2400" cap="small" dirty="0" smtClean="0">
                <a:solidFill>
                  <a:schemeClr val="tx2"/>
                </a:solidFill>
              </a:rPr>
            </a:br>
            <a:r>
              <a:rPr lang="it-IT" sz="2400" b="1" cap="small" dirty="0" smtClean="0">
                <a:solidFill>
                  <a:schemeClr val="tx2"/>
                </a:solidFill>
              </a:rPr>
              <a:t>CITTADINANZA E COSTITUZIONE</a:t>
            </a:r>
            <a:r>
              <a:rPr lang="it-IT" sz="2400" cap="small" dirty="0" smtClean="0">
                <a:solidFill>
                  <a:schemeClr val="tx2"/>
                </a:solidFill>
              </a:rPr>
              <a:t/>
            </a:r>
            <a:br>
              <a:rPr lang="it-IT" sz="2400" cap="small" dirty="0" smtClean="0">
                <a:solidFill>
                  <a:schemeClr val="tx2"/>
                </a:solidFill>
              </a:rPr>
            </a:br>
            <a:r>
              <a:rPr lang="it-IT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“DAL MITO </a:t>
            </a:r>
            <a:r>
              <a:rPr lang="it-IT" b="1" cap="small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PROMETEO ALLA COSTITUZIONE ITALIANA”</a:t>
            </a:r>
            <a:r>
              <a:rPr lang="it-IT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cap="sm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 noChangeShapeType="1"/>
          </p:cNvSpPr>
          <p:nvPr/>
        </p:nvSpPr>
        <p:spPr bwMode="auto">
          <a:xfrm>
            <a:off x="142844" y="6000768"/>
            <a:ext cx="5759450" cy="428628"/>
          </a:xfrm>
          <a:prstGeom prst="rect">
            <a:avLst/>
          </a:prstGeom>
          <a:solidFill>
            <a:schemeClr val="bg1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Kristen ITC" pitchFamily="66" charset="0"/>
                <a:cs typeface="Arial" pitchFamily="34" charset="0"/>
              </a:rPr>
              <a:t>Scuola primaria Classi V A e V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Kristen ITC" pitchFamily="66" charset="0"/>
                <a:cs typeface="Arial" pitchFamily="34" charset="0"/>
              </a:rPr>
              <a:t>Insegnante: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Kristen ITC" pitchFamily="66" charset="0"/>
                <a:cs typeface="Arial" pitchFamily="34" charset="0"/>
              </a:rPr>
              <a:t>Maria Rosaria De Lorenzo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38914" name="Picture 2" descr="C:\Users\Computer\Desktop\CONTINUITA'\michela-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217753" cy="580706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14348" y="592933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C6633"/>
                </a:solidFill>
                <a:latin typeface="Kristen ITC" pitchFamily="66" charset="0"/>
                <a:cs typeface="Arial" pitchFamily="34" charset="0"/>
              </a:rPr>
              <a:t>Scuola primaria Classe V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800000"/>
                </a:solidFill>
                <a:latin typeface="Kristen ITC" pitchFamily="66" charset="0"/>
                <a:cs typeface="Arial" pitchFamily="34" charset="0"/>
              </a:rPr>
              <a:t>Insegnante: </a:t>
            </a:r>
            <a:r>
              <a:rPr lang="it-IT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Ida </a:t>
            </a:r>
            <a:r>
              <a:rPr lang="it-IT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Guarino</a:t>
            </a:r>
            <a:endParaRPr lang="it-IT" b="1" dirty="0" smtClean="0">
              <a:solidFill>
                <a:srgbClr val="800000"/>
              </a:solidFill>
              <a:latin typeface="Kristen ITC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a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357298"/>
            <a:ext cx="7297737" cy="4251325"/>
          </a:xfrm>
          <a:noFill/>
        </p:spPr>
      </p:pic>
      <p:sp>
        <p:nvSpPr>
          <p:cNvPr id="5" name="Rettangolo 4"/>
          <p:cNvSpPr/>
          <p:nvPr/>
        </p:nvSpPr>
        <p:spPr>
          <a:xfrm>
            <a:off x="428596" y="50004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small" dirty="0" smtClean="0">
                <a:solidFill>
                  <a:schemeClr val="tx2"/>
                </a:solidFill>
              </a:rPr>
              <a:t>LABORATORIO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FILOSOFIA PROGETTO </a:t>
            </a:r>
            <a:r>
              <a:rPr lang="it-IT" b="1" cap="small" dirty="0" err="1" smtClean="0">
                <a:solidFill>
                  <a:schemeClr val="tx2"/>
                </a:solidFill>
              </a:rPr>
              <a:t>DI</a:t>
            </a:r>
            <a:r>
              <a:rPr lang="it-IT" b="1" cap="small" dirty="0" smtClean="0">
                <a:solidFill>
                  <a:schemeClr val="tx2"/>
                </a:solidFill>
              </a:rPr>
              <a:t> CONTINUITA’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214546" y="1000108"/>
            <a:ext cx="443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cap="small" dirty="0" smtClean="0">
                <a:solidFill>
                  <a:schemeClr val="tx2"/>
                </a:solidFill>
              </a:rPr>
              <a:t>CITTADINANZA E COSTITUZIONE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571501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C6633"/>
                </a:solidFill>
                <a:latin typeface="Kristen ITC" pitchFamily="66" charset="0"/>
                <a:cs typeface="Arial" pitchFamily="34" charset="0"/>
              </a:rPr>
              <a:t>Scuola primaria Classe V 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800000"/>
                </a:solidFill>
                <a:latin typeface="Kristen ITC" pitchFamily="66" charset="0"/>
                <a:cs typeface="Arial" pitchFamily="34" charset="0"/>
              </a:rPr>
              <a:t>Insegnante: </a:t>
            </a:r>
            <a:r>
              <a:rPr lang="it-IT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Ida </a:t>
            </a:r>
            <a:r>
              <a:rPr lang="it-IT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Guarino</a:t>
            </a:r>
            <a:endParaRPr lang="it-IT" b="1" dirty="0" smtClean="0">
              <a:solidFill>
                <a:srgbClr val="800000"/>
              </a:solidFill>
              <a:latin typeface="Kristen ITC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7467600" cy="540240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it-IT" sz="8000" b="1" i="1" dirty="0" smtClean="0"/>
              <a:t>Il coraggio di essere italiani.</a:t>
            </a:r>
            <a:endParaRPr lang="it-IT" sz="8000" dirty="0" smtClean="0"/>
          </a:p>
          <a:p>
            <a:pPr>
              <a:buNone/>
            </a:pPr>
            <a:r>
              <a:rPr lang="it-IT" b="1" i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b="1" i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sz="4900" b="1" i="1" dirty="0" smtClean="0"/>
              <a:t>Ci vuol coraggio ad essere italiani!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Coraggio quando popoli stranieri occupano, saccheggiano,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sopprimono i diritti e limitano la propria libertà;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ci vuol coraggio quando il contadino coltiva la sua terra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che non prospetta ricchezza, né avvenire,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quando il pescatore di notte esce per mare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e si ritira con la rete vuota;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ci vuol coraggio quando l’emigrante dice addio ai suo cari,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per cercar fortuna in terre lontane;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quando la guerra ti chiama al dovere,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quando alluvioni, terremoti, eruzioni distruggono e uccidono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e poi </a:t>
            </a:r>
            <a:r>
              <a:rPr lang="it-IT" sz="4900" b="1" i="1" dirty="0" err="1" smtClean="0"/>
              <a:t>……</a:t>
            </a:r>
            <a:r>
              <a:rPr lang="it-IT" sz="4900" b="1" i="1" dirty="0" smtClean="0"/>
              <a:t>. bisogna ricominciare;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ci vuol coraggio quando si sente parlare di mafia e di camorra,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quando si subisce ingiustizia e discriminazione,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quando il lavoro manca 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e per i giovani c’è solo disoccupazione;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ci vuol coraggio ogni qual volta si decide 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di studiare, diventare onesti cittadini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continuare ad essere italiani!</a:t>
            </a:r>
          </a:p>
          <a:p>
            <a:pPr>
              <a:buNone/>
            </a:pPr>
            <a:endParaRPr lang="it-IT" sz="4900" b="1" i="1" dirty="0" smtClean="0"/>
          </a:p>
          <a:p>
            <a:pPr>
              <a:buNone/>
            </a:pPr>
            <a:r>
              <a:rPr lang="it-IT" sz="4900" b="1" i="1" dirty="0" smtClean="0"/>
              <a:t>Classe V  Liceo Classico Europeo</a:t>
            </a:r>
            <a:endParaRPr lang="it-IT" sz="4900" dirty="0" smtClean="0"/>
          </a:p>
          <a:p>
            <a:pPr>
              <a:buNone/>
            </a:pPr>
            <a:r>
              <a:rPr lang="it-IT" sz="4900" b="1" i="1" dirty="0" smtClean="0"/>
              <a:t> </a:t>
            </a:r>
            <a:endParaRPr lang="it-IT" sz="49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467600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LABORATORIO CONTINUITA’</a:t>
            </a:r>
            <a:br>
              <a:rPr lang="it-IT" b="1" dirty="0" smtClean="0"/>
            </a:br>
            <a:r>
              <a:rPr lang="it-IT" b="1" dirty="0" smtClean="0"/>
              <a:t>PROGETTO IN RETE “LA PACE”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5614998" cy="4873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b="1" i="1" dirty="0" smtClean="0"/>
              <a:t>IL CUORE DELLA PACE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Ho visto tanti bimbi avvolti in un lenzuolo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uno che piangeva, sperduto, triste e solo.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Ho pensato, ci vuole pace in tutto il mondo intero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perciò chiesi alla pace di impegnarsi in modo vero.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La pace guardò in Siria e lì vide la guerra,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così decisamente piombò in quella terra.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Ora la gente, felice, ha  smesso di lottare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così anche io, finalmente, posso sognare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di vivere serena in un mondo tutto unito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dove l’amore tra i popoli è tanto sentito.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La pace è tanto bella, perciò è desiderata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come l’abbraccio di un’amica ritrovata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come una mamma che dona amore</a:t>
            </a:r>
            <a:endParaRPr lang="it-IT" dirty="0" smtClean="0"/>
          </a:p>
          <a:p>
            <a:pPr algn="ctr">
              <a:buNone/>
            </a:pPr>
            <a:r>
              <a:rPr lang="it-IT" i="1" dirty="0" smtClean="0"/>
              <a:t>per riempire di gioia dei figli il cuore.</a:t>
            </a:r>
            <a:br>
              <a:rPr lang="it-IT" i="1" dirty="0" smtClean="0"/>
            </a:br>
            <a:r>
              <a:rPr lang="it-IT" i="1" dirty="0" smtClean="0"/>
              <a:t>Micaela Pennacchio</a:t>
            </a:r>
            <a:endParaRPr lang="it-IT" dirty="0" smtClean="0"/>
          </a:p>
          <a:p>
            <a:pPr algn="ctr">
              <a:buNone/>
            </a:pPr>
            <a:r>
              <a:rPr lang="it-IT" i="1" dirty="0" smtClean="0"/>
              <a:t>classe 5^ 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6" name="Immagine 5" descr="immagine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3116"/>
            <a:ext cx="4029082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572428" cy="6226196"/>
          </a:xfrm>
        </p:spPr>
        <p:txBody>
          <a:bodyPr>
            <a:normAutofit/>
          </a:bodyPr>
          <a:lstStyle/>
          <a:p>
            <a:r>
              <a:rPr lang="it-IT" b="1" dirty="0" smtClean="0"/>
              <a:t>L’amicizia.                                                      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r>
              <a:rPr lang="it-IT" sz="1600" b="1" dirty="0" smtClean="0"/>
              <a:t>L’amicizia è bella quando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in tutto il mondo ce n’è tanta.                          </a:t>
            </a:r>
            <a:br>
              <a:rPr lang="it-IT" sz="1600" b="1" dirty="0" smtClean="0"/>
            </a:br>
            <a:r>
              <a:rPr lang="it-IT" sz="1600" b="1" dirty="0" smtClean="0"/>
              <a:t>Con l’amico ti senti sempre al sicuro              </a:t>
            </a:r>
            <a:br>
              <a:rPr lang="it-IT" sz="1600" b="1" dirty="0" smtClean="0"/>
            </a:br>
            <a:r>
              <a:rPr lang="it-IT" sz="1600" b="1" dirty="0" smtClean="0"/>
              <a:t>nella gioia   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e nel dolore.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Con lui ti puoi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confrontare, 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aiutare         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e divertire.   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L’amico vale più di un tesoro,                          </a:t>
            </a:r>
            <a:br>
              <a:rPr lang="it-IT" sz="1600" b="1" dirty="0" smtClean="0"/>
            </a:br>
            <a:r>
              <a:rPr lang="it-IT" sz="1600" b="1" dirty="0" smtClean="0"/>
              <a:t>ma come tutti i tesori </a:t>
            </a:r>
            <a:br>
              <a:rPr lang="it-IT" sz="1600" b="1" dirty="0" smtClean="0"/>
            </a:br>
            <a:r>
              <a:rPr lang="it-IT" sz="1600" b="1" dirty="0" smtClean="0"/>
              <a:t>è difficile trovarlo.         </a:t>
            </a:r>
            <a:br>
              <a:rPr lang="it-IT" sz="1600" b="1" dirty="0" smtClean="0"/>
            </a:br>
            <a:r>
              <a:rPr lang="it-IT" sz="1600" b="1" dirty="0" smtClean="0"/>
              <a:t>Tante cose sono grandi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ma ben poche le importanti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e tra queste brilla l’amicizia.                                                                                                      </a:t>
            </a:r>
            <a:br>
              <a:rPr lang="it-IT" sz="1600" b="1" dirty="0" smtClean="0"/>
            </a:br>
            <a:r>
              <a:rPr lang="it-IT" sz="1600" b="1" dirty="0" smtClean="0"/>
              <a:t> 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" name="Segnaposto contenuto 5" descr="immagine2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214554"/>
            <a:ext cx="330430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2050" name="Picture 2" descr="C:\Users\Computer\Desktop\CONTINUITA'\L'AMICIZIA_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57342" cy="403385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714480" y="571501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C6633"/>
                </a:solidFill>
                <a:latin typeface="Kristen ITC" pitchFamily="66" charset="0"/>
                <a:cs typeface="Arial" pitchFamily="34" charset="0"/>
              </a:rPr>
              <a:t>Scuola primaria Classe V 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800000"/>
                </a:solidFill>
                <a:latin typeface="Kristen ITC" pitchFamily="66" charset="0"/>
                <a:cs typeface="Arial" pitchFamily="34" charset="0"/>
              </a:rPr>
              <a:t>Insegnante: </a:t>
            </a:r>
            <a:r>
              <a:rPr lang="it-IT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Ida </a:t>
            </a:r>
            <a:r>
              <a:rPr lang="it-IT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Guarino</a:t>
            </a:r>
            <a:endParaRPr lang="it-IT" b="1" dirty="0" smtClean="0">
              <a:solidFill>
                <a:srgbClr val="800000"/>
              </a:solidFill>
              <a:latin typeface="Kristen ITC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96204" cy="6045348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Destinatari </a:t>
            </a:r>
            <a:endParaRPr lang="it-IT" dirty="0" smtClean="0"/>
          </a:p>
          <a:p>
            <a:r>
              <a:rPr lang="it-IT" dirty="0" smtClean="0"/>
              <a:t>Il progetto è rivolto a docenti, famiglie e alunni della Scuola Primaria, Secondaria di 1° e 2° grado appartenenti all’ Istituzione Educativa “ P. Colletta” di Avellino</a:t>
            </a:r>
          </a:p>
          <a:p>
            <a:r>
              <a:rPr lang="it-IT" b="1" dirty="0" smtClean="0"/>
              <a:t>Finalità </a:t>
            </a:r>
            <a:endParaRPr lang="it-IT" dirty="0" smtClean="0"/>
          </a:p>
          <a:p>
            <a:r>
              <a:rPr lang="it-IT" dirty="0" smtClean="0"/>
              <a:t>promuovere una continuità  consistente e  profonda tra i vari ordini di scuola, al fine di realizzare un processo educativo e didattico unitario, non frammentato e non disarticolato.</a:t>
            </a:r>
          </a:p>
          <a:p>
            <a:r>
              <a:rPr lang="it-IT" dirty="0" smtClean="0"/>
              <a:t>-favorire un’ </a:t>
            </a:r>
            <a:r>
              <a:rPr lang="it-IT" b="1" dirty="0" smtClean="0"/>
              <a:t>organizzazione</a:t>
            </a:r>
            <a:r>
              <a:rPr lang="it-IT" dirty="0" smtClean="0"/>
              <a:t> e un' </a:t>
            </a:r>
            <a:r>
              <a:rPr lang="it-IT" b="1" dirty="0" smtClean="0"/>
              <a:t>impostazione </a:t>
            </a:r>
            <a:r>
              <a:rPr lang="it-IT" b="1" dirty="0" err="1" smtClean="0"/>
              <a:t>metodologico-didattica</a:t>
            </a:r>
            <a:r>
              <a:rPr lang="it-IT" b="1" dirty="0" smtClean="0"/>
              <a:t>  condivisa</a:t>
            </a:r>
            <a:r>
              <a:rPr lang="it-IT" dirty="0" smtClean="0"/>
              <a:t>, in modo che il passaggio da una scuola a quella successiva sia avvertita, non come salto, ma come un passaggio che si realizza all'insegna della continuità.</a:t>
            </a:r>
          </a:p>
          <a:p>
            <a:r>
              <a:rPr lang="it-IT" b="1" dirty="0" smtClean="0"/>
              <a:t>Metodologia:</a:t>
            </a:r>
            <a:endParaRPr lang="it-IT" dirty="0" smtClean="0"/>
          </a:p>
          <a:p>
            <a:r>
              <a:rPr lang="it-IT" dirty="0" smtClean="0"/>
              <a:t>privilegiare l'attività personale degli alunni nei processi di apprendimento, con particolare riferimento alla pratica </a:t>
            </a:r>
            <a:r>
              <a:rPr lang="it-IT" dirty="0" err="1" smtClean="0"/>
              <a:t>laboratoriale</a:t>
            </a:r>
            <a:r>
              <a:rPr lang="it-IT" dirty="0" smtClean="0"/>
              <a:t> e al </a:t>
            </a:r>
            <a:r>
              <a:rPr lang="it-IT" b="1" dirty="0" smtClean="0"/>
              <a:t>metodo della ricerca</a:t>
            </a:r>
            <a:r>
              <a:rPr lang="it-IT" dirty="0" smtClean="0"/>
              <a:t>, intesa soprattutto come processo di </a:t>
            </a:r>
            <a:r>
              <a:rPr lang="it-IT" b="1" dirty="0" smtClean="0"/>
              <a:t>riscoperta</a:t>
            </a:r>
            <a:r>
              <a:rPr lang="it-IT" dirty="0" smtClean="0"/>
              <a:t> personale del sapere. </a:t>
            </a:r>
          </a:p>
          <a:p>
            <a:r>
              <a:rPr lang="it-IT" dirty="0" smtClean="0"/>
              <a:t>Il principio della </a:t>
            </a:r>
            <a:r>
              <a:rPr lang="it-IT" b="1" dirty="0" smtClean="0"/>
              <a:t>motivazione</a:t>
            </a:r>
            <a:r>
              <a:rPr lang="it-IT" dirty="0" smtClean="0"/>
              <a:t> deve ispirare l'intera attività educativa e didattica.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857232"/>
            <a:ext cx="850112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Helvetic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100" dirty="0" smtClean="0">
              <a:latin typeface="Calibri" pitchFamily="34" charset="0"/>
              <a:ea typeface="Calibri" pitchFamily="34" charset="0"/>
              <a:cs typeface="Helvetic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PROGETTO CONTINUITA’ “GIOCHI MATEMATICI”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I giochi matematici rappresentano un modo diverso di affrontare l'insegnamento della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matematica, attraverso il gioco e la competizione i ragazzi sviluppano l’interesse per questa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disciplina.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I giochi non hanno la pretesa di insegnare formule, algoritmi o proprietà, tematiche che nel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quotidiano lavoro scolastico i docenti affrontano,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 sono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un’occasione di crescita perché l'esigenza di risolvere un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" pitchFamily="34" charset="0"/>
              </a:rPr>
              <a:t>problema concreto sviluppa un diverso atteggiamento nei riguardi della realtà.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Calibri" pitchFamily="34" charset="0"/>
                <a:cs typeface="Arial" pitchFamily="34" charset="0"/>
              </a:rPr>
              <a:t>ATTIVITA’: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- Olimpiadi della matematica organizzati dall'UMI Unione Matematici Italiana e Giochi matematici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organizzati dall’Università “Bocconi” di Milano.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- “Giochi d’autunno”, competizione interna alla scuola, che coinvolge la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scuola primaria, la scuola secondaria di primo grado e la scuola secondaria di secondo grado.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- Selezione provinciale delle "Olimpiadi" e “Campionati Internazionali di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Helvetica" pitchFamily="34" charset="0"/>
              </a:rPr>
              <a:t>Giochi Matematici”.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929330"/>
            <a:ext cx="1419225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548326"/>
            <a:ext cx="428628" cy="71438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000768"/>
            <a:ext cx="2590800" cy="34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72560" cy="654524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OBIETTIVI E AZIONI</a:t>
            </a:r>
            <a:endParaRPr lang="it-IT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Conoscere le potenzialità, le esperienze pregresse e le realtà di provenienza degli alunni</a:t>
            </a:r>
          </a:p>
          <a:p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Progetto </a:t>
            </a: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5500" b="1" i="1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it-IT" sz="5500" b="1" i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rivolto ai genitori delle classi quinte della primaria e delle classi terze della scuola secondaria di 1° grado, per porre la giusta attenzione alle loro richieste e informarli sulle modalità di passaggio-continuità tra i diversi ordini di scuola</a:t>
            </a:r>
          </a:p>
          <a:p>
            <a:pPr>
              <a:buNone/>
            </a:pP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Sostenere la motivazione all’apprendimento, rilevare i bisogni e i desideri di apprendimento, promuovere atteggiamenti positivi di reciprocità ed apertura al cambiamento</a:t>
            </a:r>
          </a:p>
          <a:p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Progetto </a:t>
            </a: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5500" b="1" i="1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it-IT" sz="5500" b="1" i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it-IT" sz="55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rivolto agli alunni delle classi quinte della scuola primaria e delle classi terze della scuola secondaria di 1° grado del nostro Istituto, per consentire loro di conoscere finalità educative e organizzazione della scuola secondaria di primo e secondo grado, al fine di promuovere un clima positivo di accoglienza</a:t>
            </a:r>
          </a:p>
          <a:p>
            <a:pPr>
              <a:buNone/>
            </a:pP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Favorire e salvaguardare l’identità personale dell’allievo nel nuovo contesto scolastico</a:t>
            </a:r>
          </a:p>
          <a:p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Formazione classi prime</a:t>
            </a:r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della secondaria di primo e secondo grado, sulla base di strumenti di rilevazione predisposti e compilati dagli insegnanti delle scuole precedenti, allo scopo di avere una visione d’insieme sulle conoscenze e competenze degli alunni</a:t>
            </a:r>
          </a:p>
          <a:p>
            <a:pPr>
              <a:buNone/>
            </a:pPr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Conoscere e condividere gli aspetti formativi della scuola primaria e secondaria di primo e secondo grado</a:t>
            </a:r>
          </a:p>
          <a:p>
            <a:r>
              <a:rPr lang="it-IT" sz="5500" b="1" dirty="0" smtClean="0">
                <a:latin typeface="Times New Roman" pitchFamily="18" charset="0"/>
                <a:cs typeface="Times New Roman" pitchFamily="18" charset="0"/>
              </a:rPr>
              <a:t>Incontri</a:t>
            </a:r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tra  docenti, al fine di:</a:t>
            </a:r>
          </a:p>
          <a:p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costruire attività comuni che consentano agli alunni di sperimentare la cooperazione di compagni e docenti presenti nella stessa Istituzione scolastica;</a:t>
            </a:r>
          </a:p>
          <a:p>
            <a:r>
              <a:rPr lang="it-IT" sz="5500" dirty="0" smtClean="0">
                <a:latin typeface="Times New Roman" pitchFamily="18" charset="0"/>
                <a:cs typeface="Times New Roman" pitchFamily="18" charset="0"/>
              </a:rPr>
              <a:t> elaborare strumenti di lavoro comuni ( POF, regolamento d’ Istituto, Patto educativo di corresponsabilità, autoanalisi …)</a:t>
            </a:r>
          </a:p>
          <a:p>
            <a:endParaRPr lang="it-IT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sz="quarter" idx="1"/>
          </p:nvPr>
        </p:nvSpPr>
        <p:spPr>
          <a:xfrm>
            <a:off x="285721" y="285750"/>
            <a:ext cx="8572560" cy="6188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b="1" dirty="0" smtClean="0"/>
              <a:t>Garantire la continuità del processo educativo tra scuola primaria e secondaria di 1° e 2° grado,  per mettere gli alunni nelle condizioni ideali di iniziare con serenità la futura esperienza scolastica</a:t>
            </a:r>
          </a:p>
          <a:p>
            <a:r>
              <a:rPr lang="it-IT" dirty="0" smtClean="0"/>
              <a:t> Attività progettuali comuni :</a:t>
            </a:r>
          </a:p>
          <a:p>
            <a:r>
              <a:rPr lang="it-IT" dirty="0" smtClean="0"/>
              <a:t>Educare alla parità</a:t>
            </a:r>
          </a:p>
          <a:p>
            <a:r>
              <a:rPr lang="it-IT" dirty="0" smtClean="0"/>
              <a:t>Educare alla legalità</a:t>
            </a:r>
          </a:p>
          <a:p>
            <a:r>
              <a:rPr lang="it-IT" dirty="0" smtClean="0"/>
              <a:t>Laboratorio di filosofia</a:t>
            </a:r>
          </a:p>
          <a:p>
            <a:r>
              <a:rPr lang="it-IT" dirty="0" smtClean="0"/>
              <a:t>PON e certificazioni linguistiche</a:t>
            </a:r>
          </a:p>
          <a:p>
            <a:r>
              <a:rPr lang="it-IT" dirty="0" smtClean="0"/>
              <a:t>Attività di potenziamento ed offerta formativa</a:t>
            </a:r>
          </a:p>
          <a:p>
            <a:r>
              <a:rPr lang="it-IT" dirty="0" smtClean="0"/>
              <a:t>Gare di matematica</a:t>
            </a:r>
          </a:p>
          <a:p>
            <a:r>
              <a:rPr lang="it-IT" dirty="0" smtClean="0"/>
              <a:t>Sicurezza</a:t>
            </a:r>
          </a:p>
          <a:p>
            <a:pPr>
              <a:buNone/>
            </a:pPr>
            <a:r>
              <a:rPr lang="it-IT" b="1" dirty="0" smtClean="0"/>
              <a:t>Promuovere e sviluppare negli insegnanti la capacità di lavorare insieme su obiettivi comuni e con metodologie unitarie.</a:t>
            </a:r>
          </a:p>
          <a:p>
            <a:r>
              <a:rPr lang="it-IT" b="1" dirty="0" smtClean="0"/>
              <a:t> Attività formative e gruppi di lavoro </a:t>
            </a:r>
            <a:r>
              <a:rPr lang="it-IT" dirty="0" smtClean="0"/>
              <a:t>per gli insegnanti dei diversi gradi su tematiche di interesse comune, quali potrebbero essere quelle della valutazione, dei criteri metodologici e didattici, delle tecnologie educative.</a:t>
            </a:r>
          </a:p>
          <a:p>
            <a:r>
              <a:rPr lang="it-IT" dirty="0" smtClean="0"/>
              <a:t>Produzione di schede personali e fogli notizia</a:t>
            </a:r>
          </a:p>
          <a:p>
            <a:pPr>
              <a:buNone/>
            </a:pPr>
            <a:r>
              <a:rPr lang="it-IT" b="1" dirty="0" smtClean="0"/>
              <a:t>Monitorare i livelli generali di apprendimento conseguiti dagli studenti nel biennio successivo all’uscita dalla scuola secondaria di primo grado</a:t>
            </a:r>
          </a:p>
          <a:p>
            <a:r>
              <a:rPr lang="it-IT" b="1" dirty="0" smtClean="0"/>
              <a:t> </a:t>
            </a:r>
            <a:r>
              <a:rPr lang="it-IT" dirty="0" smtClean="0"/>
              <a:t>Definizione del numero degli allievi che hanno seguito il consiglio orientativo dei docenti della scuola secondaria di primo grado.</a:t>
            </a:r>
          </a:p>
          <a:p>
            <a:r>
              <a:rPr lang="it-IT" dirty="0" smtClean="0"/>
              <a:t>Rilevazioni  sui livelli generali di apprendimento conseguiti dagli studenti nel primo biennio della scuola secondaria di secondo grado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sz="quarter" idx="1"/>
          </p:nvPr>
        </p:nvSpPr>
        <p:spPr>
          <a:xfrm>
            <a:off x="285750" y="0"/>
            <a:ext cx="864396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b="1" dirty="0" smtClean="0"/>
              <a:t>Mezzi, strumenti:</a:t>
            </a:r>
            <a:endParaRPr lang="it-IT" dirty="0" smtClean="0"/>
          </a:p>
          <a:p>
            <a:pPr lvl="0"/>
            <a:r>
              <a:rPr lang="it-IT" dirty="0" smtClean="0"/>
              <a:t>testi di vario genere;</a:t>
            </a:r>
          </a:p>
          <a:p>
            <a:pPr lvl="0"/>
            <a:r>
              <a:rPr lang="it-IT" dirty="0" smtClean="0"/>
              <a:t>internet;</a:t>
            </a:r>
          </a:p>
          <a:p>
            <a:pPr lvl="0"/>
            <a:r>
              <a:rPr lang="it-IT" dirty="0" smtClean="0"/>
              <a:t>laboratorio musicale e di informatica;</a:t>
            </a:r>
          </a:p>
          <a:p>
            <a:pPr lvl="0"/>
            <a:r>
              <a:rPr lang="it-IT" dirty="0" smtClean="0"/>
              <a:t>materiale cartaceo di facile consumo;</a:t>
            </a:r>
          </a:p>
          <a:p>
            <a:pPr lvl="0"/>
            <a:r>
              <a:rPr lang="it-IT" dirty="0" smtClean="0"/>
              <a:t>macchina fotografica;</a:t>
            </a:r>
          </a:p>
          <a:p>
            <a:pPr lvl="0"/>
            <a:r>
              <a:rPr lang="it-IT" dirty="0" err="1" smtClean="0"/>
              <a:t>lim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b="1" dirty="0" smtClean="0"/>
              <a:t>Esperti</a:t>
            </a:r>
            <a:endParaRPr lang="it-IT" dirty="0" smtClean="0"/>
          </a:p>
          <a:p>
            <a:r>
              <a:rPr lang="it-IT" dirty="0" smtClean="0"/>
              <a:t>Eventuali collaborazioni con esperti esterni, famiglie ed Enti del Territorio.</a:t>
            </a:r>
          </a:p>
          <a:p>
            <a:pPr>
              <a:buNone/>
            </a:pPr>
            <a:r>
              <a:rPr lang="it-IT" b="1" dirty="0" smtClean="0"/>
              <a:t>TEMPI </a:t>
            </a:r>
            <a:r>
              <a:rPr lang="it-IT" b="1" dirty="0" err="1" smtClean="0"/>
              <a:t>DI</a:t>
            </a:r>
            <a:r>
              <a:rPr lang="it-IT" b="1" dirty="0" smtClean="0"/>
              <a:t> ATTUAZIONE</a:t>
            </a:r>
            <a:endParaRPr lang="it-IT" dirty="0" smtClean="0"/>
          </a:p>
          <a:p>
            <a:r>
              <a:rPr lang="it-IT" dirty="0" smtClean="0"/>
              <a:t>Intero anno scolastico</a:t>
            </a:r>
          </a:p>
          <a:p>
            <a:pPr>
              <a:buNone/>
            </a:pPr>
            <a:r>
              <a:rPr lang="it-IT" b="1" dirty="0" smtClean="0"/>
              <a:t>Modalità di diffusione dei risultati:</a:t>
            </a:r>
            <a:endParaRPr lang="it-IT" dirty="0" smtClean="0"/>
          </a:p>
          <a:p>
            <a:pPr lvl="0"/>
            <a:r>
              <a:rPr lang="it-IT" dirty="0" smtClean="0"/>
              <a:t>cartelloni testimonianti l’esperienza svolta;</a:t>
            </a:r>
          </a:p>
          <a:p>
            <a:pPr lvl="0"/>
            <a:r>
              <a:rPr lang="it-IT" dirty="0" smtClean="0"/>
              <a:t>articoli di giornale;</a:t>
            </a:r>
          </a:p>
          <a:p>
            <a:pPr lvl="0"/>
            <a:r>
              <a:rPr lang="it-IT" dirty="0" smtClean="0"/>
              <a:t>presentazioni in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;</a:t>
            </a:r>
          </a:p>
          <a:p>
            <a:pPr lvl="0"/>
            <a:r>
              <a:rPr lang="it-IT" dirty="0" smtClean="0"/>
              <a:t>filmati;</a:t>
            </a:r>
          </a:p>
          <a:p>
            <a:pPr lvl="0"/>
            <a:r>
              <a:rPr lang="it-IT" dirty="0" smtClean="0"/>
              <a:t>presentazione sul sito web della scuola.</a:t>
            </a:r>
          </a:p>
          <a:p>
            <a:pPr>
              <a:buNone/>
            </a:pPr>
            <a:r>
              <a:rPr lang="it-IT" b="1" dirty="0" smtClean="0"/>
              <a:t>Modalità di monitoraggio</a:t>
            </a:r>
            <a:endParaRPr lang="it-IT" dirty="0" smtClean="0"/>
          </a:p>
          <a:p>
            <a:r>
              <a:rPr lang="it-IT" dirty="0" smtClean="0"/>
              <a:t>Le modalità di monitoraggio prevedono incontri periodici tra i docenti dei vari ordini di scuola coinvolti nel progetto e un’eventuale rilevazione del gradimento da parte degli alunni e delle famiglie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643998" cy="67151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SCHEDA CONTINUITA’ PRESENTAZIONE ALUNNI</a:t>
            </a: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Scuola Primaria/Secondaria 1° grado________________________________________________ Sez. _______________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Insegnante coordinatore _______________________________________________________________________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Alunno/a ____________________________________________________________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Iscrizione scuola secondaria di primo grado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Iscrizione scuola secondaria di secondo grado: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Liceo classico/Liceo classico europeo</a:t>
            </a:r>
          </a:p>
          <a:p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Rapporti Scuola- Famiglia</a:t>
            </a: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Contatti con i docenti: </a:t>
            </a: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frequenti 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nella norma 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saltuari 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assenti</a:t>
            </a:r>
          </a:p>
          <a:p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Partecipazione</a:t>
            </a: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 genitori sono disponibili a collaborare con la scuola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 genitori si rendono conto e accettano eventuali difficoltà del/la figlio/a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i genitori si interessano anche del comportamento e delle capacità relazionali e comunicative del/la figlio/a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si preoccupano solo del rendimento scolastico del/la figlio/a.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altro_________________________________________</a:t>
            </a:r>
          </a:p>
          <a:p>
            <a:pPr>
              <a:buNone/>
            </a:pPr>
            <a:endParaRPr lang="it-IT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643998" cy="6259662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Scolarità precedente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dalla classe 1^ alla classe 5^ della scuola primaria ha frequentato nella stessa scuola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Sì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Se no, precisare quali altre scuole e per quanto tempo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dalla classe 1^ alla classe 3^ della scuola secondaria di 1° grado ha frequentato nella stessa scuola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Sì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Se no, precisare quali altre scuole e per quanto tempo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Frequenza scolastica: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Regolare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Discontinua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Irregolare</a:t>
            </a: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Altre informazioni utili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259662"/>
          </a:xfrm>
        </p:spPr>
        <p:txBody>
          <a:bodyPr>
            <a:noAutofit/>
          </a:bodyPr>
          <a:lstStyle/>
          <a:p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Comportamento-relazione-apprendimento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Autocontrollo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Manca di autocontrollo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L’ autocontrollo è discontinuo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Possiede autocontrollo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Possiede autocontrollo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Possiede senso di responsabilità</a:t>
            </a:r>
          </a:p>
          <a:p>
            <a:pPr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Rispetto delle regole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Ha un atteggiamento sfrontato di fronte ai richiami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Non rispetta le regole di convivenza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Conosce ma non rispetta le regole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Conosce ed accetta le regole</a:t>
            </a:r>
          </a:p>
          <a:p>
            <a:pPr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Socializzazione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Tende ad isolarsi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Va d’accordo solo con alcuni compagni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Va d’accordo con tutti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E’ disponibile verso gli altri con i quali accetta il confronto</a:t>
            </a: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24/10/2013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73BCE-A81C-4572-8C62-32B38F4F84A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444</TotalTime>
  <Words>2016</Words>
  <Application>Microsoft Office PowerPoint</Application>
  <PresentationFormat>Presentazione su schermo (4:3)</PresentationFormat>
  <Paragraphs>397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Loggia</vt:lpstr>
      <vt:lpstr>ISTITUZIONE EDUCATIVA “P. COLLETTA” SCUOLE  PRIMARIE – SECONDARIE I° e II° GRADO ( LICEO GINNASIO –  LICEO CLASSICO EUROPEO) C.so V. Emanuele, 298 – Tel.0825/1643101 - Fax  0825/1643102 83100 –AVELLINO Cod.Fisc. 80009730641E –MAIL : AVVC01000E@istruzione.it  Progetto “CONTINUITA’” SCUOLA PRIMARIA, SECONDARIA DI 1° E 2° GRADO  </vt:lpstr>
      <vt:lpstr>Progetto continuità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Progetto CONTINUITA’ “Educare alla Parità” Psicologa: dott.ssa Maria De Cola</vt:lpstr>
      <vt:lpstr>Diapositiva 15</vt:lpstr>
      <vt:lpstr>Diapositiva 16</vt:lpstr>
      <vt:lpstr>Diapositiva 17</vt:lpstr>
      <vt:lpstr>Diapositiva 18</vt:lpstr>
      <vt:lpstr>Diapositiva 19</vt:lpstr>
      <vt:lpstr>LABORATORIO DI FILOSOFIA PROGETTO DI CONTINUITA’ A cura delle Prof.sse Lissella Caterini e Giuseppina  Satalino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LABORATORIO CONTINUITA’ PROGETTO IN RETE “LA PACE”</vt:lpstr>
      <vt:lpstr>L’amicizia.                                                           L’amicizia è bella quando                                 in tutto il mondo ce n’è tanta.                           Con l’amico ti senti sempre al sicuro               nella gioia                                                          e nel dolore.                                                       Con lui ti puoi                                                    confrontare,                                                        aiutare                                                                e divertire.                                                          L’amico vale più di un tesoro,                           ma come tutti i tesori  è difficile trovarlo.          Tante cose sono grandi                                     ma ben poche le importanti                              e tra queste brilla l’amicizia.                                                                                                         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Istituzione Educativa “P. Colletta” – Avellino Progetto “Educare alla Parità”</dc:title>
  <dc:creator>De Cola</dc:creator>
  <cp:lastModifiedBy>Computer</cp:lastModifiedBy>
  <cp:revision>74</cp:revision>
  <dcterms:created xsi:type="dcterms:W3CDTF">2013-10-22T08:34:48Z</dcterms:created>
  <dcterms:modified xsi:type="dcterms:W3CDTF">2015-08-27T06:24:52Z</dcterms:modified>
</cp:coreProperties>
</file>