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80" r:id="rId7"/>
    <p:sldId id="261" r:id="rId8"/>
    <p:sldId id="275" r:id="rId9"/>
    <p:sldId id="263" r:id="rId10"/>
    <p:sldId id="278" r:id="rId11"/>
    <p:sldId id="274" r:id="rId12"/>
    <p:sldId id="265" r:id="rId13"/>
    <p:sldId id="279" r:id="rId14"/>
    <p:sldId id="277" r:id="rId15"/>
    <p:sldId id="273" r:id="rId16"/>
    <p:sldId id="282" r:id="rId17"/>
    <p:sldId id="267" r:id="rId18"/>
    <p:sldId id="281" r:id="rId19"/>
    <p:sldId id="276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90D5"/>
    <a:srgbClr val="D2A9D7"/>
    <a:srgbClr val="FCC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39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11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73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36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15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4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94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67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37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86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9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03E3-58C1-43DC-99E5-6CCE2D55051F}" type="datetimeFigureOut">
              <a:rPr lang="it-IT" smtClean="0"/>
              <a:t>28/08/2015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736E-77E7-4B0B-B392-3480843DD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25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hiosaperi.it/" TargetMode="External"/><Relationship Id="rId2" Type="http://schemas.openxmlformats.org/officeDocument/2006/relationships/hyperlink" Target="http://www.sirq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chiosaperi@gmail.com" TargetMode="External"/><Relationship Id="rId4" Type="http://schemas.openxmlformats.org/officeDocument/2006/relationships/hyperlink" Target="mailto:retesirq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-73152"/>
            <a:ext cx="12192000" cy="4672584"/>
          </a:xfrm>
          <a:noFill/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Peer </a:t>
            </a:r>
            <a:r>
              <a:rPr lang="it-IT" b="1" dirty="0" err="1" smtClean="0">
                <a:solidFill>
                  <a:schemeClr val="tx2">
                    <a:lumMod val="50000"/>
                  </a:schemeClr>
                </a:solidFill>
              </a:rPr>
              <a:t>review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e strategie per il miglioramento   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599432"/>
            <a:ext cx="12192000" cy="2258568"/>
          </a:xfrm>
          <a:noFill/>
        </p:spPr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Vito Infante</a:t>
            </a:r>
          </a:p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V Forum - Stresa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2015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6000">
              <a:schemeClr val="accent5">
                <a:lumMod val="0"/>
                <a:lumOff val="100000"/>
              </a:schemeClr>
            </a:gs>
            <a:gs pos="11808">
              <a:srgbClr val="FFFF2A"/>
            </a:gs>
            <a:gs pos="95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0024" y="682117"/>
            <a:ext cx="10515600" cy="132556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>
                <a:solidFill>
                  <a:srgbClr val="002060"/>
                </a:solidFill>
              </a:rPr>
              <a:t>Le ricerche SIRQ-Marchio SAPERI</a:t>
            </a:r>
            <a:br>
              <a:rPr lang="it-IT" b="1" dirty="0" smtClean="0">
                <a:solidFill>
                  <a:srgbClr val="002060"/>
                </a:solidFill>
              </a:rPr>
            </a:br>
            <a:r>
              <a:rPr lang="it-IT" b="1" dirty="0" smtClean="0">
                <a:solidFill>
                  <a:srgbClr val="002060"/>
                </a:solidFill>
              </a:rPr>
              <a:t>da </a:t>
            </a:r>
            <a:r>
              <a:rPr lang="it-IT" b="1" dirty="0" smtClean="0">
                <a:solidFill>
                  <a:srgbClr val="002060"/>
                </a:solidFill>
              </a:rPr>
              <a:t>validare </a:t>
            </a:r>
            <a:r>
              <a:rPr lang="it-IT" sz="2700" b="1" i="1" dirty="0" smtClean="0">
                <a:solidFill>
                  <a:srgbClr val="FF0000"/>
                </a:solidFill>
              </a:rPr>
              <a:t> </a:t>
            </a:r>
            <a:r>
              <a:rPr lang="it-IT" sz="2700" b="1" i="1" dirty="0" smtClean="0">
                <a:solidFill>
                  <a:srgbClr val="FF0000"/>
                </a:solidFill>
              </a:rPr>
              <a:t>Edizione Beta</a:t>
            </a:r>
            <a:r>
              <a:rPr lang="it-IT" b="1" dirty="0">
                <a:solidFill>
                  <a:schemeClr val="accent2"/>
                </a:solidFill>
              </a:rPr>
              <a:t/>
            </a:r>
            <a:br>
              <a:rPr lang="it-IT" b="1" dirty="0">
                <a:solidFill>
                  <a:schemeClr val="accent2"/>
                </a:solidFill>
              </a:rPr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0024" y="2007680"/>
            <a:ext cx="10515600" cy="4252912"/>
          </a:xfrm>
          <a:noFill/>
        </p:spPr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b="1" dirty="0"/>
          </a:p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Osservatorio sul cambiamento - Il ciclo di vita delle scuole </a:t>
            </a:r>
          </a:p>
          <a:p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</a:rPr>
              <a:t>App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sugli Indicatori    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Il Manuale di autovalutazione dei docenti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</a:rPr>
              <a:t>peer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</a:rPr>
              <a:t>review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Il Manuale qualità per le commissioni di autovalutazione</a:t>
            </a:r>
          </a:p>
          <a:p>
            <a:endParaRPr lang="it-IT" b="1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2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1000">
              <a:schemeClr val="accent4">
                <a:lumMod val="20000"/>
                <a:lumOff val="80000"/>
              </a:schemeClr>
            </a:gs>
            <a:gs pos="69000">
              <a:schemeClr val="accent3">
                <a:lumMod val="45000"/>
                <a:lumOff val="55000"/>
              </a:schemeClr>
            </a:gs>
            <a:gs pos="91000">
              <a:schemeClr val="accent3">
                <a:lumMod val="30000"/>
                <a:lumOff val="7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it-IT" dirty="0" smtClean="0"/>
              <a:t>l’Osservatorio sul cambiamento </a:t>
            </a:r>
            <a:br>
              <a:rPr lang="it-IT" dirty="0" smtClean="0"/>
            </a:br>
            <a:r>
              <a:rPr lang="it-IT" dirty="0" smtClean="0"/>
              <a:t>Alcune storie – </a:t>
            </a:r>
            <a:r>
              <a:rPr lang="it-IT" sz="3600" dirty="0" smtClean="0"/>
              <a:t>V. </a:t>
            </a:r>
            <a:r>
              <a:rPr lang="it-IT" sz="3100" dirty="0" smtClean="0"/>
              <a:t>allegato a Notizie della scuola, ottobre 2014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Scuola come gestione dell’armonia (Urbinati)</a:t>
            </a:r>
          </a:p>
          <a:p>
            <a:r>
              <a:rPr lang="it-IT" b="1" dirty="0" smtClean="0"/>
              <a:t>Monitorare «dichiarato e agito» (</a:t>
            </a:r>
            <a:r>
              <a:rPr lang="it-IT" b="1" dirty="0" err="1" smtClean="0"/>
              <a:t>Ballesini</a:t>
            </a:r>
            <a:r>
              <a:rPr lang="it-IT" b="1" dirty="0" smtClean="0"/>
              <a:t>, </a:t>
            </a:r>
            <a:r>
              <a:rPr lang="it-IT" b="1" dirty="0" err="1" smtClean="0"/>
              <a:t>Caprani</a:t>
            </a:r>
            <a:r>
              <a:rPr lang="it-IT" b="1" dirty="0" smtClean="0"/>
              <a:t>, Preti)</a:t>
            </a:r>
          </a:p>
          <a:p>
            <a:r>
              <a:rPr lang="it-IT" b="1" dirty="0" smtClean="0"/>
              <a:t>Progettare le Competenze (Loti)</a:t>
            </a:r>
          </a:p>
          <a:p>
            <a:r>
              <a:rPr lang="it-IT" b="1" dirty="0" smtClean="0"/>
              <a:t>L’Inclusione (Manfredi)</a:t>
            </a:r>
          </a:p>
          <a:p>
            <a:r>
              <a:rPr lang="it-IT" b="1" dirty="0" smtClean="0"/>
              <a:t>L’Integrazione di scuole</a:t>
            </a:r>
          </a:p>
          <a:p>
            <a:r>
              <a:rPr lang="it-IT" b="1" dirty="0" smtClean="0"/>
              <a:t>Consigli di classe virtuali</a:t>
            </a:r>
          </a:p>
          <a:p>
            <a:r>
              <a:rPr lang="it-IT" b="1" dirty="0" err="1" smtClean="0"/>
              <a:t>Customer</a:t>
            </a:r>
            <a:r>
              <a:rPr lang="it-IT" b="1" dirty="0" smtClean="0"/>
              <a:t> </a:t>
            </a:r>
            <a:r>
              <a:rPr lang="it-IT" b="1" dirty="0" err="1" smtClean="0"/>
              <a:t>satisfaction</a:t>
            </a:r>
            <a:r>
              <a:rPr lang="it-IT" b="1" dirty="0" smtClean="0"/>
              <a:t> analizzata </a:t>
            </a:r>
            <a:r>
              <a:rPr lang="it-IT" b="1" dirty="0"/>
              <a:t>c</a:t>
            </a:r>
            <a:r>
              <a:rPr lang="it-IT" b="1" dirty="0" smtClean="0"/>
              <a:t>on il principio di Pareto</a:t>
            </a:r>
          </a:p>
          <a:p>
            <a:r>
              <a:rPr lang="it-IT" b="1" dirty="0" smtClean="0"/>
              <a:t>Allievi che valutano i docenti </a:t>
            </a:r>
          </a:p>
          <a:p>
            <a:r>
              <a:rPr lang="it-IT" b="1" dirty="0" smtClean="0"/>
              <a:t>…</a:t>
            </a:r>
          </a:p>
          <a:p>
            <a:r>
              <a:rPr lang="it-IT" b="1" dirty="0" smtClean="0"/>
              <a:t>…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332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56000">
              <a:schemeClr val="accent1">
                <a:lumMod val="30000"/>
                <a:lumOff val="7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739"/>
          </a:xfrm>
        </p:spPr>
        <p:txBody>
          <a:bodyPr/>
          <a:lstStyle/>
          <a:p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Ricerche: nuove proposte dalle scuole: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97864"/>
            <a:ext cx="10515600" cy="5422392"/>
          </a:xfrm>
        </p:spPr>
        <p:txBody>
          <a:bodyPr>
            <a:normAutofit fontScale="55000" lnSpcReduction="20000"/>
          </a:bodyPr>
          <a:lstStyle/>
          <a:p>
            <a:r>
              <a:rPr lang="it-IT" sz="4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 Marchio europeo per l’ </a:t>
            </a:r>
            <a:r>
              <a:rPr lang="it-IT" sz="4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ecosostenibilità</a:t>
            </a:r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(ECOSAPERI)</a:t>
            </a:r>
          </a:p>
          <a:p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Lean </a:t>
            </a:r>
            <a:r>
              <a:rPr lang="it-IT" sz="4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Thinking</a:t>
            </a:r>
            <a:r>
              <a:rPr lang="it-IT" sz="4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(La Scuola del pensare leggero»)</a:t>
            </a:r>
          </a:p>
          <a:p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Progetto SDA BOCCONI (Supportare la buona scuola)</a:t>
            </a:r>
            <a:endParaRPr lang="it-IT" sz="4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it-IT" sz="4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Osservatorio nazionale sulla formazione del personale (AICQ nazionale)</a:t>
            </a:r>
          </a:p>
          <a:p>
            <a:r>
              <a:rPr lang="it-IT" sz="4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Peer </a:t>
            </a:r>
            <a:r>
              <a:rPr lang="it-IT" sz="4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r>
              <a:rPr lang="it-IT" sz="4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(SIRQ, i-SAPERI, Marchio SAPERI)</a:t>
            </a:r>
          </a:p>
          <a:p>
            <a:pPr marL="0" indent="0">
              <a:buNone/>
            </a:pPr>
            <a:endParaRPr lang="it-IT" sz="4600" dirty="0"/>
          </a:p>
          <a:p>
            <a:pPr marL="0" indent="0">
              <a:buNone/>
            </a:pPr>
            <a:r>
              <a:rPr lang="it-IT" sz="7000" dirty="0" smtClean="0">
                <a:solidFill>
                  <a:schemeClr val="accent4">
                    <a:lumMod val="50000"/>
                  </a:schemeClr>
                </a:solidFill>
              </a:rPr>
              <a:t>Formazione</a:t>
            </a:r>
          </a:p>
          <a:p>
            <a:pPr marL="0" indent="0">
              <a:buNone/>
            </a:pPr>
            <a:r>
              <a:rPr lang="it-IT" sz="45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partecipazione diretta alle ricerche SIRQ da parte dei dirigenti e dei docenti è una delle modalità preferite  dai dirigenti e dai docenti per la formazione e l’autoformazione.</a:t>
            </a:r>
          </a:p>
          <a:p>
            <a:pPr marL="0" indent="0">
              <a:buNone/>
            </a:pPr>
            <a:r>
              <a:rPr lang="it-IT" sz="45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Sono previste anche attività di diffusione presso le singole scuole e le reti.</a:t>
            </a:r>
          </a:p>
          <a:p>
            <a:pPr marL="0" indent="0">
              <a:buNone/>
            </a:pPr>
            <a:r>
              <a:rPr lang="it-IT" sz="4500" i="1" dirty="0" smtClean="0">
                <a:solidFill>
                  <a:srgbClr val="C00000"/>
                </a:solidFill>
              </a:rPr>
              <a:t>SIRQ è ente accreditato MIUR per la formazione</a:t>
            </a:r>
          </a:p>
        </p:txBody>
      </p:sp>
    </p:spTree>
    <p:extLst>
      <p:ext uri="{BB962C8B-B14F-4D97-AF65-F5344CB8AC3E}">
        <p14:creationId xmlns:p14="http://schemas.microsoft.com/office/powerpoint/2010/main" val="34681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890D5"/>
            </a:gs>
            <a:gs pos="57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30000"/>
                <a:lumOff val="7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304734"/>
            <a:ext cx="8302752" cy="6978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/>
              <a:t>Sviluppo </a:t>
            </a:r>
            <a:r>
              <a:rPr lang="it-IT" sz="2700" b="1" dirty="0"/>
              <a:t>del progetto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3880" y="1813441"/>
            <a:ext cx="10515600" cy="435133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</a:rPr>
              <a:t>Obiettivo</a:t>
            </a: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: definizione di uno standard internazionale riconosciuto</a:t>
            </a: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</a:rPr>
              <a:t>Creazione </a:t>
            </a: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di un partenariato europeo (omologhi di AICQ, </a:t>
            </a: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</a:rPr>
              <a:t>SIRQ, università</a:t>
            </a: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, associazioni impegnati sul terreno della sostenibilità) e presentazione di una domanda di finanziamento. </a:t>
            </a:r>
            <a:endParaRPr lang="it-IT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</a:rPr>
              <a:t>Durata </a:t>
            </a: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prevista: tre anni</a:t>
            </a: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it-IT" sz="32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3880" y="802206"/>
            <a:ext cx="10515600" cy="1200329"/>
          </a:xfrm>
          <a:prstGeom prst="rect">
            <a:avLst/>
          </a:prstGeom>
          <a:gradFill>
            <a:gsLst>
              <a:gs pos="0">
                <a:srgbClr val="D890D5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8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</a:rPr>
              <a:t>1. ECOSAPERI</a:t>
            </a:r>
            <a:endParaRPr lang="it-IT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</a:rPr>
              <a:t>Un Marchio Europeo per l’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</a:rPr>
              <a:t>ecosostenibilità</a:t>
            </a:r>
            <a:endParaRPr lang="it-IT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9000">
              <a:schemeClr val="accent1">
                <a:lumMod val="45000"/>
                <a:lumOff val="55000"/>
              </a:schemeClr>
            </a:gs>
            <a:gs pos="47307">
              <a:srgbClr val="BAD5ED"/>
            </a:gs>
            <a:gs pos="78000">
              <a:schemeClr val="accent1">
                <a:lumMod val="30000"/>
                <a:lumOff val="70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3225"/>
            <a:ext cx="117348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Marchio Ecosostenibile</a:t>
            </a:r>
            <a:br>
              <a:rPr lang="it-IT" b="1" dirty="0" smtClean="0">
                <a:solidFill>
                  <a:schemeClr val="bg1"/>
                </a:solidFill>
              </a:rPr>
            </a:br>
            <a:r>
              <a:rPr lang="it-IT" sz="4000" b="1" i="1" dirty="0" smtClean="0">
                <a:solidFill>
                  <a:schemeClr val="bg1"/>
                </a:solidFill>
              </a:rPr>
              <a:t>Approccio integrato</a:t>
            </a:r>
            <a:endParaRPr lang="it-IT" sz="4000" b="1" i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8788"/>
            <a:ext cx="11861800" cy="5040311"/>
          </a:xfrm>
          <a:solidFill>
            <a:schemeClr val="accent5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Adeguamento </a:t>
            </a:r>
            <a:r>
              <a:rPr lang="it-IT" b="1" dirty="0">
                <a:solidFill>
                  <a:schemeClr val="bg1"/>
                </a:solidFill>
              </a:rPr>
              <a:t>dei programmi curricolari per la comprensione della complessità delle interconnessioni </a:t>
            </a:r>
            <a:r>
              <a:rPr lang="it-IT" b="1" dirty="0" smtClean="0">
                <a:solidFill>
                  <a:schemeClr val="bg1"/>
                </a:solidFill>
              </a:rPr>
              <a:t>società-ambiente </a:t>
            </a:r>
            <a:r>
              <a:rPr lang="it-IT" b="1" dirty="0">
                <a:solidFill>
                  <a:schemeClr val="bg1"/>
                </a:solidFill>
              </a:rPr>
              <a:t>e per un apprendimento sociale e </a:t>
            </a:r>
            <a:r>
              <a:rPr lang="it-IT" b="1" dirty="0" smtClean="0">
                <a:solidFill>
                  <a:schemeClr val="bg1"/>
                </a:solidFill>
              </a:rPr>
              <a:t>trasformativo</a:t>
            </a:r>
            <a:endParaRPr lang="it-IT" b="1" dirty="0">
              <a:solidFill>
                <a:schemeClr val="bg1"/>
              </a:solidFill>
            </a:endParaRPr>
          </a:p>
          <a:p>
            <a:pPr lvl="0"/>
            <a:r>
              <a:rPr lang="it-IT" b="1" dirty="0" smtClean="0">
                <a:solidFill>
                  <a:schemeClr val="bg1"/>
                </a:solidFill>
              </a:rPr>
              <a:t>Grado </a:t>
            </a:r>
            <a:r>
              <a:rPr lang="it-IT" b="1" dirty="0">
                <a:solidFill>
                  <a:schemeClr val="bg1"/>
                </a:solidFill>
              </a:rPr>
              <a:t>di </a:t>
            </a:r>
            <a:r>
              <a:rPr lang="it-IT" b="1" dirty="0" smtClean="0">
                <a:solidFill>
                  <a:schemeClr val="bg1"/>
                </a:solidFill>
              </a:rPr>
              <a:t>multi- </a:t>
            </a:r>
            <a:r>
              <a:rPr lang="it-IT" b="1" dirty="0">
                <a:solidFill>
                  <a:schemeClr val="bg1"/>
                </a:solidFill>
              </a:rPr>
              <a:t>inter- e </a:t>
            </a:r>
            <a:r>
              <a:rPr lang="it-IT" b="1" dirty="0" err="1" smtClean="0">
                <a:solidFill>
                  <a:schemeClr val="bg1"/>
                </a:solidFill>
              </a:rPr>
              <a:t>transdisciplinarità</a:t>
            </a:r>
            <a:endParaRPr lang="it-IT" b="1" dirty="0">
              <a:solidFill>
                <a:schemeClr val="bg1"/>
              </a:solidFill>
            </a:endParaRPr>
          </a:p>
          <a:p>
            <a:pPr lvl="0"/>
            <a:r>
              <a:rPr lang="it-IT" b="1" dirty="0">
                <a:solidFill>
                  <a:schemeClr val="bg1"/>
                </a:solidFill>
              </a:rPr>
              <a:t>Metodi didattici, stili di insegnamento e </a:t>
            </a:r>
            <a:r>
              <a:rPr lang="it-IT" b="1" dirty="0" smtClean="0">
                <a:solidFill>
                  <a:schemeClr val="bg1"/>
                </a:solidFill>
              </a:rPr>
              <a:t>apprendimento</a:t>
            </a:r>
            <a:endParaRPr lang="it-IT" b="1" dirty="0">
              <a:solidFill>
                <a:schemeClr val="bg1"/>
              </a:solidFill>
            </a:endParaRPr>
          </a:p>
          <a:p>
            <a:pPr lvl="0"/>
            <a:r>
              <a:rPr lang="it-IT" b="1" dirty="0">
                <a:solidFill>
                  <a:schemeClr val="bg1"/>
                </a:solidFill>
              </a:rPr>
              <a:t>Qualità ambientale delle </a:t>
            </a:r>
            <a:r>
              <a:rPr lang="it-IT" b="1" dirty="0" smtClean="0">
                <a:solidFill>
                  <a:schemeClr val="bg1"/>
                </a:solidFill>
              </a:rPr>
              <a:t>strutture</a:t>
            </a:r>
            <a:endParaRPr lang="it-IT" b="1" dirty="0">
              <a:solidFill>
                <a:schemeClr val="bg1"/>
              </a:solidFill>
            </a:endParaRPr>
          </a:p>
          <a:p>
            <a:pPr lvl="0"/>
            <a:r>
              <a:rPr lang="it-IT" b="1" dirty="0">
                <a:solidFill>
                  <a:schemeClr val="bg1"/>
                </a:solidFill>
              </a:rPr>
              <a:t>Metabolismo, comportamenti e stili di vita: consumi, approvvigionamenti verdi</a:t>
            </a:r>
            <a:r>
              <a:rPr lang="it-IT" b="1" dirty="0" smtClean="0">
                <a:solidFill>
                  <a:schemeClr val="bg1"/>
                </a:solidFill>
              </a:rPr>
              <a:t>, … </a:t>
            </a:r>
            <a:endParaRPr lang="it-IT" b="1" dirty="0">
              <a:solidFill>
                <a:schemeClr val="bg1"/>
              </a:solidFill>
            </a:endParaRPr>
          </a:p>
          <a:p>
            <a:pPr lvl="0"/>
            <a:r>
              <a:rPr lang="it-IT" b="1" dirty="0" err="1">
                <a:solidFill>
                  <a:schemeClr val="bg1"/>
                </a:solidFill>
              </a:rPr>
              <a:t>Governance</a:t>
            </a:r>
            <a:r>
              <a:rPr lang="it-IT" b="1" dirty="0">
                <a:solidFill>
                  <a:schemeClr val="bg1"/>
                </a:solidFill>
              </a:rPr>
              <a:t> e parametri organizzativi e </a:t>
            </a:r>
            <a:r>
              <a:rPr lang="it-IT" b="1" dirty="0" smtClean="0">
                <a:solidFill>
                  <a:schemeClr val="bg1"/>
                </a:solidFill>
              </a:rPr>
              <a:t>relazionali</a:t>
            </a:r>
            <a:endParaRPr lang="it-IT" b="1" dirty="0">
              <a:solidFill>
                <a:schemeClr val="bg1"/>
              </a:solidFill>
            </a:endParaRPr>
          </a:p>
          <a:p>
            <a:pPr lvl="0"/>
            <a:r>
              <a:rPr lang="it-IT" b="1" dirty="0">
                <a:solidFill>
                  <a:schemeClr val="bg1"/>
                </a:solidFill>
              </a:rPr>
              <a:t>Rapporto con il contesto sociale e </a:t>
            </a:r>
            <a:r>
              <a:rPr lang="it-IT" b="1" dirty="0" smtClean="0">
                <a:solidFill>
                  <a:schemeClr val="bg1"/>
                </a:solidFill>
              </a:rPr>
              <a:t>territoriale</a:t>
            </a:r>
            <a:endParaRPr lang="it-IT" b="1" dirty="0">
              <a:solidFill>
                <a:schemeClr val="bg1"/>
              </a:solidFill>
            </a:endParaRPr>
          </a:p>
          <a:p>
            <a:pPr lvl="0"/>
            <a:r>
              <a:rPr lang="it-IT" b="1" dirty="0">
                <a:solidFill>
                  <a:schemeClr val="bg1"/>
                </a:solidFill>
              </a:rPr>
              <a:t>Mobilità sostenibile di personale e </a:t>
            </a:r>
            <a:r>
              <a:rPr lang="it-IT" b="1" dirty="0" smtClean="0">
                <a:solidFill>
                  <a:schemeClr val="bg1"/>
                </a:solidFill>
              </a:rPr>
              <a:t>studenti</a:t>
            </a:r>
            <a:endParaRPr lang="it-IT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9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61000">
              <a:schemeClr val="accent1">
                <a:lumMod val="45000"/>
                <a:lumOff val="55000"/>
              </a:schemeClr>
            </a:gs>
            <a:gs pos="1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965"/>
            <a:ext cx="10515600" cy="1325563"/>
          </a:xfrm>
        </p:spPr>
        <p:txBody>
          <a:bodyPr/>
          <a:lstStyle/>
          <a:p>
            <a:pPr algn="ctr"/>
            <a:r>
              <a:rPr lang="it-IT" b="1" dirty="0" smtClean="0"/>
              <a:t>2. La scuola </a:t>
            </a:r>
            <a:r>
              <a:rPr lang="it-IT" b="1" dirty="0" smtClean="0"/>
              <a:t>«snella» o del </a:t>
            </a:r>
            <a:r>
              <a:rPr lang="it-IT" b="1" dirty="0" smtClean="0"/>
              <a:t>pensiero leggero    [Lean </a:t>
            </a:r>
            <a:r>
              <a:rPr lang="it-IT" b="1" dirty="0" err="1" smtClean="0"/>
              <a:t>Think</a:t>
            </a:r>
            <a:r>
              <a:rPr lang="it-IT" b="1" dirty="0" smtClean="0"/>
              <a:t>]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1435100"/>
            <a:ext cx="11620500" cy="5089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Identificare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cio'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che vale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individuare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ciò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 è veramente importante per i destinatari del servizio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Identificare il flusso del valore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allineare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attività che creano valore nella giusta sequenza</a:t>
            </a:r>
            <a:b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Far scorrere il flusso del valore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mettere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atto le attività a valore senza interruzioni</a:t>
            </a:r>
            <a:b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Fare in modo che il flusso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sia tirato,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cioè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fare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scorrere il flusso in base alle richieste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importanti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Puntare alla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«perfezione»,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assumere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perfezione come riferimento per programmi di miglioramento continuo</a:t>
            </a:r>
            <a:b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Estendere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alle famiglie, agli Stakeholder e alla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catena dei fornitori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l’ottica </a:t>
            </a:r>
            <a:r>
              <a:rPr lang="it-IT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lean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think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5376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Esempi di caratteristiche delle “scuole snelle”</a:t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66800"/>
            <a:ext cx="12192000" cy="51101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lvl="0"/>
            <a:r>
              <a:rPr lang="it-IT" b="1" dirty="0">
                <a:solidFill>
                  <a:srgbClr val="FFFF00"/>
                </a:solidFill>
              </a:rPr>
              <a:t>studenti e insegnanti si possono concentrare sull'andamento scolastico di ogni singolo allievo (massima efficacia)</a:t>
            </a:r>
          </a:p>
          <a:p>
            <a:pPr lvl="0"/>
            <a:r>
              <a:rPr lang="it-IT" b="1" dirty="0">
                <a:solidFill>
                  <a:srgbClr val="FFFF00"/>
                </a:solidFill>
              </a:rPr>
              <a:t>si punta </a:t>
            </a:r>
            <a:r>
              <a:rPr lang="it-IT" b="1" dirty="0" smtClean="0">
                <a:solidFill>
                  <a:srgbClr val="FFFF00"/>
                </a:solidFill>
              </a:rPr>
              <a:t>al </a:t>
            </a:r>
            <a:r>
              <a:rPr lang="it-IT" b="1" dirty="0">
                <a:solidFill>
                  <a:srgbClr val="FFFF00"/>
                </a:solidFill>
              </a:rPr>
              <a:t>minimo impegno di risorse e di tempo non finalizzate alla didattica (massima efficienza) </a:t>
            </a:r>
          </a:p>
          <a:p>
            <a:pPr lvl="0"/>
            <a:r>
              <a:rPr lang="it-IT" b="1" dirty="0">
                <a:solidFill>
                  <a:srgbClr val="FFFF00"/>
                </a:solidFill>
              </a:rPr>
              <a:t>il capo d'istituto lavora per migliorare i risultati alleggerendo i processi non finalizzati alla didattica</a:t>
            </a:r>
          </a:p>
          <a:p>
            <a:pPr lvl="0"/>
            <a:r>
              <a:rPr lang="it-IT" b="1" dirty="0">
                <a:solidFill>
                  <a:srgbClr val="FFFF00"/>
                </a:solidFill>
              </a:rPr>
              <a:t>si presta attenzione rigorosa ai risultati e al monitoraggio dei progressi attraverso dati/misure</a:t>
            </a:r>
          </a:p>
          <a:p>
            <a:pPr lvl="0"/>
            <a:r>
              <a:rPr lang="it-IT" b="1" dirty="0">
                <a:solidFill>
                  <a:srgbClr val="FFFF00"/>
                </a:solidFill>
              </a:rPr>
              <a:t>si lavora insieme con tutte le componenti (WIN WIN)</a:t>
            </a:r>
          </a:p>
          <a:p>
            <a:r>
              <a:rPr lang="it-IT" b="1" dirty="0">
                <a:solidFill>
                  <a:srgbClr val="FFFF00"/>
                </a:solidFill>
              </a:rPr>
              <a:t> </a:t>
            </a:r>
            <a:r>
              <a:rPr lang="it-IT" b="1" dirty="0" smtClean="0">
                <a:solidFill>
                  <a:srgbClr val="FFFF00"/>
                </a:solidFill>
              </a:rPr>
              <a:t>………</a:t>
            </a:r>
            <a:endParaRPr lang="it-IT" b="1" dirty="0">
              <a:solidFill>
                <a:srgbClr val="FFFF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807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2A9D7"/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30000"/>
                <a:lumOff val="7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4. Sviluppare la Peer </a:t>
            </a:r>
            <a:r>
              <a:rPr lang="it-IT" b="1" dirty="0" err="1" smtClean="0"/>
              <a:t>review</a:t>
            </a:r>
            <a:r>
              <a:rPr lang="it-IT" b="1" dirty="0" smtClean="0"/>
              <a:t> in rete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3700" y="1409700"/>
            <a:ext cx="11201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sz="4000" b="1" dirty="0" smtClean="0"/>
              <a:t>Il problema degli auditor e degli audit, </a:t>
            </a:r>
          </a:p>
          <a:p>
            <a:pPr marL="0" indent="0">
              <a:buNone/>
            </a:pPr>
            <a:r>
              <a:rPr lang="it-IT" sz="4000" b="1" dirty="0" smtClean="0"/>
              <a:t>Il ruolo delle parti interessate</a:t>
            </a:r>
          </a:p>
          <a:p>
            <a:pPr marL="0" indent="0">
              <a:buNone/>
            </a:pPr>
            <a:r>
              <a:rPr lang="it-IT" sz="4000" b="1" dirty="0" smtClean="0"/>
              <a:t>La Formazione, </a:t>
            </a:r>
          </a:p>
          <a:p>
            <a:pPr marL="0" indent="0">
              <a:buNone/>
            </a:pPr>
            <a:r>
              <a:rPr lang="it-IT" sz="4000" b="1" dirty="0" smtClean="0"/>
              <a:t>L’albo </a:t>
            </a:r>
          </a:p>
          <a:p>
            <a:pPr marL="0" indent="0">
              <a:buNone/>
            </a:pPr>
            <a:r>
              <a:rPr lang="it-IT" sz="4000" b="1" dirty="0" smtClean="0"/>
              <a:t>I protocolli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sz="4000" b="1" dirty="0" smtClean="0"/>
              <a:t>La </a:t>
            </a:r>
            <a:r>
              <a:rPr lang="it-IT" sz="4000" b="1" dirty="0" err="1" smtClean="0"/>
              <a:t>peer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review</a:t>
            </a:r>
            <a:r>
              <a:rPr lang="it-IT" sz="4000" b="1" dirty="0" smtClean="0"/>
              <a:t> è centrale nel Marchio </a:t>
            </a:r>
            <a:r>
              <a:rPr lang="it-IT" sz="4000" b="1" dirty="0"/>
              <a:t>SAPERI </a:t>
            </a:r>
            <a:endParaRPr lang="it-IT" sz="4000" b="1" dirty="0" smtClean="0"/>
          </a:p>
          <a:p>
            <a:pPr marL="0" indent="0">
              <a:buNone/>
            </a:pPr>
            <a:r>
              <a:rPr lang="it-IT" sz="4000" i="1" dirty="0" smtClean="0"/>
              <a:t>Parole chiave: Stakeholder , Mappa di requisiti  e di evidenze «snelli», Peer </a:t>
            </a:r>
            <a:r>
              <a:rPr lang="it-IT" sz="4000" i="1" dirty="0" err="1" smtClean="0"/>
              <a:t>review,Indicatori</a:t>
            </a:r>
            <a:r>
              <a:rPr lang="it-IT" sz="4000" i="1" dirty="0" smtClean="0"/>
              <a:t>, punteggi e Indice generale di </a:t>
            </a:r>
            <a:r>
              <a:rPr lang="it-IT" sz="4000" i="1" dirty="0" err="1" smtClean="0"/>
              <a:t>performance,Miglioramento</a:t>
            </a:r>
            <a:r>
              <a:rPr lang="it-IT" sz="4000" i="1" dirty="0" smtClean="0"/>
              <a:t> continuo, Audit biennali, Corsi per auditor</a:t>
            </a:r>
          </a:p>
          <a:p>
            <a:pPr marL="0" indent="0">
              <a:buNone/>
            </a:pPr>
            <a:r>
              <a:rPr lang="it-IT" sz="4000" i="1" dirty="0" smtClean="0"/>
              <a:t>Reti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it-IT" b="1" dirty="0" smtClean="0"/>
              <a:t>La rete delle reti – Proposta di un protocollo d’intesa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tra </a:t>
            </a:r>
            <a:r>
              <a:rPr lang="it-IT" sz="4000" dirty="0" smtClean="0"/>
              <a:t>Reti, Università, MIUR, Indire, </a:t>
            </a:r>
            <a:r>
              <a:rPr lang="it-IT" sz="4000" dirty="0" err="1" smtClean="0"/>
              <a:t>Formez</a:t>
            </a:r>
            <a:r>
              <a:rPr lang="it-IT" sz="4000" dirty="0" smtClean="0"/>
              <a:t>, Associazioni, scuole…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25563"/>
            <a:ext cx="12191999" cy="5532437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Obiettivi da raggiungere (coinvolgendo  le parti interessate):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Contribuire </a:t>
            </a:r>
            <a:r>
              <a:rPr lang="it-IT" b="1" dirty="0">
                <a:solidFill>
                  <a:schemeClr val="bg1"/>
                </a:solidFill>
              </a:rPr>
              <a:t>al miglioramento del sistema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Diffondere </a:t>
            </a:r>
            <a:r>
              <a:rPr lang="it-IT" b="1" dirty="0">
                <a:solidFill>
                  <a:schemeClr val="bg1"/>
                </a:solidFill>
              </a:rPr>
              <a:t>all’interno delle </a:t>
            </a:r>
            <a:r>
              <a:rPr lang="it-IT" b="1" dirty="0" smtClean="0">
                <a:solidFill>
                  <a:schemeClr val="bg1"/>
                </a:solidFill>
              </a:rPr>
              <a:t>reti e delle scuole la </a:t>
            </a:r>
            <a:r>
              <a:rPr lang="it-IT" b="1" dirty="0">
                <a:solidFill>
                  <a:schemeClr val="bg1"/>
                </a:solidFill>
              </a:rPr>
              <a:t>Cultura della </a:t>
            </a:r>
            <a:r>
              <a:rPr lang="it-IT" b="1" dirty="0" smtClean="0">
                <a:solidFill>
                  <a:schemeClr val="bg1"/>
                </a:solidFill>
              </a:rPr>
              <a:t>Qualità, nell’ottica dell’</a:t>
            </a:r>
            <a:r>
              <a:rPr lang="it-IT" b="1" dirty="0" err="1" smtClean="0">
                <a:solidFill>
                  <a:schemeClr val="bg1"/>
                </a:solidFill>
              </a:rPr>
              <a:t>Ecosostenibilità</a:t>
            </a:r>
            <a:r>
              <a:rPr lang="it-IT" b="1" dirty="0" smtClean="0">
                <a:solidFill>
                  <a:schemeClr val="bg1"/>
                </a:solidFill>
              </a:rPr>
              <a:t>  e della rendicontazione sociale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Promuovere ricerche finalizzate e attività di (auto)formazione comuni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Organizzare manifestazioni, convegni, pubblicazioni  per la diffusione</a:t>
            </a:r>
          </a:p>
          <a:p>
            <a:endParaRPr lang="it-IT" b="1" dirty="0" smtClean="0">
              <a:solidFill>
                <a:schemeClr val="bg1"/>
              </a:solidFill>
            </a:endParaRPr>
          </a:p>
          <a:p>
            <a:r>
              <a:rPr lang="it-IT" b="1" dirty="0" smtClean="0">
                <a:solidFill>
                  <a:schemeClr val="bg1"/>
                </a:solidFill>
              </a:rPr>
              <a:t>IMPEGNI COMUNI: </a:t>
            </a:r>
            <a:endParaRPr lang="it-IT" b="1" dirty="0">
              <a:solidFill>
                <a:schemeClr val="bg1"/>
              </a:solidFill>
            </a:endParaRPr>
          </a:p>
          <a:p>
            <a:r>
              <a:rPr lang="it-IT" b="1" dirty="0" smtClean="0">
                <a:solidFill>
                  <a:schemeClr val="bg1"/>
                </a:solidFill>
              </a:rPr>
              <a:t>favorire </a:t>
            </a:r>
            <a:r>
              <a:rPr lang="it-IT" b="1" dirty="0">
                <a:solidFill>
                  <a:schemeClr val="bg1"/>
                </a:solidFill>
              </a:rPr>
              <a:t>la costituzione di un Gruppo di </a:t>
            </a:r>
            <a:r>
              <a:rPr lang="it-IT" b="1" dirty="0" smtClean="0">
                <a:solidFill>
                  <a:schemeClr val="bg1"/>
                </a:solidFill>
              </a:rPr>
              <a:t>Lavoro per </a:t>
            </a:r>
            <a:r>
              <a:rPr lang="it-IT" b="1" dirty="0">
                <a:solidFill>
                  <a:schemeClr val="bg1"/>
                </a:solidFill>
              </a:rPr>
              <a:t>coordinare le </a:t>
            </a:r>
            <a:r>
              <a:rPr lang="it-IT" b="1" dirty="0" smtClean="0">
                <a:solidFill>
                  <a:schemeClr val="bg1"/>
                </a:solidFill>
              </a:rPr>
              <a:t>attività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favorire </a:t>
            </a:r>
            <a:r>
              <a:rPr lang="it-IT" b="1" dirty="0">
                <a:solidFill>
                  <a:schemeClr val="bg1"/>
                </a:solidFill>
              </a:rPr>
              <a:t>e diffondere le iniziative previste dall’intesa; </a:t>
            </a:r>
            <a:endParaRPr lang="it-IT" b="1" dirty="0" smtClean="0">
              <a:solidFill>
                <a:schemeClr val="bg1"/>
              </a:solidFill>
            </a:endParaRPr>
          </a:p>
          <a:p>
            <a:r>
              <a:rPr lang="it-IT" b="1" dirty="0" smtClean="0">
                <a:solidFill>
                  <a:schemeClr val="bg1"/>
                </a:solidFill>
              </a:rPr>
              <a:t>facilitare </a:t>
            </a:r>
            <a:r>
              <a:rPr lang="it-IT" b="1" dirty="0">
                <a:solidFill>
                  <a:schemeClr val="bg1"/>
                </a:solidFill>
              </a:rPr>
              <a:t>la partecipazione delle Istituzioni Scolastiche alle iniziative </a:t>
            </a:r>
          </a:p>
          <a:p>
            <a:endParaRPr lang="it-IT" b="1" dirty="0">
              <a:solidFill>
                <a:schemeClr val="bg1"/>
              </a:solidFill>
            </a:endParaRPr>
          </a:p>
          <a:p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7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58000">
              <a:schemeClr val="accent5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3400" y="1457325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          </a:t>
            </a: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</a:rPr>
              <a:t>Grazie per l’ascolto</a:t>
            </a:r>
          </a:p>
          <a:p>
            <a:pPr marL="0" indent="0">
              <a:buNone/>
            </a:pPr>
            <a:endParaRPr lang="it-IT" sz="4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Rete SIRQ</a:t>
            </a:r>
          </a:p>
          <a:p>
            <a:pPr marL="0" indent="0">
              <a:buNone/>
            </a:pPr>
            <a:r>
              <a:rPr lang="it-IT" sz="4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RETE-MARCHIOSAPERI</a:t>
            </a:r>
          </a:p>
          <a:p>
            <a:pPr marL="0" indent="0" algn="ctr">
              <a:buNone/>
            </a:pP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www.sirq.it</a:t>
            </a:r>
            <a:endParaRPr lang="it-IT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www.marchiosaperi.it</a:t>
            </a:r>
            <a:endParaRPr lang="it-IT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retesirq@gmail.com</a:t>
            </a:r>
            <a:endParaRPr lang="it-IT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48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marchiosaperi@gmail.com</a:t>
            </a:r>
            <a:endParaRPr lang="it-IT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it-IT" b="1" dirty="0" smtClean="0"/>
              <a:t>Concetti di base sul miglioramento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Cambiamento e miglioramento non coincidono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Il miglioramento è definito in rapporto a una meta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E’ essenziale avere  mappa, strategia e strumenti per il viaggio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 smtClean="0"/>
              <a:t>L’ attenzione ai bisogni delle persone è il fattore centrale </a:t>
            </a:r>
          </a:p>
        </p:txBody>
      </p:sp>
    </p:spTree>
    <p:extLst>
      <p:ext uri="{BB962C8B-B14F-4D97-AF65-F5344CB8AC3E}">
        <p14:creationId xmlns:p14="http://schemas.microsoft.com/office/powerpoint/2010/main" val="23210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Il PDCA metodo generale</a:t>
            </a:r>
            <a:br>
              <a:rPr lang="it-IT" b="1" dirty="0" smtClean="0"/>
            </a:br>
            <a:r>
              <a:rPr lang="it-IT" b="1" dirty="0" smtClean="0"/>
              <a:t>per il miglioramento continuo</a:t>
            </a:r>
            <a:endParaRPr lang="it-IT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1296" y="2249213"/>
            <a:ext cx="4533138" cy="421581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549640" y="3429000"/>
            <a:ext cx="289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/>
              <a:t>Sheward</a:t>
            </a:r>
            <a:endParaRPr lang="it-IT" sz="3600" dirty="0" smtClean="0"/>
          </a:p>
          <a:p>
            <a:r>
              <a:rPr lang="it-IT" sz="3600" dirty="0" smtClean="0"/>
              <a:t>Deming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4990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Le barriere al cambiamento</a:t>
            </a:r>
            <a:br>
              <a:rPr lang="it-IT" b="1" dirty="0" smtClean="0"/>
            </a:br>
            <a:r>
              <a:rPr lang="it-IT" b="1" dirty="0" smtClean="0"/>
              <a:t>…il punto di vista dei docenti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319373"/>
              </p:ext>
            </p:extLst>
          </p:nvPr>
        </p:nvGraphicFramePr>
        <p:xfrm>
          <a:off x="838200" y="1825625"/>
          <a:ext cx="105156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Cambiamento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Resistenze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Partecipo alla vita della scuola. Mi sento parte di un sistema  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Lavoro con i ragazzi, il resto non è importante. Mi occupo solo del</a:t>
                      </a:r>
                      <a:r>
                        <a:rPr lang="it-IT" b="1" baseline="0" dirty="0" smtClean="0"/>
                        <a:t>la mia classe</a:t>
                      </a:r>
                      <a:endParaRPr lang="it-IT" b="1" dirty="0" smtClean="0"/>
                    </a:p>
                    <a:p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Agisco sui</a:t>
                      </a:r>
                      <a:r>
                        <a:rPr lang="it-IT" b="1" baseline="0" dirty="0" smtClean="0"/>
                        <a:t> fattori di non qualità</a:t>
                      </a:r>
                      <a:r>
                        <a:rPr lang="it-IT" b="1" dirty="0" smtClean="0"/>
                        <a:t> che</a:t>
                      </a:r>
                      <a:r>
                        <a:rPr lang="it-IT" b="1" baseline="0" dirty="0" smtClean="0"/>
                        <a:t> dipendono da me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Il miglioramento non dipende da me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Il miglioramento comincia con piccoli passi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E’ sempre necessario un intervento</a:t>
                      </a:r>
                      <a:r>
                        <a:rPr lang="it-IT" b="1" baseline="0" dirty="0" smtClean="0"/>
                        <a:t> esterno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Fondamentale la collaborazione con tutti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Certe persone non cambiano mai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Non bisogna cercare il capro espiatorio ma analizzare le cause e intervenire con interventi correttivi e preventivi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Si deve intervenire sui docenti meno responsabili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Metto a disposizione dei colleghi il materiale prodotto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Ogni</a:t>
                      </a:r>
                      <a:r>
                        <a:rPr lang="it-IT" b="1" baseline="0" dirty="0" smtClean="0"/>
                        <a:t> classe  ha le proprie esigenze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Si ascoltano e coinvolgono le famiglie e gli Stakeholder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Si coinvolgono</a:t>
                      </a:r>
                      <a:r>
                        <a:rPr lang="it-IT" b="1" baseline="0" dirty="0" smtClean="0"/>
                        <a:t> solo i genitori più affidabili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2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Le barriere al cambiamento</a:t>
            </a:r>
            <a:br>
              <a:rPr lang="it-IT" b="1" dirty="0" smtClean="0"/>
            </a:br>
            <a:r>
              <a:rPr lang="it-IT" b="1" dirty="0" smtClean="0"/>
              <a:t>…il punto di vista dei dirigenti e dello staff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491325"/>
              </p:ext>
            </p:extLst>
          </p:nvPr>
        </p:nvGraphicFramePr>
        <p:xfrm>
          <a:off x="838200" y="1825625"/>
          <a:ext cx="10919604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9802"/>
                <a:gridCol w="545980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Cambiamento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Resistenze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Il cambiamento è un processo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Certa gente non cambierà mai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I docenti vanno diretti. Le  deleghe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baseline="0" dirty="0" err="1" smtClean="0"/>
                        <a:t>vannp</a:t>
                      </a:r>
                      <a:r>
                        <a:rPr lang="it-IT" b="1" baseline="0" dirty="0" smtClean="0"/>
                        <a:t> limitate </a:t>
                      </a:r>
                      <a:r>
                        <a:rPr lang="it-IT" b="1" dirty="0" smtClean="0"/>
                        <a:t> allo staff</a:t>
                      </a:r>
                    </a:p>
                    <a:p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Agisco in modo da coinvolgere tutti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Escludo quelli che non collaborano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Valorizzo i contributi di tutti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Valorizzo i contributi dei migliori con esclusione degli altri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Utilizzo la delega per formare e fare crescere le persone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Non delego nulla di importante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Attribuisco gli incarichi e valorizzo il merito con criteri oggettivi e condivisi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Definisco io i criteri di merito e gli incentivi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Valorizzo le competenze extrascolastiche del</a:t>
                      </a:r>
                      <a:r>
                        <a:rPr lang="it-IT" b="1" baseline="0" dirty="0" smtClean="0"/>
                        <a:t> personale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Non interferisco con gli interessi privati del personale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La didattica è il fine del sistema di gestione.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baseline="0" dirty="0" smtClean="0"/>
                        <a:t>La didattica è competenza dei docenti</a:t>
                      </a:r>
                      <a:endParaRPr lang="it-IT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8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9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Ma i percorsi devono tenere conto delle specificità. Anche le scuole hanno una storia e un ciclo di vita </a:t>
            </a:r>
            <a:endParaRPr lang="it-IT" b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6340" y="2951258"/>
            <a:ext cx="4299319" cy="324837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363075" y="5038725"/>
            <a:ext cx="2219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SAPERI: Indice generale di performance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2975" y="2951258"/>
            <a:ext cx="1838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Variazione di flessibilità e controllo nel tempo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4467225" y="4524375"/>
            <a:ext cx="600075" cy="428625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1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2A9D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490"/>
          </a:xfrm>
          <a:noFill/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Si può andare oltre ?</a:t>
            </a:r>
            <a:br>
              <a:rPr lang="it-IT" b="1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Logica del cliente e innovazione</a:t>
            </a:r>
            <a:endParaRPr lang="it-IT" sz="31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25615"/>
            <a:ext cx="10515600" cy="395134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«Al tempo delle candele nessun cliente </a:t>
            </a:r>
          </a:p>
          <a:p>
            <a:pPr marL="0" indent="0" algn="ctr">
              <a:buNone/>
            </a:pPr>
            <a:r>
              <a:rPr lang="it-IT" b="1" dirty="0" smtClean="0"/>
              <a:t>avrebbe chiesto la luce elettrica </a:t>
            </a:r>
          </a:p>
          <a:p>
            <a:pPr marL="0" indent="0" algn="ctr">
              <a:buNone/>
            </a:pPr>
            <a:r>
              <a:rPr lang="it-IT" b="1" dirty="0" smtClean="0"/>
              <a:t>…E nessun cliente avrebbe sentito il bisogno di avere un’automobile: …abbiamo i cavalli»</a:t>
            </a: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i="1" dirty="0"/>
              <a:t>Deming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35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2A9D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4606506" y="1276709"/>
            <a:ext cx="3355675" cy="3157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07101" y="574848"/>
            <a:ext cx="7047781" cy="5416868"/>
          </a:xfrm>
          <a:prstGeom prst="rect">
            <a:avLst/>
          </a:prstGeom>
          <a:gradFill>
            <a:gsLst>
              <a:gs pos="0">
                <a:srgbClr val="D2A9D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</a:t>
            </a:r>
            <a:r>
              <a:rPr lang="it-IT" sz="3200" b="1" dirty="0" smtClean="0"/>
              <a:t>Ricerca</a:t>
            </a:r>
          </a:p>
          <a:p>
            <a:endParaRPr lang="it-IT" sz="3200" dirty="0"/>
          </a:p>
          <a:p>
            <a:endParaRPr lang="it-IT" sz="3200" dirty="0" smtClean="0"/>
          </a:p>
          <a:p>
            <a:r>
              <a:rPr lang="it-IT" sz="3200" dirty="0" smtClean="0"/>
              <a:t>                                                        Risorse                                                                      Conoscenze</a:t>
            </a:r>
          </a:p>
          <a:p>
            <a:endParaRPr lang="it-IT" sz="3200" dirty="0"/>
          </a:p>
          <a:p>
            <a:endParaRPr lang="it-IT" sz="3200" dirty="0" smtClean="0"/>
          </a:p>
          <a:p>
            <a:r>
              <a:rPr lang="it-IT" sz="3200" dirty="0" smtClean="0"/>
              <a:t>                             </a:t>
            </a:r>
            <a:r>
              <a:rPr lang="it-IT" sz="3200" b="1" dirty="0" smtClean="0"/>
              <a:t>Innovazione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6955869" y="1237935"/>
            <a:ext cx="1165811" cy="909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899494" y="3456344"/>
            <a:ext cx="737736" cy="89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5911405" y="2878577"/>
            <a:ext cx="1402396" cy="15272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167493" y="317259"/>
            <a:ext cx="2575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Itinerari per andare oltre</a:t>
            </a:r>
            <a:endParaRPr lang="it-IT" sz="3600" b="1" dirty="0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5911405" y="2768481"/>
            <a:ext cx="1402396" cy="1488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H="1">
            <a:off x="4729699" y="1539634"/>
            <a:ext cx="928694" cy="1379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7564474" y="2979494"/>
            <a:ext cx="1018095" cy="1371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/>
          <p:cNvSpPr/>
          <p:nvPr/>
        </p:nvSpPr>
        <p:spPr>
          <a:xfrm>
            <a:off x="5067395" y="1517588"/>
            <a:ext cx="3054285" cy="29238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3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4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30000"/>
                <a:lumOff val="7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758317"/>
            <a:ext cx="10515600" cy="1325563"/>
          </a:xfrm>
          <a:noFill/>
        </p:spPr>
        <p:txBody>
          <a:bodyPr/>
          <a:lstStyle/>
          <a:p>
            <a:pPr algn="ctr"/>
            <a:r>
              <a:rPr lang="it-IT" b="1" dirty="0" smtClean="0"/>
              <a:t>Le ricerche finalizzate con partecipazione</a:t>
            </a:r>
            <a:br>
              <a:rPr lang="it-IT" b="1" dirty="0" smtClean="0"/>
            </a:br>
            <a:r>
              <a:rPr lang="it-IT" b="1" dirty="0" smtClean="0"/>
              <a:t>SIRQ-Marchio SAPERI   </a:t>
            </a:r>
            <a:r>
              <a:rPr lang="it-IT" sz="2800" b="1" i="1" dirty="0" smtClean="0">
                <a:solidFill>
                  <a:srgbClr val="FF0000"/>
                </a:solidFill>
              </a:rPr>
              <a:t>Edizione alfa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575433"/>
            <a:ext cx="12192000" cy="3102991"/>
          </a:xfrm>
          <a:noFill/>
        </p:spPr>
        <p:txBody>
          <a:bodyPr>
            <a:normAutofit/>
          </a:bodyPr>
          <a:lstStyle/>
          <a:p>
            <a:r>
              <a:rPr lang="it-IT" dirty="0" smtClean="0"/>
              <a:t>Linee guida ISO 9004 per le scuole   anno 2002  </a:t>
            </a:r>
            <a:r>
              <a:rPr lang="it-IT" i="1" dirty="0" smtClean="0"/>
              <a:t>(AICQ scuola territoriali, SIRQ)</a:t>
            </a:r>
          </a:p>
          <a:p>
            <a:r>
              <a:rPr lang="it-IT" dirty="0" smtClean="0"/>
              <a:t>Alice </a:t>
            </a:r>
            <a:r>
              <a:rPr lang="it-IT" dirty="0"/>
              <a:t>nel paese della qualità              anno </a:t>
            </a:r>
            <a:r>
              <a:rPr lang="it-IT" dirty="0" smtClean="0"/>
              <a:t>2006  </a:t>
            </a:r>
            <a:r>
              <a:rPr lang="it-IT" i="1" dirty="0" smtClean="0"/>
              <a:t>(SIRQ, CCIA Torino, AICQ scuola)</a:t>
            </a:r>
            <a:endParaRPr lang="it-IT" i="1" dirty="0"/>
          </a:p>
          <a:p>
            <a:r>
              <a:rPr lang="it-IT" dirty="0"/>
              <a:t>Marchio </a:t>
            </a:r>
            <a:r>
              <a:rPr lang="it-IT" b="1" dirty="0"/>
              <a:t>SAPERI  </a:t>
            </a:r>
            <a:r>
              <a:rPr lang="it-IT" dirty="0"/>
              <a:t>                                 anno </a:t>
            </a:r>
            <a:r>
              <a:rPr lang="it-IT" dirty="0" smtClean="0"/>
              <a:t>2007  </a:t>
            </a:r>
            <a:r>
              <a:rPr lang="it-IT" i="1" dirty="0" smtClean="0"/>
              <a:t>(USR PI, SIRQ, </a:t>
            </a:r>
            <a:r>
              <a:rPr lang="it-IT" i="1" dirty="0" err="1" smtClean="0"/>
              <a:t>Stackeholder</a:t>
            </a:r>
            <a:r>
              <a:rPr lang="it-IT" i="1" dirty="0" smtClean="0"/>
              <a:t>)</a:t>
            </a:r>
            <a:endParaRPr lang="it-IT" i="1" dirty="0"/>
          </a:p>
          <a:p>
            <a:r>
              <a:rPr lang="it-IT" dirty="0" smtClean="0"/>
              <a:t>Nell’aula La scuola                               anno 2008  </a:t>
            </a:r>
            <a:r>
              <a:rPr lang="it-IT" i="1" dirty="0" smtClean="0"/>
              <a:t>(SIRQ, AICQ PI. </a:t>
            </a:r>
            <a:r>
              <a:rPr lang="it-IT" i="1" dirty="0" err="1" smtClean="0"/>
              <a:t>ER,Toscana</a:t>
            </a:r>
            <a:r>
              <a:rPr lang="it-IT" i="1" dirty="0" smtClean="0"/>
              <a:t>)</a:t>
            </a:r>
          </a:p>
          <a:p>
            <a:r>
              <a:rPr lang="it-IT" b="1" dirty="0" smtClean="0"/>
              <a:t>i-SAPERI</a:t>
            </a:r>
            <a:r>
              <a:rPr lang="it-IT" dirty="0" smtClean="0"/>
              <a:t>-</a:t>
            </a:r>
            <a:r>
              <a:rPr lang="it-IT" dirty="0" err="1" smtClean="0"/>
              <a:t>l’autovalutaz</a:t>
            </a:r>
            <a:r>
              <a:rPr lang="it-IT" dirty="0" smtClean="0"/>
              <a:t> dei docenti    anno 2014  </a:t>
            </a:r>
            <a:r>
              <a:rPr lang="it-IT" i="1" dirty="0" smtClean="0"/>
              <a:t>(SIRQ e singole scuole)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56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1066</Words>
  <Application>Microsoft Office PowerPoint</Application>
  <PresentationFormat>Widescreen</PresentationFormat>
  <Paragraphs>173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di Office</vt:lpstr>
      <vt:lpstr>Peer review e strategie per il miglioramento    </vt:lpstr>
      <vt:lpstr>Concetti di base sul miglioramento</vt:lpstr>
      <vt:lpstr>Il PDCA metodo generale per il miglioramento continuo</vt:lpstr>
      <vt:lpstr>Le barriere al cambiamento …il punto di vista dei docenti</vt:lpstr>
      <vt:lpstr>Le barriere al cambiamento …il punto di vista dei dirigenti e dello staff</vt:lpstr>
      <vt:lpstr>Ma i percorsi devono tenere conto delle specificità. Anche le scuole hanno una storia e un ciclo di vita </vt:lpstr>
      <vt:lpstr>Si può andare oltre ? Logica del cliente e innovazione</vt:lpstr>
      <vt:lpstr>Presentazione standard di PowerPoint</vt:lpstr>
      <vt:lpstr>Le ricerche finalizzate con partecipazione SIRQ-Marchio SAPERI   Edizione alfa </vt:lpstr>
      <vt:lpstr> Le ricerche SIRQ-Marchio SAPERI da validare  Edizione Beta </vt:lpstr>
      <vt:lpstr>l’Osservatorio sul cambiamento  Alcune storie – V. allegato a Notizie della scuola, ottobre 2014</vt:lpstr>
      <vt:lpstr>Ricerche: nuove proposte dalle scuole:</vt:lpstr>
      <vt:lpstr> Sviluppo del progetto </vt:lpstr>
      <vt:lpstr>Marchio Ecosostenibile Approccio integrato</vt:lpstr>
      <vt:lpstr>2. La scuola «snella» o del pensiero leggero    [Lean Think]</vt:lpstr>
      <vt:lpstr>Esempi di caratteristiche delle “scuole snelle” </vt:lpstr>
      <vt:lpstr>4. Sviluppare la Peer review in rete</vt:lpstr>
      <vt:lpstr>La rete delle reti – Proposta di un protocollo d’intesa tra Reti, Università, MIUR, Indire, Formez, Associazioni, scuole…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e strategie per il miglioramento</dc:title>
  <dc:creator>vito infante</dc:creator>
  <cp:lastModifiedBy>vito infante</cp:lastModifiedBy>
  <cp:revision>94</cp:revision>
  <dcterms:created xsi:type="dcterms:W3CDTF">2015-08-23T07:07:45Z</dcterms:created>
  <dcterms:modified xsi:type="dcterms:W3CDTF">2015-08-28T05:24:03Z</dcterms:modified>
</cp:coreProperties>
</file>