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0" r:id="rId1"/>
  </p:sldMasterIdLst>
  <p:notesMasterIdLst>
    <p:notesMasterId r:id="rId30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57" r:id="rId12"/>
    <p:sldId id="280" r:id="rId13"/>
    <p:sldId id="281" r:id="rId14"/>
    <p:sldId id="282" r:id="rId15"/>
    <p:sldId id="283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6" r:id="rId24"/>
    <p:sldId id="267" r:id="rId25"/>
    <p:sldId id="265" r:id="rId26"/>
    <p:sldId id="268" r:id="rId27"/>
    <p:sldId id="269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0" autoAdjust="0"/>
    <p:restoredTop sz="83351" autoAdjust="0"/>
  </p:normalViewPr>
  <p:slideViewPr>
    <p:cSldViewPr snapToGrid="0" snapToObjects="1">
      <p:cViewPr>
        <p:scale>
          <a:sx n="125" d="100"/>
          <a:sy n="125" d="100"/>
        </p:scale>
        <p:origin x="222" y="19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80"/>
    </p:cViewPr>
  </p:outlineViewPr>
  <p:notesTextViewPr>
    <p:cViewPr>
      <p:scale>
        <a:sx n="400" d="100"/>
        <a:sy n="4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4A0B1-0738-8A4C-999F-961AACBD840D}" type="datetimeFigureOut">
              <a:rPr lang="it-IT" smtClean="0"/>
              <a:pPr/>
              <a:t>29/08/2017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1B755-F3DD-0D45-9891-293AD8ADB40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710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1B755-F3DD-0D45-9891-293AD8ADB40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84396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1B755-F3DD-0D45-9891-293AD8ADB407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49752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1B755-F3DD-0D45-9891-293AD8ADB40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7544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1B755-F3DD-0D45-9891-293AD8ADB40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11283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1B755-F3DD-0D45-9891-293AD8ADB40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42651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1B755-F3DD-0D45-9891-293AD8ADB40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59034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1B755-F3DD-0D45-9891-293AD8ADB40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69806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1B755-F3DD-0D45-9891-293AD8ADB407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81874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1B755-F3DD-0D45-9891-293AD8ADB407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1B755-F3DD-0D45-9891-293AD8ADB407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1723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8E36636D-D922-432D-A958-524484B5923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8E36636D-D922-432D-A958-524484B5923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9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93776" y="1551710"/>
            <a:ext cx="7196328" cy="2096654"/>
          </a:xfrm>
        </p:spPr>
        <p:txBody>
          <a:bodyPr/>
          <a:lstStyle/>
          <a:p>
            <a:r>
              <a:rPr lang="it-IT" dirty="0" smtClean="0"/>
              <a:t>MIGLIORARE SI PUO’!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93776" y="3648363"/>
            <a:ext cx="7196328" cy="2382981"/>
          </a:xfrm>
        </p:spPr>
        <p:txBody>
          <a:bodyPr>
            <a:normAutofit/>
          </a:bodyPr>
          <a:lstStyle/>
          <a:p>
            <a:r>
              <a:rPr lang="it-IT" dirty="0" smtClean="0"/>
              <a:t>STRATEGIE, EVIDENZE E PROCESSI PER IL MIGLIORAMENTO DELLE COMPETENZE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sz="1600" dirty="0" smtClean="0"/>
              <a:t>STRESA, 28 e 29 agosto 2017                                   </a:t>
            </a:r>
            <a:r>
              <a:rPr lang="it-IT" sz="1700" cap="small" dirty="0" smtClean="0"/>
              <a:t>ORNELLA PELLEGRINO</a:t>
            </a:r>
          </a:p>
          <a:p>
            <a:r>
              <a:rPr lang="it-IT" sz="1600" dirty="0" smtClean="0"/>
              <a:t>                                                                                      ANNALISA FRIGENTI</a:t>
            </a:r>
          </a:p>
          <a:p>
            <a:endParaRPr lang="it-IT" sz="1600" dirty="0" smtClean="0"/>
          </a:p>
          <a:p>
            <a:r>
              <a:rPr lang="it-IT" sz="1600" dirty="0" smtClean="0"/>
              <a:t>RETE </a:t>
            </a:r>
            <a:r>
              <a:rPr lang="it-IT" sz="1600" dirty="0" err="1" smtClean="0"/>
              <a:t>LI.SA.CA</a:t>
            </a:r>
            <a:r>
              <a:rPr lang="it-IT" sz="1600" dirty="0" smtClean="0"/>
              <a:t>. - SALERNO</a:t>
            </a:r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3023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senso di iniziativa e </a:t>
            </a:r>
            <a:r>
              <a:rPr lang="it-IT" dirty="0" err="1"/>
              <a:t>l’imprenditorialita’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40531" indent="-440531" algn="just">
              <a:defRPr sz="3000"/>
            </a:pPr>
            <a:r>
              <a:rPr lang="it-IT" dirty="0"/>
              <a:t>È una competenza che aiuta gli individui, non solo nella vita quotidiana, nella sfera domestica e nella società, ma anche nel posto di lavoro, ad</a:t>
            </a:r>
          </a:p>
          <a:p>
            <a:pPr marL="1107281" lvl="1" indent="-535781" algn="just">
              <a:buSzPct val="100000"/>
              <a:buFontTx/>
              <a:buAutoNum type="arabicPeriod"/>
              <a:defRPr sz="3000"/>
            </a:pPr>
            <a:r>
              <a:rPr lang="it-IT" dirty="0"/>
              <a:t>avere consapevolezza del contesto in cui operano</a:t>
            </a:r>
          </a:p>
          <a:p>
            <a:pPr marL="1107281" lvl="1" indent="-535781" algn="just">
              <a:buSzPct val="100000"/>
              <a:buFontTx/>
              <a:buAutoNum type="arabicPeriod"/>
              <a:defRPr sz="3000"/>
            </a:pPr>
            <a:r>
              <a:rPr lang="it-IT" dirty="0"/>
              <a:t>poter cogliere le opportunità che si offrono</a:t>
            </a:r>
          </a:p>
          <a:p>
            <a:pPr marL="1850231" lvl="3" indent="-440531" algn="just">
              <a:defRPr sz="3000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pPr>
            <a:endParaRPr lang="it-IT" dirty="0"/>
          </a:p>
          <a:p>
            <a:pPr marL="2320131" lvl="4" indent="-440531" algn="just">
              <a:defRPr sz="3000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pPr>
            <a:r>
              <a:rPr lang="it-IT" b="1" i="1" u="sng" dirty="0" smtClean="0">
                <a:solidFill>
                  <a:schemeClr val="accent1"/>
                </a:solidFill>
                <a:latin typeface="Iowan Old Style Bold"/>
                <a:ea typeface="Iowan Old Style Bold"/>
                <a:cs typeface="Iowan Old Style Bold"/>
                <a:sym typeface="Iowan Old Style Bold"/>
              </a:rPr>
              <a:t>È </a:t>
            </a:r>
            <a:r>
              <a:rPr lang="it-IT" b="1" i="1" u="sng" dirty="0">
                <a:solidFill>
                  <a:schemeClr val="accent1"/>
                </a:solidFill>
                <a:latin typeface="Iowan Old Style Bold"/>
                <a:ea typeface="Iowan Old Style Bold"/>
                <a:cs typeface="Iowan Old Style Bold"/>
                <a:sym typeface="Iowan Old Style Bold"/>
              </a:rPr>
              <a:t>un punto di partenza per le abilità e le conoscenze più specifiche di cui hanno bisogno coloro che avviano o contribuiscono </a:t>
            </a:r>
            <a:r>
              <a:rPr lang="it-IT" b="1" i="1" u="sng">
                <a:solidFill>
                  <a:schemeClr val="accent1"/>
                </a:solidFill>
                <a:latin typeface="Iowan Old Style Bold"/>
                <a:ea typeface="Iowan Old Style Bold"/>
                <a:cs typeface="Iowan Old Style Bold"/>
                <a:sym typeface="Iowan Old Style Bold"/>
              </a:rPr>
              <a:t>ad </a:t>
            </a:r>
            <a:r>
              <a:rPr lang="it-IT" b="1" i="1" u="sng" smtClean="0">
                <a:solidFill>
                  <a:schemeClr val="accent1"/>
                </a:solidFill>
                <a:latin typeface="Iowan Old Style Bold"/>
                <a:ea typeface="Iowan Old Style Bold"/>
                <a:cs typeface="Iowan Old Style Bold"/>
                <a:sym typeface="Iowan Old Style Bold"/>
              </a:rPr>
              <a:t>un’ </a:t>
            </a:r>
            <a:r>
              <a:rPr lang="it-IT" b="1" i="1" u="sng" dirty="0">
                <a:solidFill>
                  <a:schemeClr val="accent1"/>
                </a:solidFill>
                <a:latin typeface="Iowan Old Style Bold"/>
                <a:ea typeface="Iowan Old Style Bold"/>
                <a:cs typeface="Iowan Old Style Bold"/>
                <a:sym typeface="Iowan Old Style Bold"/>
              </a:rPr>
              <a:t>attività commerciale</a:t>
            </a:r>
            <a:endParaRPr lang="it-IT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384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9463" y="197678"/>
            <a:ext cx="7583488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PROSPETTIVA EUROPEA</a:t>
            </a:r>
            <a:br>
              <a:rPr lang="it-IT" dirty="0" smtClean="0"/>
            </a:br>
            <a:r>
              <a:rPr lang="it-IT" dirty="0" smtClean="0"/>
              <a:t>“</a:t>
            </a:r>
            <a:r>
              <a:rPr lang="it-IT" dirty="0" err="1" smtClean="0"/>
              <a:t>Lifelong</a:t>
            </a:r>
            <a:r>
              <a:rPr lang="it-IT" dirty="0" smtClean="0"/>
              <a:t> </a:t>
            </a:r>
            <a:r>
              <a:rPr lang="it-IT" dirty="0" err="1" smtClean="0"/>
              <a:t>learning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55675" y="2343699"/>
            <a:ext cx="7232650" cy="3821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/>
              <a:t>“Sviluppare e realizzare opportunità di apprendimento per tutti i cittadini e la cittadine e per tutte le età, che siano attrattive e vicine agli utenti“</a:t>
            </a:r>
          </a:p>
          <a:p>
            <a:pPr marL="0" indent="0" algn="ctr">
              <a:buNone/>
            </a:pPr>
            <a:r>
              <a:rPr lang="it-IT" dirty="0" smtClean="0"/>
              <a:t>Percorsi corrispondenti ai </a:t>
            </a:r>
            <a:r>
              <a:rPr lang="it-IT" b="1" dirty="0" smtClean="0"/>
              <a:t>bisogni reali</a:t>
            </a:r>
            <a:r>
              <a:rPr lang="it-IT" dirty="0" smtClean="0"/>
              <a:t>, a richieste implicite ed esplicite della popolazione, di localizzazione delle opportunità di studio e formazione vicine ai luoghi di vita degli utenti.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3422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lavoro della rete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5175" y="2070846"/>
            <a:ext cx="7612064" cy="41820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Partendo dal presupposto che</a:t>
            </a:r>
          </a:p>
          <a:p>
            <a:pPr>
              <a:buNone/>
            </a:pPr>
            <a:r>
              <a:rPr lang="it-IT" dirty="0" smtClean="0"/>
              <a:t>Per migliorare i risultati occorre  migliorare i processi</a:t>
            </a:r>
          </a:p>
          <a:p>
            <a:pPr>
              <a:buNone/>
            </a:pPr>
            <a:r>
              <a:rPr lang="it-IT" dirty="0" smtClean="0"/>
              <a:t>Per migliorare i processi occorre migliorare l’organizzazione</a:t>
            </a:r>
          </a:p>
          <a:p>
            <a:pPr>
              <a:buNone/>
            </a:pPr>
            <a:r>
              <a:rPr lang="it-IT" dirty="0" smtClean="0"/>
              <a:t>Un percorso di miglioramento delle competenze  non può che ripartire da una riorganizzazione delle fondamenta del processo di insegnamento/apprendimento(elevando competenze dei docenti e degli alunni)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rete 2016/17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Formazione del personale (curricolo per competenze, valutazione, qualità, corsi auditor, benessere in rete)</a:t>
            </a:r>
          </a:p>
          <a:p>
            <a:r>
              <a:rPr lang="it-IT" dirty="0" smtClean="0"/>
              <a:t>Gruppi di lavoro (PDM, </a:t>
            </a:r>
            <a:r>
              <a:rPr lang="it-IT" dirty="0" err="1" smtClean="0"/>
              <a:t>rav</a:t>
            </a:r>
            <a:r>
              <a:rPr lang="it-IT" dirty="0" smtClean="0"/>
              <a:t> infanzia, inclusione, merito, ecc)</a:t>
            </a:r>
          </a:p>
          <a:p>
            <a:r>
              <a:rPr lang="it-IT" dirty="0" smtClean="0"/>
              <a:t>Creazione di gruppi trainanti e albi interni delle competenze(in alcune scuole)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2017/18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Formazione di 1 livello di ulteriori gruppi di docenti</a:t>
            </a:r>
          </a:p>
          <a:p>
            <a:r>
              <a:rPr lang="it-IT" dirty="0" smtClean="0"/>
              <a:t>Formazione 2 livello (consolidamento delle competenze dei docenti in modo da poter essere inseriti anche in appositi gruppi di controllo)</a:t>
            </a:r>
          </a:p>
          <a:p>
            <a:r>
              <a:rPr lang="it-IT" dirty="0" smtClean="0"/>
              <a:t>Correlazione con la formazione attivata dalle reti di scopo</a:t>
            </a:r>
          </a:p>
          <a:p>
            <a:r>
              <a:rPr lang="it-IT" dirty="0" smtClean="0"/>
              <a:t>Realizzazione di percorsi innovativi (</a:t>
            </a:r>
            <a:r>
              <a:rPr lang="it-IT" dirty="0" err="1" smtClean="0"/>
              <a:t>es</a:t>
            </a:r>
            <a:r>
              <a:rPr lang="it-IT" dirty="0" smtClean="0"/>
              <a:t>: diari di bordo digitali fruibili in rete con materiale autentico e particolare attenzione alla didattica inclusiva)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Percorso di ricerca/azione finalizzato all’elaborazione di libri di testo  con compiti di realtà</a:t>
            </a:r>
          </a:p>
          <a:p>
            <a:r>
              <a:rPr lang="it-IT" dirty="0" smtClean="0"/>
              <a:t>Elaborazione di modelli omogenei di valutazione per compiti di realtà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6963" y="0"/>
            <a:ext cx="8905897" cy="1842661"/>
          </a:xfrm>
        </p:spPr>
        <p:txBody>
          <a:bodyPr>
            <a:noAutofit/>
          </a:bodyPr>
          <a:lstStyle/>
          <a:p>
            <a:r>
              <a:rPr lang="it-IT" sz="3600" smtClean="0"/>
              <a:t/>
            </a:r>
            <a:br>
              <a:rPr lang="it-IT" sz="3600" smtClean="0"/>
            </a:br>
            <a:r>
              <a:rPr lang="it-IT" sz="3600" smtClean="0"/>
              <a:t>L’esperienza del  </a:t>
            </a:r>
            <a:r>
              <a:rPr lang="it-IT" sz="3600" dirty="0" smtClean="0"/>
              <a:t>CPIA di Salerno</a:t>
            </a:r>
            <a:r>
              <a:rPr lang="it-IT" sz="3600" smtClean="0"/>
              <a:t/>
            </a:r>
            <a:br>
              <a:rPr lang="it-IT" sz="3600" smtClean="0"/>
            </a:br>
            <a:r>
              <a:rPr lang="it-IT" sz="3600" smtClean="0"/>
              <a:t/>
            </a:r>
            <a:br>
              <a:rPr lang="it-IT" sz="3600" smtClean="0"/>
            </a:br>
            <a:r>
              <a:rPr lang="it-IT" sz="3600" smtClean="0"/>
              <a:t>PECULIARITA</a:t>
            </a:r>
            <a:r>
              <a:rPr lang="it-IT" sz="3600" dirty="0" smtClean="0"/>
              <a:t>’ DELL’APPRENDIMENTO IN ETA’ ADULTA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1249" y="3123890"/>
            <a:ext cx="7232650" cy="2504532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</a:pPr>
            <a:r>
              <a:rPr lang="it-IT" sz="2800" b="1" dirty="0" smtClean="0"/>
              <a:t>Autonomia della scelta</a:t>
            </a:r>
          </a:p>
          <a:p>
            <a:pPr algn="ctr">
              <a:spcAft>
                <a:spcPts val="1200"/>
              </a:spcAft>
            </a:pPr>
            <a:r>
              <a:rPr lang="it-IT" sz="2800" b="1" dirty="0" smtClean="0"/>
              <a:t>Patrimonio di esperienze </a:t>
            </a:r>
          </a:p>
          <a:p>
            <a:pPr algn="ctr">
              <a:spcAft>
                <a:spcPts val="1200"/>
              </a:spcAft>
            </a:pPr>
            <a:r>
              <a:rPr lang="it-IT" sz="2800" b="1" dirty="0" smtClean="0"/>
              <a:t>Prospettiva temporale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xmlns="" val="89539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Perché conoscere il territorio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5175" y="2622327"/>
            <a:ext cx="7612064" cy="33604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3200" dirty="0" smtClean="0"/>
              <a:t>E’ nella conoscenza del territorio, delle risorse da esso offerte  e delle sue caratteristiche vocazionali che si manifestano, in modo evidente, i fenomeni relativi ai bisogni di istruzione e formazione della popolazione adulta.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xmlns="" val="65489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375" y="1771424"/>
            <a:ext cx="8057177" cy="48296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/>
              <a:t>ISTRUZIONE DEGLI ADULTI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it-IT" dirty="0" smtClean="0"/>
              <a:t>Orientare / </a:t>
            </a:r>
            <a:r>
              <a:rPr lang="it-IT" dirty="0" err="1" smtClean="0"/>
              <a:t>ri</a:t>
            </a:r>
            <a:r>
              <a:rPr lang="it-IT" dirty="0" smtClean="0"/>
              <a:t>-orientare l’accesso di soggetti adulti a nuovi percorsi di studio e /o di lavoro; queste azioni hanno lo scopo di far acquisire nuovi titoli di studio e di qualifiche. </a:t>
            </a:r>
          </a:p>
          <a:p>
            <a:pPr marL="0" indent="0" algn="ctr">
              <a:spcBef>
                <a:spcPts val="800"/>
              </a:spcBef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CPIA SALERNO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it-IT" dirty="0"/>
              <a:t>L'acquisizione di profili professionali qualificati e qualificanti al fine di favorire una maggiore </a:t>
            </a:r>
            <a:r>
              <a:rPr lang="it-IT" dirty="0" err="1"/>
              <a:t>occupabilità</a:t>
            </a:r>
            <a:r>
              <a:rPr lang="it-IT" dirty="0"/>
              <a:t> ed </a:t>
            </a:r>
            <a:r>
              <a:rPr lang="it-IT" dirty="0" err="1"/>
              <a:t>inclusività</a:t>
            </a:r>
            <a:r>
              <a:rPr lang="it-IT" dirty="0"/>
              <a:t> sociale della popolazione adulta.</a:t>
            </a:r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5698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DIDATTICA ORIENTATIVA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5175" y="2070846"/>
            <a:ext cx="7612064" cy="456363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L’orientamento inteso come strumento capace di dare sostegno nei processi di scelta e di decisione assume un ruolo strategico per i CPIA. Il CPIA Salerno, consapevole dell’impatto che questo ha sul futuro di ogni persona e sulla società, investe molto nel curare i diversi aspetti dell’orientamento, da quello più puramente divulgativo a quello professionalizzante.</a:t>
            </a:r>
          </a:p>
          <a:p>
            <a:pPr marL="0" indent="0" algn="just">
              <a:buNone/>
            </a:pPr>
            <a:r>
              <a:rPr lang="it-IT" dirty="0"/>
              <a:t>Attraverso una </a:t>
            </a:r>
            <a:r>
              <a:rPr lang="it-IT" i="1" dirty="0"/>
              <a:t>didattica orientativa </a:t>
            </a:r>
            <a:r>
              <a:rPr lang="it-IT" dirty="0"/>
              <a:t>il CPIA Salerno  ha reinterpretato il curricolo scolastico secondo un’ottica funzionale alle azioni di orientamento vero e proprio, in modo da mettere i propri studenti in grado di cominciare ad auto-orientarsi, maturando la </a:t>
            </a:r>
            <a:r>
              <a:rPr lang="it-IT" dirty="0" smtClean="0"/>
              <a:t>capacità di </a:t>
            </a:r>
            <a:r>
              <a:rPr lang="it-IT" dirty="0"/>
              <a:t>scegliere </a:t>
            </a:r>
            <a:r>
              <a:rPr lang="it-IT" dirty="0" smtClean="0"/>
              <a:t>autonomamente</a:t>
            </a:r>
            <a:r>
              <a:rPr lang="it-IT" dirty="0"/>
              <a:t> e</a:t>
            </a:r>
            <a:r>
              <a:rPr lang="it-IT" dirty="0" smtClean="0"/>
              <a:t> </a:t>
            </a:r>
            <a:r>
              <a:rPr lang="it-IT" dirty="0"/>
              <a:t>di elaborare progetti di vita e di </a:t>
            </a:r>
            <a:r>
              <a:rPr lang="it-IT" dirty="0" smtClean="0"/>
              <a:t>lavoro.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0803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842653" y="1536037"/>
            <a:ext cx="7612063" cy="3665847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« </a:t>
            </a:r>
            <a:r>
              <a:rPr lang="it-IT" b="1" dirty="0"/>
              <a:t>Se si escludono istanti prodigiosi</a:t>
            </a:r>
            <a:r>
              <a:rPr lang="it-IT" dirty="0"/>
              <a:t> e singoli che il destino ci può donare, l'amare il proprio lavoro (che purtroppo è privilegio di pochi) costituisce la migliore approssimazione concreta alla felicità sulla terra: ma questa è una verità che non molti conoscono. </a:t>
            </a:r>
            <a:r>
              <a:rPr lang="it-IT" dirty="0" smtClean="0"/>
              <a:t>»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r">
              <a:buNone/>
            </a:pPr>
            <a:r>
              <a:rPr lang="it-IT" dirty="0"/>
              <a:t>La chiave a stella - Primo Levi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3154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DIDATTICA PROFESSIONALIZZANTE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1884" y="2939847"/>
            <a:ext cx="7612064" cy="2808925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Il CPIA Salerno è impegnato con vari progetti mirati a sviluppare conoscenze e competenze che permettano scelte consapevoli attraverso l’attivazione di percorsi laboratoriali. Progetti come </a:t>
            </a:r>
            <a:r>
              <a:rPr lang="it-IT" b="1" dirty="0" err="1"/>
              <a:t>ScuolaViva</a:t>
            </a:r>
            <a:r>
              <a:rPr lang="it-IT" dirty="0"/>
              <a:t> e </a:t>
            </a:r>
            <a:r>
              <a:rPr lang="it-IT" b="1" dirty="0"/>
              <a:t>I Laboratori Territoriali per l’</a:t>
            </a:r>
            <a:r>
              <a:rPr lang="it-IT" b="1" dirty="0" err="1"/>
              <a:t>Occupabilità</a:t>
            </a:r>
            <a:r>
              <a:rPr lang="it-IT" dirty="0"/>
              <a:t>, hanno visto il CPIA Salerno impegnato nello sviluppo di percorsi professionalizzanti nel settore enogastronomico. </a:t>
            </a:r>
          </a:p>
          <a:p>
            <a:pPr marL="0" indent="0" algn="ctr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302713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DIDATTICA PROFESSIONALIZZANTE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7344" y="1821558"/>
            <a:ext cx="8621844" cy="48797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dirty="0"/>
              <a:t>La metodologia essenzialmente esperienziale, con approcci di tipo </a:t>
            </a:r>
            <a:r>
              <a:rPr lang="it-IT" sz="2200" dirty="0" err="1" smtClean="0"/>
              <a:t>affettivo-relazionali</a:t>
            </a:r>
            <a:r>
              <a:rPr lang="it-IT" sz="2200" dirty="0" smtClean="0"/>
              <a:t>, </a:t>
            </a:r>
            <a:r>
              <a:rPr lang="it-IT" sz="2200" dirty="0"/>
              <a:t>è mirata al re-inserimento nella comunità scolastica attraverso modalità che prevedono azioni </a:t>
            </a:r>
            <a:r>
              <a:rPr lang="it-IT" sz="2200" i="1" dirty="0"/>
              <a:t>in situazione,</a:t>
            </a:r>
            <a:r>
              <a:rPr lang="it-IT" sz="2200" dirty="0"/>
              <a:t> capaci di rimotivare allo studio. Queste costituiscono appositi “luoghi” didattici che il docente predispone in modo che diventino situazioni di integrazione di conoscenze, abilità, atteggiamenti e di reinvestimento di conoscenze precedenti e di esperienze vissute.</a:t>
            </a:r>
          </a:p>
          <a:p>
            <a:pPr marL="0" indent="0" algn="just">
              <a:buNone/>
            </a:pPr>
            <a:r>
              <a:rPr lang="it-IT" sz="2200" dirty="0" smtClean="0"/>
              <a:t>L’azione educativa, attraverso un approccio laboratoriale, acquisisce una rilevanza </a:t>
            </a:r>
            <a:r>
              <a:rPr lang="it-IT" sz="2200" dirty="0"/>
              <a:t>pratica e non solo </a:t>
            </a:r>
            <a:r>
              <a:rPr lang="it-IT" sz="2200" dirty="0" smtClean="0"/>
              <a:t>d’istruzione, </a:t>
            </a:r>
            <a:r>
              <a:rPr lang="it-IT" sz="2200" dirty="0"/>
              <a:t>stimola gli studenti a coordinare conoscenze e abilità, ad arricchire e irrobustire le proprie disposizioni interne stabili (valori, atteggiamenti, interessi) con il ricorso alle tecniche di </a:t>
            </a:r>
            <a:r>
              <a:rPr lang="it-IT" sz="2200" dirty="0" err="1"/>
              <a:t>problem</a:t>
            </a:r>
            <a:r>
              <a:rPr lang="it-IT" sz="2200" dirty="0"/>
              <a:t> </a:t>
            </a:r>
            <a:r>
              <a:rPr lang="it-IT" sz="2200" dirty="0" err="1"/>
              <a:t>solving</a:t>
            </a:r>
            <a:r>
              <a:rPr lang="it-IT" sz="2200" dirty="0"/>
              <a:t>, </a:t>
            </a:r>
            <a:r>
              <a:rPr lang="it-IT" sz="2200" dirty="0" err="1"/>
              <a:t>role</a:t>
            </a:r>
            <a:r>
              <a:rPr lang="it-IT" sz="2200" dirty="0"/>
              <a:t> </a:t>
            </a:r>
            <a:r>
              <a:rPr lang="it-IT" sz="2200" dirty="0" err="1" smtClean="0"/>
              <a:t>playing</a:t>
            </a:r>
            <a:r>
              <a:rPr lang="it-IT" sz="2200" dirty="0" smtClean="0"/>
              <a:t>, </a:t>
            </a:r>
            <a:r>
              <a:rPr lang="it-IT" sz="2200" dirty="0"/>
              <a:t>cooperative </a:t>
            </a:r>
            <a:r>
              <a:rPr lang="it-IT" sz="2200" dirty="0" err="1"/>
              <a:t>learning</a:t>
            </a:r>
            <a:r>
              <a:rPr lang="it-IT" sz="2200" dirty="0"/>
              <a:t>, </a:t>
            </a:r>
            <a:r>
              <a:rPr lang="it-IT" sz="2200" dirty="0" err="1"/>
              <a:t>learning</a:t>
            </a:r>
            <a:r>
              <a:rPr lang="it-IT" sz="2200" dirty="0"/>
              <a:t> by </a:t>
            </a:r>
            <a:r>
              <a:rPr lang="it-IT" sz="2200" dirty="0" err="1"/>
              <a:t>doing</a:t>
            </a:r>
            <a:r>
              <a:rPr lang="it-IT" sz="2200" dirty="0"/>
              <a:t>. </a:t>
            </a:r>
          </a:p>
          <a:p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xmlns="" val="83543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JOB PLACEMENT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2000" dirty="0" smtClean="0"/>
              <a:t>Percorso interculturale di Orientamento e Sostegno alla Riqualificazione Professionale</a:t>
            </a:r>
            <a:endParaRPr lang="it-IT" sz="2000" dirty="0"/>
          </a:p>
        </p:txBody>
      </p:sp>
      <p:pic>
        <p:nvPicPr>
          <p:cNvPr id="5" name="Segnaposto immagine 4" descr="scuola_viva1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0" r="1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47265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3799" y="79468"/>
            <a:ext cx="8839061" cy="1417638"/>
          </a:xfrm>
        </p:spPr>
        <p:txBody>
          <a:bodyPr/>
          <a:lstStyle/>
          <a:p>
            <a:r>
              <a:rPr lang="it-IT" sz="3400" dirty="0">
                <a:effectLst/>
              </a:rPr>
              <a:t>JOB PLACEMENT</a:t>
            </a:r>
            <a:br>
              <a:rPr lang="it-IT" sz="3400" dirty="0">
                <a:effectLst/>
              </a:rPr>
            </a:br>
            <a:r>
              <a:rPr lang="it-IT" sz="3400" dirty="0">
                <a:effectLst/>
              </a:rPr>
              <a:t>Percorso interculturale di orientamento e sostegno alla riqualificazione </a:t>
            </a:r>
            <a:r>
              <a:rPr lang="it-IT" sz="3400" dirty="0" smtClean="0">
                <a:effectLst/>
              </a:rPr>
              <a:t>professionale</a:t>
            </a:r>
            <a:endParaRPr lang="it-IT" sz="3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51905" y="2272770"/>
            <a:ext cx="7936775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Il progetto mira a coinvolgere gli studenti italiani e </a:t>
            </a:r>
            <a:r>
              <a:rPr lang="it-IT" sz="2800" dirty="0" smtClean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stranieri del </a:t>
            </a:r>
            <a:r>
              <a:rPr lang="it-IT" sz="2800" dirty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CPIA, ex-allievi e giovani del territorio, italiani e stranieri, nel rientro in formazione attraverso una didattica modulare e laboratoriale </a:t>
            </a:r>
            <a:r>
              <a:rPr lang="it-IT" sz="2800" dirty="0" smtClean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con interventi </a:t>
            </a:r>
            <a:r>
              <a:rPr lang="it-IT" sz="2800" dirty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didattici formali, informali e non formali, mirando a fornire le competenze chiave per una qualificazione/riqualificazione professionale. </a:t>
            </a:r>
          </a:p>
        </p:txBody>
      </p:sp>
    </p:spTree>
    <p:extLst>
      <p:ext uri="{BB962C8B-B14F-4D97-AF65-F5344CB8AC3E}">
        <p14:creationId xmlns:p14="http://schemas.microsoft.com/office/powerpoint/2010/main" xmlns="" val="342606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3799" y="79468"/>
            <a:ext cx="8822351" cy="1417638"/>
          </a:xfrm>
        </p:spPr>
        <p:txBody>
          <a:bodyPr/>
          <a:lstStyle/>
          <a:p>
            <a:r>
              <a:rPr lang="it-IT" sz="3400" dirty="0">
                <a:solidFill>
                  <a:srgbClr val="194431"/>
                </a:solidFill>
                <a:effectLst/>
              </a:rPr>
              <a:t>JOB PLACEMENT</a:t>
            </a:r>
            <a:br>
              <a:rPr lang="it-IT" sz="3400" dirty="0">
                <a:solidFill>
                  <a:srgbClr val="194431"/>
                </a:solidFill>
                <a:effectLst/>
              </a:rPr>
            </a:br>
            <a:r>
              <a:rPr lang="it-IT" sz="3400" dirty="0">
                <a:solidFill>
                  <a:srgbClr val="194431"/>
                </a:solidFill>
                <a:effectLst/>
              </a:rPr>
              <a:t>Percorso interculturale di orientamento e sostegno alla riqualificazione professionale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Il</a:t>
            </a:r>
            <a:r>
              <a:rPr lang="it-IT" dirty="0" smtClean="0"/>
              <a:t> progetto ha rappresentato un’occasione per la realizzazione di una sinergia </a:t>
            </a:r>
            <a:r>
              <a:rPr lang="it-IT" dirty="0"/>
              <a:t>tra pubblico e </a:t>
            </a:r>
            <a:r>
              <a:rPr lang="it-IT" dirty="0" smtClean="0"/>
              <a:t>privato.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Pubblico e Privato hanno cooperato per il bene comune e nell’interesse delle giovani generazioni con l’obiettivo di realizzare un sistema educativo e formativo integrato che coinvolga i soggetti del territorio e che permetta di mantenere, in termini sia qualitativi che quantitativi, l'offerta di strutture e servizi per l’intera comunità. 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68129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8946" y="0"/>
            <a:ext cx="3250360" cy="772097"/>
          </a:xfrm>
        </p:spPr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2"/>
          </p:nvPr>
        </p:nvSpPr>
        <p:spPr>
          <a:xfrm>
            <a:off x="712040" y="1160661"/>
            <a:ext cx="3250360" cy="5557379"/>
          </a:xfrm>
        </p:spPr>
        <p:txBody>
          <a:bodyPr/>
          <a:lstStyle/>
          <a:p>
            <a:pPr>
              <a:tabLst>
                <a:tab pos="3041650" algn="l"/>
              </a:tabLst>
            </a:pPr>
            <a:r>
              <a:rPr lang="it-IT" dirty="0" smtClean="0"/>
              <a:t>Moduli attivati:</a:t>
            </a:r>
          </a:p>
          <a:p>
            <a:pPr>
              <a:tabLst>
                <a:tab pos="3041650" algn="l"/>
              </a:tabLst>
            </a:pPr>
            <a:r>
              <a:rPr lang="it-IT" dirty="0" smtClean="0"/>
              <a:t>IL FUTURO E’ ADESSO </a:t>
            </a:r>
          </a:p>
          <a:p>
            <a:pPr>
              <a:tabLst>
                <a:tab pos="3041650" algn="l"/>
              </a:tabLst>
            </a:pPr>
            <a:r>
              <a:rPr lang="it-IT" dirty="0" smtClean="0"/>
              <a:t>(1 percorso)</a:t>
            </a:r>
          </a:p>
          <a:p>
            <a:pPr>
              <a:tabLst>
                <a:tab pos="3041650" algn="l"/>
              </a:tabLst>
            </a:pPr>
            <a:endParaRPr lang="it-IT" sz="1000" dirty="0"/>
          </a:p>
          <a:p>
            <a:pPr>
              <a:tabLst>
                <a:tab pos="3041650" algn="l"/>
              </a:tabLst>
            </a:pPr>
            <a:r>
              <a:rPr lang="it-IT" dirty="0" smtClean="0"/>
              <a:t>STREET FOOD AND BEVERAGE con contaminazioni etniche</a:t>
            </a:r>
          </a:p>
          <a:p>
            <a:pPr>
              <a:tabLst>
                <a:tab pos="3041650" algn="l"/>
              </a:tabLst>
            </a:pPr>
            <a:r>
              <a:rPr lang="it-IT" dirty="0" smtClean="0"/>
              <a:t>(3 percorsi)</a:t>
            </a:r>
          </a:p>
          <a:p>
            <a:pPr>
              <a:tabLst>
                <a:tab pos="3041650" algn="l"/>
              </a:tabLst>
            </a:pPr>
            <a:endParaRPr lang="it-IT" sz="1000" dirty="0" smtClean="0"/>
          </a:p>
          <a:p>
            <a:pPr>
              <a:tabLst>
                <a:tab pos="3041650" algn="l"/>
              </a:tabLst>
            </a:pPr>
            <a:r>
              <a:rPr lang="it-IT" dirty="0" smtClean="0"/>
              <a:t>FARE IMPRESA</a:t>
            </a:r>
          </a:p>
          <a:p>
            <a:pPr>
              <a:tabLst>
                <a:tab pos="3041650" algn="l"/>
              </a:tabLst>
            </a:pPr>
            <a:r>
              <a:rPr lang="it-IT" dirty="0"/>
              <a:t>(3 percorsi</a:t>
            </a:r>
            <a:r>
              <a:rPr lang="it-IT" dirty="0" smtClean="0"/>
              <a:t>)</a:t>
            </a:r>
          </a:p>
          <a:p>
            <a:pPr algn="l">
              <a:tabLst>
                <a:tab pos="3041650" algn="l"/>
              </a:tabLst>
            </a:pPr>
            <a:endParaRPr lang="it-IT" dirty="0" smtClean="0"/>
          </a:p>
          <a:p>
            <a:pPr algn="l">
              <a:tabLst>
                <a:tab pos="3041650" algn="l"/>
              </a:tabLst>
            </a:pPr>
            <a:r>
              <a:rPr lang="it-IT" dirty="0" smtClean="0"/>
              <a:t>Alunni coinvolti                 100              </a:t>
            </a:r>
          </a:p>
          <a:p>
            <a:pPr algn="l"/>
            <a:r>
              <a:rPr lang="it-IT" dirty="0" smtClean="0"/>
              <a:t>Esperti			  8</a:t>
            </a:r>
          </a:p>
          <a:p>
            <a:pPr algn="l"/>
            <a:r>
              <a:rPr lang="it-IT" dirty="0" smtClean="0"/>
              <a:t>Ore di lezione                     300</a:t>
            </a:r>
          </a:p>
          <a:p>
            <a:pPr algn="l"/>
            <a:r>
              <a:rPr lang="it-IT" dirty="0" smtClean="0"/>
              <a:t>Aziende coinvolte                15</a:t>
            </a:r>
          </a:p>
          <a:p>
            <a:pPr algn="l"/>
            <a:r>
              <a:rPr lang="it-IT" dirty="0" smtClean="0"/>
              <a:t>Ore di attività in azienda    90</a:t>
            </a:r>
          </a:p>
          <a:p>
            <a:pPr algn="l"/>
            <a:r>
              <a:rPr lang="it-IT" dirty="0" smtClean="0"/>
              <a:t>        	</a:t>
            </a:r>
            <a:endParaRPr lang="it-IT" dirty="0"/>
          </a:p>
        </p:txBody>
      </p:sp>
      <p:pic>
        <p:nvPicPr>
          <p:cNvPr id="7" name="Segnaposto immagine 6" descr="SV_SALERNO_10.. copia.jpg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552" r="9552"/>
          <a:stretch>
            <a:fillRect/>
          </a:stretch>
        </p:blipFill>
        <p:spPr/>
      </p:pic>
      <p:pic>
        <p:nvPicPr>
          <p:cNvPr id="6" name="Segnaposto immagine 5" descr="SV_EBOLI_3.. copia.jp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571" r="95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401981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284053" y="79468"/>
            <a:ext cx="8605135" cy="1417638"/>
          </a:xfrm>
        </p:spPr>
        <p:txBody>
          <a:bodyPr/>
          <a:lstStyle/>
          <a:p>
            <a:r>
              <a:rPr lang="it-IT" sz="4400" dirty="0" smtClean="0"/>
              <a:t>Valutazione delle competenze nei processi di apprendimento adulto</a:t>
            </a:r>
            <a:endParaRPr lang="it-IT" sz="4400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133672" y="1820173"/>
            <a:ext cx="8872479" cy="5037827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Il processo di valutazione inizia con la fase di riconoscimento delle competenze pregresse e acquisite in contesti formali, non formali ed informali</a:t>
            </a:r>
          </a:p>
          <a:p>
            <a:r>
              <a:rPr lang="it-IT" dirty="0" smtClean="0"/>
              <a:t>La valutazione è un processo in progress che parte dalla valutazione delle condizioni iniziali – che determina le scelte formative - e segue l’evoluzione di tutto il percorso di apprendimento</a:t>
            </a:r>
          </a:p>
          <a:p>
            <a:r>
              <a:rPr lang="it-IT" dirty="0" smtClean="0"/>
              <a:t>Tale processo di valutazione influenza la didattica che diventa fondata sullo sviluppo e sull’acquisizione di competenze</a:t>
            </a:r>
          </a:p>
          <a:p>
            <a:r>
              <a:rPr lang="it-IT" dirty="0" smtClean="0"/>
              <a:t>La valutazione verifica la capacità di attivare percorsi autonomi, di saper agire e mobilizzare risorse nel contesto specifico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397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6964" y="79468"/>
            <a:ext cx="8872478" cy="1417638"/>
          </a:xfrm>
        </p:spPr>
        <p:txBody>
          <a:bodyPr/>
          <a:lstStyle/>
          <a:p>
            <a:r>
              <a:rPr lang="it-IT" sz="4400" dirty="0"/>
              <a:t>Valutazione delle competenze nei processi di apprendimento adulto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In questo contesto valutativo diventa essenziale la “situazione” in cui il processo valutativo viene attuato; </a:t>
            </a:r>
          </a:p>
          <a:p>
            <a:r>
              <a:rPr lang="it-IT" dirty="0" smtClean="0"/>
              <a:t>Tale situazione deve essere significativa per il soggetto che apprende e che attiverà una serie di risorse personali e utilizzerà gli strumenti che sono messi a disposizione, i contenuti di conoscenza per giungere alla soluzione di nuovi problemi </a:t>
            </a:r>
          </a:p>
          <a:p>
            <a:r>
              <a:rPr lang="it-IT" dirty="0" smtClean="0"/>
              <a:t>Il percorso professionalizzante può offrire quella “situazione” significativa nell’ottica del miglioramento delle competenze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9342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10800000" flipV="1">
            <a:off x="1588655" y="277090"/>
            <a:ext cx="6788582" cy="1265733"/>
          </a:xfrm>
        </p:spPr>
        <p:txBody>
          <a:bodyPr/>
          <a:lstStyle/>
          <a:p>
            <a:r>
              <a:rPr lang="it-IT" dirty="0" smtClean="0"/>
              <a:t>MIGLIORARE SI PUO’!</a:t>
            </a: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8546" y="2059709"/>
            <a:ext cx="4618182" cy="406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Una nuova EPOCA </a:t>
            </a:r>
          </a:p>
        </p:txBody>
      </p:sp>
      <p:sp>
        <p:nvSpPr>
          <p:cNvPr id="5" name="Shape 134"/>
          <p:cNvSpPr>
            <a:spLocks noGrp="1"/>
          </p:cNvSpPr>
          <p:nvPr/>
        </p:nvSpPr>
        <p:spPr>
          <a:xfrm>
            <a:off x="318910" y="1625134"/>
            <a:ext cx="8608747" cy="3415801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3500" tIns="63500" rIns="63500" bIns="63500" anchor="ctr">
            <a:normAutofit/>
          </a:bodyPr>
          <a:lstStyle>
            <a:lvl1pPr marL="4699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 Roman"/>
                <a:ea typeface="Iowan Old Style Roman"/>
                <a:cs typeface="Iowan Old Style Roman"/>
                <a:sym typeface="Iowan Old Style Roman"/>
              </a:defRPr>
            </a:lvl1pPr>
            <a:lvl2pPr marL="9398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 Roman"/>
                <a:ea typeface="Iowan Old Style Roman"/>
                <a:cs typeface="Iowan Old Style Roman"/>
                <a:sym typeface="Iowan Old Style Roman"/>
              </a:defRPr>
            </a:lvl2pPr>
            <a:lvl3pPr marL="14097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 Roman"/>
                <a:ea typeface="Iowan Old Style Roman"/>
                <a:cs typeface="Iowan Old Style Roman"/>
                <a:sym typeface="Iowan Old Style Roman"/>
              </a:defRPr>
            </a:lvl3pPr>
            <a:lvl4pPr marL="18796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 Roman"/>
                <a:ea typeface="Iowan Old Style Roman"/>
                <a:cs typeface="Iowan Old Style Roman"/>
                <a:sym typeface="Iowan Old Style Roman"/>
              </a:defRPr>
            </a:lvl4pPr>
            <a:lvl5pPr marL="23495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 Roman"/>
                <a:ea typeface="Iowan Old Style Roman"/>
                <a:cs typeface="Iowan Old Style Roman"/>
                <a:sym typeface="Iowan Old Style Roman"/>
              </a:defRPr>
            </a:lvl5pPr>
            <a:lvl6pPr marL="28194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 Roman"/>
                <a:ea typeface="Iowan Old Style Roman"/>
                <a:cs typeface="Iowan Old Style Roman"/>
                <a:sym typeface="Iowan Old Style Roman"/>
              </a:defRPr>
            </a:lvl6pPr>
            <a:lvl7pPr marL="32893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 Roman"/>
                <a:ea typeface="Iowan Old Style Roman"/>
                <a:cs typeface="Iowan Old Style Roman"/>
                <a:sym typeface="Iowan Old Style Roman"/>
              </a:defRPr>
            </a:lvl7pPr>
            <a:lvl8pPr marL="37592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 Roman"/>
                <a:ea typeface="Iowan Old Style Roman"/>
                <a:cs typeface="Iowan Old Style Roman"/>
                <a:sym typeface="Iowan Old Style Roman"/>
              </a:defRPr>
            </a:lvl8pPr>
            <a:lvl9pPr marL="42291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 Roman"/>
                <a:ea typeface="Iowan Old Style Roman"/>
                <a:cs typeface="Iowan Old Style Roman"/>
                <a:sym typeface="Iowan Old Style Roman"/>
              </a:defRPr>
            </a:lvl9pPr>
          </a:lstStyle>
          <a:p>
            <a:pPr marL="440531" indent="-440531" algn="just">
              <a:defRPr sz="3000"/>
            </a:pPr>
            <a:r>
              <a:rPr sz="2400" dirty="0">
                <a:solidFill>
                  <a:schemeClr val="bg1"/>
                </a:solidFill>
              </a:rPr>
              <a:t>La nostra è un’epoca determinata da forti cambiamenti in ambito</a:t>
            </a:r>
          </a:p>
          <a:p>
            <a:pPr marL="1380331" lvl="2" indent="-440531" algn="just">
              <a:buSzPct val="45000"/>
              <a:buFontTx/>
              <a:buBlip>
                <a:blip r:embed="rId3"/>
              </a:buBlip>
              <a:defRPr sz="3000" i="1">
                <a:solidFill>
                  <a:srgbClr val="8424AD"/>
                </a:solidFill>
                <a:latin typeface="Iowan Old Style Bold"/>
                <a:ea typeface="Iowan Old Style Bold"/>
                <a:cs typeface="Iowan Old Style Bold"/>
                <a:sym typeface="Iowan Old Style Bold"/>
              </a:defRPr>
            </a:pPr>
            <a:r>
              <a:rPr sz="2400" dirty="0">
                <a:solidFill>
                  <a:schemeClr val="bg1"/>
                </a:solidFill>
              </a:rPr>
              <a:t>TECNOLOGICO</a:t>
            </a:r>
          </a:p>
          <a:p>
            <a:pPr marL="1380331" lvl="2" indent="-440531" algn="just">
              <a:buSzPct val="45000"/>
              <a:buFontTx/>
              <a:buBlip>
                <a:blip r:embed="rId3"/>
              </a:buBlip>
              <a:defRPr sz="3000" i="1">
                <a:solidFill>
                  <a:srgbClr val="8424AD"/>
                </a:solidFill>
                <a:latin typeface="Iowan Old Style Bold"/>
                <a:ea typeface="Iowan Old Style Bold"/>
                <a:cs typeface="Iowan Old Style Bold"/>
                <a:sym typeface="Iowan Old Style Bold"/>
              </a:defRPr>
            </a:pPr>
            <a:r>
              <a:rPr sz="2400" dirty="0">
                <a:solidFill>
                  <a:schemeClr val="bg1"/>
                </a:solidFill>
              </a:rPr>
              <a:t>ECONOMICO</a:t>
            </a:r>
          </a:p>
          <a:p>
            <a:pPr marL="1380331" lvl="2" indent="-440531" algn="just">
              <a:buSzPct val="45000"/>
              <a:buFontTx/>
              <a:buBlip>
                <a:blip r:embed="rId3"/>
              </a:buBlip>
              <a:defRPr sz="3000" i="1">
                <a:solidFill>
                  <a:srgbClr val="8424AD"/>
                </a:solidFill>
                <a:latin typeface="Iowan Old Style Bold"/>
                <a:ea typeface="Iowan Old Style Bold"/>
                <a:cs typeface="Iowan Old Style Bold"/>
                <a:sym typeface="Iowan Old Style Bold"/>
              </a:defRPr>
            </a:pPr>
            <a:r>
              <a:rPr sz="2400" dirty="0">
                <a:solidFill>
                  <a:schemeClr val="bg1"/>
                </a:solidFill>
              </a:rPr>
              <a:t>CULTURALE</a:t>
            </a:r>
          </a:p>
        </p:txBody>
      </p:sp>
      <p:sp>
        <p:nvSpPr>
          <p:cNvPr id="6" name="Shape 137"/>
          <p:cNvSpPr/>
          <p:nvPr/>
        </p:nvSpPr>
        <p:spPr>
          <a:xfrm>
            <a:off x="318910" y="5040935"/>
            <a:ext cx="6860724" cy="1498608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449580">
              <a:lnSpc>
                <a:spcPct val="107916"/>
              </a:lnSpc>
              <a:spcBef>
                <a:spcPts val="800"/>
              </a:spcBef>
              <a:defRPr sz="3200" spc="0">
                <a:uFill>
                  <a:solidFill>
                    <a:srgbClr val="000000"/>
                  </a:solidFill>
                </a:uFill>
                <a:latin typeface="Iowan Old Style Roman"/>
                <a:ea typeface="Iowan Old Style Roman"/>
                <a:cs typeface="Iowan Old Style Roman"/>
                <a:sym typeface="Iowan Old Style Roman"/>
              </a:defRPr>
            </a:pPr>
            <a:r>
              <a:rPr sz="2400" dirty="0">
                <a:solidFill>
                  <a:srgbClr val="FFFFFF"/>
                </a:solidFill>
              </a:rPr>
              <a:t>NUOVE FORME DI ORGANIZZAZIONE: </a:t>
            </a:r>
          </a:p>
          <a:p>
            <a:pPr lvl="3" defTabSz="449580">
              <a:lnSpc>
                <a:spcPct val="107916"/>
              </a:lnSpc>
              <a:spcBef>
                <a:spcPts val="800"/>
              </a:spcBef>
              <a:defRPr sz="3200" spc="0">
                <a:uFill>
                  <a:solidFill>
                    <a:srgbClr val="000000"/>
                  </a:solidFill>
                </a:uFill>
                <a:latin typeface="Iowan Old Style Roman"/>
                <a:ea typeface="Iowan Old Style Roman"/>
                <a:cs typeface="Iowan Old Style Roman"/>
                <a:sym typeface="Iowan Old Style Roman"/>
              </a:defRPr>
            </a:pPr>
            <a:r>
              <a:rPr sz="2400" dirty="0">
                <a:solidFill>
                  <a:srgbClr val="FFFFFF"/>
                </a:solidFill>
              </a:rPr>
              <a:t>- CONVIVENZA  </a:t>
            </a:r>
          </a:p>
          <a:p>
            <a:pPr lvl="3" defTabSz="449580">
              <a:lnSpc>
                <a:spcPct val="107916"/>
              </a:lnSpc>
              <a:spcBef>
                <a:spcPts val="800"/>
              </a:spcBef>
              <a:defRPr sz="3200" spc="0">
                <a:uFill>
                  <a:solidFill>
                    <a:srgbClr val="000000"/>
                  </a:solidFill>
                </a:uFill>
                <a:latin typeface="Iowan Old Style Roman"/>
                <a:ea typeface="Iowan Old Style Roman"/>
                <a:cs typeface="Iowan Old Style Roman"/>
                <a:sym typeface="Iowan Old Style Roman"/>
              </a:defRPr>
            </a:pPr>
            <a:r>
              <a:rPr sz="2400" dirty="0">
                <a:solidFill>
                  <a:srgbClr val="FFFFFF"/>
                </a:solidFill>
              </a:rPr>
              <a:t>- VITA SOCIALE</a:t>
            </a:r>
          </a:p>
        </p:txBody>
      </p:sp>
    </p:spTree>
    <p:extLst>
      <p:ext uri="{BB962C8B-B14F-4D97-AF65-F5344CB8AC3E}">
        <p14:creationId xmlns:p14="http://schemas.microsoft.com/office/powerpoint/2010/main" xmlns="" val="413697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mondo della scuola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00708" y="2070846"/>
            <a:ext cx="8316612" cy="4352137"/>
          </a:xfrm>
        </p:spPr>
        <p:txBody>
          <a:bodyPr>
            <a:normAutofit/>
          </a:bodyPr>
          <a:lstStyle/>
          <a:p>
            <a:r>
              <a:rPr lang="it-IT" dirty="0" smtClean="0"/>
              <a:t>Il passaggio da una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SCUOLA DELLE CONOSCENZE ad una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SCUOLA DELLE COMPETENZE  è la risposta al cambiamento indicata   dalla politica europea</a:t>
            </a:r>
          </a:p>
          <a:p>
            <a:pPr marL="0" indent="0">
              <a:buNone/>
            </a:pPr>
            <a:endParaRPr lang="it-IT" dirty="0" smtClean="0"/>
          </a:p>
          <a:p>
            <a:pPr lvl="1"/>
            <a:r>
              <a:rPr lang="it-IT" dirty="0" smtClean="0"/>
              <a:t>dall’insegnamento  &gt; all’apprendimento</a:t>
            </a:r>
          </a:p>
          <a:p>
            <a:pPr lvl="1"/>
            <a:r>
              <a:rPr lang="it-IT" dirty="0" smtClean="0"/>
              <a:t>dalla </a:t>
            </a:r>
            <a:r>
              <a:rPr lang="it-IT" dirty="0"/>
              <a:t>centralità dalla centralità del docente e della disciplina &gt; centralità dell’apprendente</a:t>
            </a:r>
          </a:p>
          <a:p>
            <a:pPr lvl="1"/>
            <a:r>
              <a:rPr lang="it-IT" dirty="0"/>
              <a:t>dalla riproduzione &gt; alla competenza d’azione</a:t>
            </a:r>
          </a:p>
          <a:p>
            <a:pPr lvl="1"/>
            <a:endParaRPr lang="it-IT" dirty="0" smtClean="0"/>
          </a:p>
          <a:p>
            <a:pPr lvl="2">
              <a:buFont typeface="Arial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7592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lo studente </a:t>
            </a:r>
            <a:r>
              <a:rPr lang="it-IT" dirty="0" smtClean="0"/>
              <a:t>e </a:t>
            </a:r>
            <a:r>
              <a:rPr lang="it-IT" dirty="0"/>
              <a:t>la costruzione del se’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40531" indent="-440531" algn="just">
              <a:defRPr sz="3000"/>
            </a:pPr>
            <a:r>
              <a:rPr lang="it-IT" dirty="0">
                <a:solidFill>
                  <a:srgbClr val="84143F"/>
                </a:solidFill>
                <a:latin typeface="Iowan Old Style Bold"/>
                <a:ea typeface="Iowan Old Style Bold"/>
                <a:cs typeface="Iowan Old Style Bold"/>
                <a:sym typeface="Iowan Old Style Bold"/>
              </a:rPr>
              <a:t>Diretto coinvolgimento</a:t>
            </a:r>
            <a:r>
              <a:rPr lang="it-IT" dirty="0"/>
              <a:t> dell’individuo a prendere parte al suo </a:t>
            </a:r>
            <a:r>
              <a:rPr lang="it-IT" u="sng" dirty="0">
                <a:latin typeface="Iowan Old Style Italic"/>
                <a:ea typeface="Iowan Old Style Italic"/>
                <a:cs typeface="Iowan Old Style Italic"/>
                <a:sym typeface="Iowan Old Style Italic"/>
              </a:rPr>
              <a:t>processo di apprendimento</a:t>
            </a:r>
          </a:p>
          <a:p>
            <a:pPr marL="440531" indent="-440531" algn="just">
              <a:defRPr sz="3000"/>
            </a:pPr>
            <a:r>
              <a:rPr lang="it-IT" dirty="0"/>
              <a:t>Lo studente gestisce in </a:t>
            </a:r>
            <a:r>
              <a:rPr lang="it-IT" i="1" dirty="0">
                <a:solidFill>
                  <a:srgbClr val="578C2E"/>
                </a:solidFill>
                <a:latin typeface="Iowan Old Style Bold"/>
                <a:ea typeface="Iowan Old Style Bold"/>
                <a:cs typeface="Iowan Old Style Bold"/>
                <a:sym typeface="Iowan Old Style Bold"/>
              </a:rPr>
              <a:t>prima persona</a:t>
            </a:r>
            <a:r>
              <a:rPr lang="it-IT" dirty="0"/>
              <a:t> la risoluzione di problematiche,</a:t>
            </a:r>
          </a:p>
          <a:p>
            <a:pPr marL="1850231" lvl="3" indent="-440531" algn="just">
              <a:buSzPct val="45000"/>
              <a:buFontTx/>
              <a:buBlip>
                <a:blip r:embed="rId3"/>
              </a:buBlip>
              <a:defRPr sz="3000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pPr>
            <a:r>
              <a:rPr lang="it-IT" dirty="0"/>
              <a:t>prende decisioni da solo o in gruppo,</a:t>
            </a:r>
          </a:p>
          <a:p>
            <a:pPr marL="1850231" lvl="3" indent="-440531" algn="just">
              <a:buSzPct val="45000"/>
              <a:buFontTx/>
              <a:buBlip>
                <a:blip r:embed="rId3"/>
              </a:buBlip>
              <a:defRPr sz="3000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pPr>
            <a:r>
              <a:rPr lang="it-IT" dirty="0" smtClean="0"/>
              <a:t>impara </a:t>
            </a:r>
            <a:r>
              <a:rPr lang="it-IT" dirty="0"/>
              <a:t>a gestire </a:t>
            </a:r>
            <a:r>
              <a:rPr lang="it-IT" i="1" dirty="0">
                <a:solidFill>
                  <a:srgbClr val="DA2668"/>
                </a:solidFill>
                <a:latin typeface="Iowan Old Style Bold"/>
                <a:ea typeface="Iowan Old Style Bold"/>
                <a:cs typeface="Iowan Old Style Bold"/>
                <a:sym typeface="Iowan Old Style Bold"/>
              </a:rPr>
              <a:t>emozioni</a:t>
            </a:r>
            <a:r>
              <a:rPr lang="it-IT" dirty="0"/>
              <a:t> e </a:t>
            </a:r>
            <a:r>
              <a:rPr lang="it-IT" i="1" dirty="0">
                <a:solidFill>
                  <a:srgbClr val="A5194C"/>
                </a:solidFill>
                <a:latin typeface="Iowan Old Style Bold"/>
                <a:ea typeface="Iowan Old Style Bold"/>
                <a:cs typeface="Iowan Old Style Bold"/>
                <a:sym typeface="Iowan Old Style Bold"/>
              </a:rPr>
              <a:t>relazioni</a:t>
            </a:r>
            <a:r>
              <a:rPr lang="it-IT" dirty="0"/>
              <a:t> </a:t>
            </a:r>
          </a:p>
          <a:p>
            <a:pPr marL="1850231" lvl="3" indent="-440531" algn="just">
              <a:buSzPct val="45000"/>
              <a:buFontTx/>
              <a:buBlip>
                <a:blip r:embed="rId3"/>
              </a:buBlip>
              <a:defRPr sz="3000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pPr>
            <a:r>
              <a:rPr lang="it-IT" dirty="0"/>
              <a:t>costruire le proprie competenze.</a:t>
            </a:r>
          </a:p>
        </p:txBody>
      </p:sp>
    </p:spTree>
    <p:extLst>
      <p:ext uri="{BB962C8B-B14F-4D97-AF65-F5344CB8AC3E}">
        <p14:creationId xmlns:p14="http://schemas.microsoft.com/office/powerpoint/2010/main" xmlns="" val="84966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COMPETENZA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5175" y="2070846"/>
            <a:ext cx="7612064" cy="2019837"/>
          </a:xfrm>
        </p:spPr>
        <p:txBody>
          <a:bodyPr/>
          <a:lstStyle/>
          <a:p>
            <a:pPr algn="just"/>
            <a:r>
              <a:rPr lang="it-IT" dirty="0"/>
              <a:t>È la capacità di usare conoscenze, abilità e capacità personali, sociali e/o metodologiche, in situazioni di lavoro o di studio e nello sviluppo professionale e/o personale; le competenze sono descritte in termini di </a:t>
            </a:r>
            <a:r>
              <a:rPr lang="it-IT" dirty="0" smtClean="0"/>
              <a:t>responsabilità </a:t>
            </a:r>
            <a:r>
              <a:rPr lang="it-IT" dirty="0"/>
              <a:t>e autonomia.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456096" y="4701233"/>
            <a:ext cx="4921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FFFFFF"/>
                </a:solidFill>
              </a:rPr>
              <a:t>Raccomandazione del Parlamento Europeo e del Consiglio del 18 dicembre 2006 relativa a competenze chiave per l’apprendimento permanente</a:t>
            </a:r>
          </a:p>
        </p:txBody>
      </p:sp>
    </p:spTree>
    <p:extLst>
      <p:ext uri="{BB962C8B-B14F-4D97-AF65-F5344CB8AC3E}">
        <p14:creationId xmlns:p14="http://schemas.microsoft.com/office/powerpoint/2010/main" xmlns="" val="389013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competenze chiave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8982" y="1692306"/>
            <a:ext cx="7612064" cy="4182035"/>
          </a:xfrm>
        </p:spPr>
        <p:txBody>
          <a:bodyPr>
            <a:normAutofit/>
          </a:bodyPr>
          <a:lstStyle/>
          <a:p>
            <a:pPr marL="422909" indent="-422909" algn="just" defTabSz="560831">
              <a:spcBef>
                <a:spcPts val="0"/>
              </a:spcBef>
              <a:defRPr sz="2880"/>
            </a:pPr>
            <a:r>
              <a:rPr lang="it-IT" dirty="0"/>
              <a:t>Viene fornito il quadro delle 8 competenze chiave:</a:t>
            </a:r>
          </a:p>
          <a:p>
            <a:pPr marL="1226438" lvl="2" indent="-324230" algn="just" defTabSz="560831">
              <a:spcBef>
                <a:spcPts val="0"/>
              </a:spcBef>
              <a:buSzPct val="45000"/>
              <a:buFontTx/>
              <a:buBlip>
                <a:blip r:embed="rId3"/>
              </a:buBlip>
              <a:defRPr sz="2208"/>
            </a:pPr>
            <a:r>
              <a:rPr lang="it-IT" dirty="0"/>
              <a:t>Comunicazione nella madrelingua</a:t>
            </a:r>
          </a:p>
          <a:p>
            <a:pPr marL="1226438" lvl="2" indent="-324230" algn="just" defTabSz="560831">
              <a:spcBef>
                <a:spcPts val="0"/>
              </a:spcBef>
              <a:buSzPct val="45000"/>
              <a:buFontTx/>
              <a:buBlip>
                <a:blip r:embed="rId3"/>
              </a:buBlip>
              <a:defRPr sz="2208"/>
            </a:pPr>
            <a:r>
              <a:rPr lang="it-IT" dirty="0"/>
              <a:t>Comunicazione lingua straniera</a:t>
            </a:r>
          </a:p>
          <a:p>
            <a:pPr marL="1226438" lvl="2" indent="-324230" algn="just" defTabSz="560831">
              <a:spcBef>
                <a:spcPts val="0"/>
              </a:spcBef>
              <a:buSzPct val="45000"/>
              <a:buFontTx/>
              <a:buBlip>
                <a:blip r:embed="rId3"/>
              </a:buBlip>
              <a:defRPr sz="2208"/>
            </a:pPr>
            <a:r>
              <a:rPr lang="it-IT" dirty="0"/>
              <a:t>Competenza matematica e competenze di base in scienze e tecnologia</a:t>
            </a:r>
          </a:p>
          <a:p>
            <a:pPr marL="1226438" lvl="2" indent="-324230" algn="just" defTabSz="560831">
              <a:spcBef>
                <a:spcPts val="0"/>
              </a:spcBef>
              <a:buSzPct val="45000"/>
              <a:buFontTx/>
              <a:buBlip>
                <a:blip r:embed="rId3"/>
              </a:buBlip>
              <a:defRPr sz="2208"/>
            </a:pPr>
            <a:r>
              <a:rPr lang="it-IT" dirty="0"/>
              <a:t>Competenza Digitale</a:t>
            </a:r>
          </a:p>
          <a:p>
            <a:pPr marL="1226438" lvl="2" indent="-324230" algn="just" defTabSz="560831">
              <a:spcBef>
                <a:spcPts val="0"/>
              </a:spcBef>
              <a:buSzPct val="45000"/>
              <a:buFontTx/>
              <a:buBlip>
                <a:blip r:embed="rId3"/>
              </a:buBlip>
              <a:defRPr sz="2208"/>
            </a:pPr>
            <a:r>
              <a:rPr lang="it-IT" dirty="0"/>
              <a:t>Competenze sociali e civiche</a:t>
            </a:r>
          </a:p>
          <a:p>
            <a:pPr marL="1226438" lvl="2" indent="-324230" algn="just" defTabSz="560831">
              <a:spcBef>
                <a:spcPts val="0"/>
              </a:spcBef>
              <a:buSzPct val="45000"/>
              <a:buFontTx/>
              <a:buBlip>
                <a:blip r:embed="rId3"/>
              </a:buBlip>
              <a:defRPr sz="2208"/>
            </a:pPr>
            <a:r>
              <a:rPr lang="it-IT" dirty="0"/>
              <a:t>Spirito di iniziativa ed imprenditorialità</a:t>
            </a:r>
          </a:p>
          <a:p>
            <a:pPr marL="1226438" lvl="2" indent="-324230" algn="just" defTabSz="560831">
              <a:spcBef>
                <a:spcPts val="0"/>
              </a:spcBef>
              <a:buSzPct val="45000"/>
              <a:buFontTx/>
              <a:buBlip>
                <a:blip r:embed="rId3"/>
              </a:buBlip>
              <a:defRPr sz="2208"/>
            </a:pPr>
            <a:r>
              <a:rPr lang="it-IT" dirty="0"/>
              <a:t>Consapevolezza ed espressione culturale</a:t>
            </a:r>
          </a:p>
          <a:p>
            <a:pPr>
              <a:spcBef>
                <a:spcPts val="0"/>
              </a:spcBef>
            </a:pPr>
            <a:endParaRPr lang="it-IT" dirty="0"/>
          </a:p>
        </p:txBody>
      </p:sp>
      <p:sp>
        <p:nvSpPr>
          <p:cNvPr id="4" name="Shape 167"/>
          <p:cNvSpPr/>
          <p:nvPr/>
        </p:nvSpPr>
        <p:spPr>
          <a:xfrm>
            <a:off x="4183287" y="5537513"/>
            <a:ext cx="4826377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/>
            <a:r>
              <a:rPr dirty="0">
                <a:solidFill>
                  <a:srgbClr val="FFFFFF"/>
                </a:solidFill>
              </a:rPr>
              <a:t>Raccomandazione del Parlamento Europeo e del Consiglio del 18 dicembre 2006 relativa a competenze chiave per l’apprendimento permanente</a:t>
            </a:r>
          </a:p>
        </p:txBody>
      </p:sp>
    </p:spTree>
    <p:extLst>
      <p:ext uri="{BB962C8B-B14F-4D97-AF65-F5344CB8AC3E}">
        <p14:creationId xmlns:p14="http://schemas.microsoft.com/office/powerpoint/2010/main" xmlns="" val="183019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LIFELONG  LEARNING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4469" y="2009793"/>
            <a:ext cx="7612064" cy="2483854"/>
          </a:xfrm>
        </p:spPr>
        <p:txBody>
          <a:bodyPr>
            <a:normAutofit/>
          </a:bodyPr>
          <a:lstStyle/>
          <a:p>
            <a:pPr algn="just"/>
            <a:r>
              <a:rPr lang="it-IT" sz="2000" dirty="0"/>
              <a:t>Nel documento si ribadisce che le </a:t>
            </a:r>
            <a:r>
              <a:rPr lang="it-IT" sz="2000" b="1" dirty="0">
                <a:solidFill>
                  <a:srgbClr val="F8C000"/>
                </a:solidFill>
                <a:latin typeface="Iowan Old Style Bold"/>
                <a:ea typeface="Iowan Old Style Bold"/>
                <a:cs typeface="Iowan Old Style Bold"/>
                <a:sym typeface="Iowan Old Style Bold"/>
              </a:rPr>
              <a:t>COMPETENZE CHIAVE </a:t>
            </a:r>
            <a:r>
              <a:rPr lang="it-IT" sz="2000" dirty="0"/>
              <a:t>“sono quelle di cui tutti hanno bisogno per la realizzazione e lo sviluppo personale, la </a:t>
            </a:r>
            <a:r>
              <a:rPr lang="it-IT" sz="2000" b="1" dirty="0">
                <a:solidFill>
                  <a:schemeClr val="accent1"/>
                </a:solidFill>
                <a:latin typeface="Iowan Old Style Bold"/>
                <a:ea typeface="Iowan Old Style Bold"/>
                <a:cs typeface="Iowan Old Style Bold"/>
                <a:sym typeface="Iowan Old Style Bold"/>
              </a:rPr>
              <a:t>cittadinanza attiva</a:t>
            </a:r>
            <a:r>
              <a:rPr lang="it-IT" sz="2000" b="1" dirty="0">
                <a:solidFill>
                  <a:schemeClr val="accent1"/>
                </a:solidFill>
              </a:rPr>
              <a:t>, </a:t>
            </a:r>
            <a:r>
              <a:rPr lang="it-IT" sz="2000" dirty="0"/>
              <a:t>l’inclusione sociale e l’occupazione”, e dovrebbero essere acquisite al termine del periodo obbligatorio di istruzione o formazione e servire al proseguimento dell’apprendimento nel quadro dell’educazione e della formazione permanente. </a:t>
            </a:r>
          </a:p>
          <a:p>
            <a:pPr algn="just"/>
            <a:endParaRPr lang="it-IT" sz="2000" dirty="0"/>
          </a:p>
        </p:txBody>
      </p:sp>
      <p:sp>
        <p:nvSpPr>
          <p:cNvPr id="4" name="Shape 174"/>
          <p:cNvSpPr/>
          <p:nvPr/>
        </p:nvSpPr>
        <p:spPr>
          <a:xfrm>
            <a:off x="4381738" y="5315794"/>
            <a:ext cx="4411157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/>
            <a:r>
              <a:rPr dirty="0">
                <a:solidFill>
                  <a:schemeClr val="bg1"/>
                </a:solidFill>
              </a:rPr>
              <a:t>Raccomandazione del Parlamento Europeo e del Consiglio del 18 dicembre 2006 relativa a competenze chiave per l’apprendimento permanente</a:t>
            </a:r>
          </a:p>
        </p:txBody>
      </p:sp>
    </p:spTree>
    <p:extLst>
      <p:ext uri="{BB962C8B-B14F-4D97-AF65-F5344CB8AC3E}">
        <p14:creationId xmlns:p14="http://schemas.microsoft.com/office/powerpoint/2010/main" xmlns="" val="87615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senso di iniziativa e </a:t>
            </a:r>
            <a:r>
              <a:rPr lang="it-IT" dirty="0" err="1"/>
              <a:t>l’imprenditorialita’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40531" indent="-440531" algn="just">
              <a:defRPr sz="3000"/>
            </a:pPr>
            <a:r>
              <a:rPr lang="it-IT" dirty="0" smtClean="0"/>
              <a:t>Concernono </a:t>
            </a:r>
            <a:r>
              <a:rPr lang="it-IT" dirty="0"/>
              <a:t>la capacità di una persona di tradurre le idee in azione. </a:t>
            </a:r>
          </a:p>
          <a:p>
            <a:pPr marL="440531" indent="-440531" algn="just">
              <a:defRPr sz="3000"/>
            </a:pPr>
            <a:r>
              <a:rPr lang="it-IT" dirty="0"/>
              <a:t>In ciò rientrano:</a:t>
            </a:r>
          </a:p>
          <a:p>
            <a:pPr marL="1678781" lvl="2" indent="-535781" algn="just">
              <a:buSzPct val="100000"/>
              <a:buFontTx/>
              <a:buAutoNum type="arabicPeriod"/>
              <a:defRPr sz="3000"/>
            </a:pPr>
            <a:r>
              <a:rPr lang="it-IT" dirty="0">
                <a:latin typeface="Iowan Old Style Italic"/>
                <a:ea typeface="Iowan Old Style Italic"/>
                <a:cs typeface="Iowan Old Style Italic"/>
                <a:sym typeface="Iowan Old Style Italic"/>
              </a:rPr>
              <a:t>la creatività,</a:t>
            </a:r>
          </a:p>
          <a:p>
            <a:pPr marL="1678781" lvl="2" indent="-535781" algn="just">
              <a:buSzPct val="100000"/>
              <a:buFontTx/>
              <a:buAutoNum type="arabicPeriod"/>
              <a:defRPr sz="3000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pPr>
            <a:r>
              <a:rPr lang="it-IT" dirty="0"/>
              <a:t>l’innovazione </a:t>
            </a:r>
          </a:p>
          <a:p>
            <a:pPr marL="1678781" lvl="2" indent="-535781" algn="just">
              <a:buSzPct val="100000"/>
              <a:buFontTx/>
              <a:buAutoNum type="arabicPeriod"/>
              <a:defRPr sz="3000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pPr>
            <a:r>
              <a:rPr lang="it-IT" dirty="0"/>
              <a:t>l’assunzione dei rischi, </a:t>
            </a:r>
          </a:p>
          <a:p>
            <a:pPr marL="1678781" lvl="2" indent="-535781" algn="just">
              <a:buSzPct val="100000"/>
              <a:buFontTx/>
              <a:buAutoNum type="arabicPeriod"/>
              <a:defRPr sz="3000" i="1">
                <a:solidFill>
                  <a:srgbClr val="DA2668"/>
                </a:solidFill>
                <a:latin typeface="Iowan Old Style Bold"/>
                <a:ea typeface="Iowan Old Style Bold"/>
                <a:cs typeface="Iowan Old Style Bold"/>
                <a:sym typeface="Iowan Old Style Bold"/>
              </a:defRPr>
            </a:pPr>
            <a:r>
              <a:rPr lang="it-IT" dirty="0"/>
              <a:t>la capacità di pianificare e di gestire progetti per raggiungere obiettivi. </a:t>
            </a:r>
            <a:endParaRPr lang="it-IT" dirty="0" smtClean="0"/>
          </a:p>
          <a:p>
            <a:pPr marL="1678781" lvl="2" indent="-535781" algn="just">
              <a:buSzPct val="100000"/>
              <a:buFontTx/>
              <a:buAutoNum type="arabicPeriod"/>
              <a:defRPr sz="3000" i="1">
                <a:solidFill>
                  <a:srgbClr val="DA2668"/>
                </a:solidFill>
                <a:latin typeface="Iowan Old Style Bold"/>
                <a:ea typeface="Iowan Old Style Bold"/>
                <a:cs typeface="Iowan Old Style Bold"/>
                <a:sym typeface="Iowan Old Style Bold"/>
              </a:defRPr>
            </a:pPr>
            <a:r>
              <a:rPr lang="it-IT" dirty="0" smtClean="0"/>
              <a:t>La capacità di governare la complessità delle situazioni e i cambiamenti</a:t>
            </a:r>
          </a:p>
          <a:p>
            <a:pPr marL="1678781" lvl="2" indent="-535781" algn="just">
              <a:buSzPct val="100000"/>
              <a:buFontTx/>
              <a:buAutoNum type="arabicPeriod"/>
              <a:defRPr sz="3000" i="1">
                <a:solidFill>
                  <a:srgbClr val="DA2668"/>
                </a:solidFill>
                <a:latin typeface="Iowan Old Style Bold"/>
                <a:ea typeface="Iowan Old Style Bold"/>
                <a:cs typeface="Iowan Old Style Bold"/>
                <a:sym typeface="Iowan Old Style Bold"/>
              </a:defRPr>
            </a:pPr>
            <a:r>
              <a:rPr lang="it-IT" dirty="0" smtClean="0"/>
              <a:t>La capacità di porsi in relazione, cooperare e collaborare con gli altri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07371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481</TotalTime>
  <Words>1528</Words>
  <Application>Microsoft Office PowerPoint</Application>
  <PresentationFormat>Presentazione su schermo (4:3)</PresentationFormat>
  <Paragraphs>147</Paragraphs>
  <Slides>28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Habitat</vt:lpstr>
      <vt:lpstr>MIGLIORARE SI PUO’!</vt:lpstr>
      <vt:lpstr>Diapositiva 2</vt:lpstr>
      <vt:lpstr>Una nuova EPOCA </vt:lpstr>
      <vt:lpstr>Il mondo della scuola</vt:lpstr>
      <vt:lpstr>lo studente e la costruzione del se’</vt:lpstr>
      <vt:lpstr>LA COMPETENZA</vt:lpstr>
      <vt:lpstr>Le competenze chiave</vt:lpstr>
      <vt:lpstr>LIFELONG  LEARNING</vt:lpstr>
      <vt:lpstr>Il senso di iniziativa e l’imprenditorialita’</vt:lpstr>
      <vt:lpstr>Il senso di iniziativa e l’imprenditorialita’</vt:lpstr>
      <vt:lpstr>PROSPETTIVA EUROPEA “Lifelong learning”</vt:lpstr>
      <vt:lpstr>Il lavoro della rete</vt:lpstr>
      <vt:lpstr>La rete 2016/17</vt:lpstr>
      <vt:lpstr>2017/18</vt:lpstr>
      <vt:lpstr>Diapositiva 15</vt:lpstr>
      <vt:lpstr> L’esperienza del  CPIA di Salerno  PECULIARITA’ DELL’APPRENDIMENTO IN ETA’ ADULTA</vt:lpstr>
      <vt:lpstr>Perché conoscere il territorio</vt:lpstr>
      <vt:lpstr>MISSION</vt:lpstr>
      <vt:lpstr>DIDATTICA ORIENTATIVA</vt:lpstr>
      <vt:lpstr>DIDATTICA PROFESSIONALIZZANTE</vt:lpstr>
      <vt:lpstr>DIDATTICA PROFESSIONALIZZANTE</vt:lpstr>
      <vt:lpstr>JOB PLACEMENT</vt:lpstr>
      <vt:lpstr>JOB PLACEMENT Percorso interculturale di orientamento e sostegno alla riqualificazione professionale</vt:lpstr>
      <vt:lpstr>JOB PLACEMENT Percorso interculturale di orientamento e sostegno alla riqualificazione professionale</vt:lpstr>
      <vt:lpstr>RISULTATI</vt:lpstr>
      <vt:lpstr>Valutazione delle competenze nei processi di apprendimento adulto</vt:lpstr>
      <vt:lpstr>Valutazione delle competenze nei processi di apprendimento adulto</vt:lpstr>
      <vt:lpstr>MIGLIORARE SI PUO’!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MIGLIORARE SI PUO’!</dc:title>
  <dc:creator>Maria Marino</dc:creator>
  <cp:lastModifiedBy>Maristella</cp:lastModifiedBy>
  <cp:revision>39</cp:revision>
  <dcterms:created xsi:type="dcterms:W3CDTF">2017-08-03T12:40:07Z</dcterms:created>
  <dcterms:modified xsi:type="dcterms:W3CDTF">2017-08-29T07:53:57Z</dcterms:modified>
</cp:coreProperties>
</file>