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sldIdLst>
    <p:sldId id="256" r:id="rId2"/>
    <p:sldId id="270" r:id="rId3"/>
    <p:sldId id="273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F73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E0CE2-7EA5-8343-81F2-AB3789998EE8}" type="datetimeFigureOut">
              <a:rPr lang="it-IT" smtClean="0"/>
              <a:t>03/09/2018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8077-A197-2141-872B-555F287E1A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2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E662099-B2C3-A84F-9C4C-7FD1364E2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6CDB34-DCAA-064D-B9C3-922FD4413DD3}" type="slidenum">
              <a:rPr lang="it-IT" altLang="it-IT" sz="1200"/>
              <a:pPr/>
              <a:t>3</a:t>
            </a:fld>
            <a:endParaRPr lang="it-IT" altLang="it-IT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D73410B-BB36-9E48-8009-1A6A3724C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661DEA6-7C1C-7845-9D1A-4EF87B055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47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s://www.youtube.com/watch?v=JRXxgmrL1-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ommaseo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23">
            <a:extLst>
              <a:ext uri="{FF2B5EF4-FFF2-40B4-BE49-F238E27FC236}">
                <a16:creationId xmlns:a16="http://schemas.microsoft.com/office/drawing/2014/main" id="{FA055F99-8D93-412C-A4A3-9C6587C83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431" y="2691160"/>
            <a:ext cx="9583206" cy="2781988"/>
          </a:xfrm>
        </p:spPr>
        <p:txBody>
          <a:bodyPr>
            <a:normAutofit fontScale="90000"/>
          </a:bodyPr>
          <a:lstStyle/>
          <a:p>
            <a:r>
              <a:rPr lang="it-IT" sz="54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  <a:t>Parti interessate </a:t>
            </a:r>
            <a:br>
              <a:rPr lang="it-IT" sz="54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it-IT" sz="54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  <a:t>e Cambiamento</a:t>
            </a:r>
            <a:br>
              <a:rPr lang="it-IT" sz="54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br>
              <a:rPr lang="it-IT" sz="54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it-IT" sz="16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  <a:t>a cura di Lorenza Patriarca (DS dell’ IC «</a:t>
            </a:r>
            <a:r>
              <a:rPr lang="it-IT" sz="1600" b="1" i="1" cap="none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N.Tommaseo</a:t>
            </a:r>
            <a:r>
              <a:rPr lang="it-IT" sz="16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  <a:t>»  Torino)</a:t>
            </a:r>
            <a:br>
              <a:rPr lang="it-IT" sz="16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it-IT" sz="16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br>
              <a:rPr lang="it-IT" sz="16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it-IT" sz="16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  <a:t>e  </a:t>
            </a:r>
            <a:r>
              <a:rPr lang="it-IT" sz="1600" b="1" i="1" cap="none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M.Gabriella</a:t>
            </a:r>
            <a:r>
              <a:rPr lang="it-IT" sz="1600" b="1" i="1" cap="none" dirty="0">
                <a:solidFill>
                  <a:srgbClr val="0070C0"/>
                </a:solidFill>
                <a:latin typeface="Comic Sans MS" panose="030F0702030302020204" pitchFamily="66" charset="0"/>
              </a:rPr>
              <a:t> Tolentino (Referente Area Valutazione)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2FF6FE-8E8F-48DF-BBD6-ED147EB4E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95" y="232100"/>
            <a:ext cx="5950634" cy="21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572EB97-7361-45F8-9967-5A00ACA02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05" y="2691160"/>
            <a:ext cx="1043602" cy="99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9F82FD1F-10C1-4AAF-B119-D86CD85A7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441" y="263733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9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7B2AFC99-3FD4-4C9D-BCA7-B3148FB5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498" y="358419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67C9747-D195-4B3D-AD4E-053AFB2CA036}"/>
              </a:ext>
            </a:extLst>
          </p:cNvPr>
          <p:cNvSpPr/>
          <p:nvPr/>
        </p:nvSpPr>
        <p:spPr>
          <a:xfrm>
            <a:off x="914400" y="358418"/>
            <a:ext cx="8932985" cy="14422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Quali  </a:t>
            </a:r>
            <a:r>
              <a:rPr lang="it-IT" sz="4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strategìe</a:t>
            </a:r>
            <a:r>
              <a:rPr lang="it-IT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 ? 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68A50F56-E893-4BE2-80E0-C39C180F1186}"/>
              </a:ext>
            </a:extLst>
          </p:cNvPr>
          <p:cNvSpPr/>
          <p:nvPr/>
        </p:nvSpPr>
        <p:spPr>
          <a:xfrm>
            <a:off x="475724" y="2138596"/>
            <a:ext cx="11425544" cy="44735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b="1" dirty="0">
                <a:solidFill>
                  <a:srgbClr val="0070C0"/>
                </a:solidFill>
              </a:rPr>
              <a:t>Se la Mission è la ragion d’essere di una scuola,  la  </a:t>
            </a:r>
            <a:r>
              <a:rPr lang="it-IT" sz="2400" b="1" dirty="0" err="1">
                <a:solidFill>
                  <a:srgbClr val="0070C0"/>
                </a:solidFill>
              </a:rPr>
              <a:t>strategìa</a:t>
            </a:r>
            <a:r>
              <a:rPr lang="it-IT" sz="2400" b="1" dirty="0">
                <a:solidFill>
                  <a:srgbClr val="0070C0"/>
                </a:solidFill>
              </a:rPr>
              <a:t>  è l’insieme di scelte che consentono  di realizzarla,  scelte che ineriscono :</a:t>
            </a:r>
          </a:p>
          <a:p>
            <a:endParaRPr lang="it-IT" sz="24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70C0"/>
                </a:solidFill>
              </a:rPr>
              <a:t>al Modello didattico e alle  relative metodologie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70C0"/>
                </a:solidFill>
              </a:rPr>
              <a:t>all’ Organizzazione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70C0"/>
                </a:solidFill>
              </a:rPr>
              <a:t>alle Progettualità  per macro – aree  (evitando una moltitudine frammentaria di </a:t>
            </a:r>
            <a:r>
              <a:rPr lang="it-IT" sz="2400" b="1" dirty="0" err="1">
                <a:solidFill>
                  <a:srgbClr val="0070C0"/>
                </a:solidFill>
              </a:rPr>
              <a:t>progettini</a:t>
            </a:r>
            <a:r>
              <a:rPr lang="it-IT" sz="2400" b="1" dirty="0">
                <a:solidFill>
                  <a:srgbClr val="0070C0"/>
                </a:solidFill>
              </a:rPr>
              <a:t>…)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70C0"/>
                </a:solidFill>
              </a:rPr>
              <a:t>alla Raccolta dati e Analisi di esiti,   processi, traguardi…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70C0"/>
                </a:solidFill>
              </a:rPr>
              <a:t>alle modalità di  Valutazione finalizzata al miglioramento  nell’ottica del TQM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b="1" dirty="0">
              <a:solidFill>
                <a:srgbClr val="0070C0"/>
              </a:solidFill>
            </a:endParaRPr>
          </a:p>
          <a:p>
            <a:endParaRPr lang="it-IT" sz="2400" b="1" dirty="0">
              <a:solidFill>
                <a:srgbClr val="0070C0"/>
              </a:solidFill>
            </a:endParaRPr>
          </a:p>
          <a:p>
            <a:endParaRPr lang="it-IT" sz="2400" b="1" dirty="0">
              <a:solidFill>
                <a:srgbClr val="0070C0"/>
              </a:solidFill>
            </a:endParaRP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1006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7B2AFC99-3FD4-4C9D-BCA7-B3148FB5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243" y="358419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8596A57-8F76-4DD4-AF45-349022E36E0B}"/>
              </a:ext>
            </a:extLst>
          </p:cNvPr>
          <p:cNvSpPr/>
          <p:nvPr/>
        </p:nvSpPr>
        <p:spPr>
          <a:xfrm>
            <a:off x="745588" y="358419"/>
            <a:ext cx="9692640" cy="63339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b="1" dirty="0">
                <a:solidFill>
                  <a:srgbClr val="0070C0"/>
                </a:solidFill>
              </a:rPr>
              <a:t>         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E arriviamo al tema in oggetto:</a:t>
            </a:r>
          </a:p>
          <a:p>
            <a:r>
              <a:rPr lang="it-IT" sz="2800" b="1" dirty="0">
                <a:solidFill>
                  <a:srgbClr val="0070C0"/>
                </a:solidFill>
              </a:rPr>
              <a:t>         </a:t>
            </a:r>
            <a:r>
              <a:rPr lang="it-IT" sz="28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Parti interessate e Cambiamento</a:t>
            </a: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 Secondo la definizione da manuale, </a:t>
            </a:r>
            <a:r>
              <a:rPr lang="it-IT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Parte interessata ( o stakeholder) è una persona o gruppo di persone aventi un interesse nelle prestazioni o nel  successo di un’organizzazione (clienti, proprietari, azionisti, collaboratori, fornitori </a:t>
            </a:r>
            <a:r>
              <a:rPr lang="it-IT" sz="20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etc</a:t>
            </a:r>
            <a:r>
              <a:rPr lang="it-IT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) (</a:t>
            </a:r>
            <a:r>
              <a:rPr lang="it-IT" sz="2000" i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cit.Solinas</a:t>
            </a:r>
            <a:r>
              <a:rPr lang="it-IT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Per una scuola, l’allievo è </a:t>
            </a:r>
            <a:r>
              <a:rPr lang="it-IT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parte interessata</a:t>
            </a: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, e anche i genitori lo sono, ancor di più nella scuola dell’infanzia e nella primaria, in quanto fruitori di un servizio, diretti o indiretti, di un processo formativo finalizzato all’apprendimento.</a:t>
            </a:r>
          </a:p>
          <a:p>
            <a:endParaRPr lang="it-IT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Ecco, possiamo affermare che negli ultimi anni il coinvolgimento attivo delle famiglie,  attraverso una  leadership condivisa e un efficace lavoro di squadra, e la costante rendicontazione  agli stakeholders (con relativa redazione del Bilancio Sociale), hanno  reso possibile  un forte radicamento nel territorio  e  il conseguimento di traguardi  significativi,  quali :</a:t>
            </a:r>
          </a:p>
          <a:p>
            <a:endParaRPr lang="it-IT" dirty="0"/>
          </a:p>
          <a:p>
            <a:endParaRPr lang="it-IT" i="1" dirty="0"/>
          </a:p>
          <a:p>
            <a:endParaRPr lang="it-IT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92E01B0-CAB2-4BC7-8B4F-9AC636FDF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26" y="536098"/>
            <a:ext cx="2402829" cy="179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18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7B2AFC99-3FD4-4C9D-BCA7-B3148FB5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29" y="176526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5DFC3E1-5F50-4FFE-82CC-5000416A7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20377" r="6483"/>
          <a:stretch>
            <a:fillRect/>
          </a:stretch>
        </p:blipFill>
        <p:spPr bwMode="auto">
          <a:xfrm>
            <a:off x="847786" y="1325460"/>
            <a:ext cx="2078294" cy="217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034435D-451C-487E-9AF9-53A3D1B681D1}"/>
              </a:ext>
            </a:extLst>
          </p:cNvPr>
          <p:cNvSpPr/>
          <p:nvPr/>
        </p:nvSpPr>
        <p:spPr>
          <a:xfrm>
            <a:off x="3192379" y="310293"/>
            <a:ext cx="8758990" cy="630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DARSI DEI </a:t>
            </a:r>
            <a:r>
              <a:rPr lang="it-IT" sz="2400" b="1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SIMBOLI A CUI RIFERIRSI</a:t>
            </a:r>
            <a:r>
              <a:rPr lang="it-IT" sz="24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il logo, il diario, la maglietta … creano </a:t>
            </a:r>
            <a:r>
              <a:rPr lang="it-IT" sz="24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identita’</a:t>
            </a:r>
            <a:r>
              <a:rPr lang="it-IT" sz="24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  ora abbiamo un sito rinnovato, la pagina </a:t>
            </a:r>
            <a:r>
              <a:rPr lang="it-IT" sz="24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it-IT" sz="24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il canale </a:t>
            </a:r>
            <a:r>
              <a:rPr lang="it-IT" sz="24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it-IT" sz="24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https://www.youtube.com/watch?v=JRXxgmrL1-8</a:t>
            </a:r>
            <a:endParaRPr lang="it-IT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DEFINIRE CON </a:t>
            </a:r>
            <a:r>
              <a:rPr lang="it-IT" sz="2400" b="1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CHIAREZZA L’IDEA DI SCUOLA</a:t>
            </a:r>
            <a:r>
              <a:rPr lang="it-IT" sz="24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GLI OBIETTIVI A CUI TENDERE (sperimentazione «Nell’aula la scuola» e Codice Deontologico)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b="1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CHIEDERE PARTECIPAZIONE ATTIVA-</a:t>
            </a:r>
            <a:r>
              <a:rPr lang="it-IT" sz="24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(chi sta «dentro» capisce meglio il senso di cosa facciamo): progetto «Genitori in gioco» e raccolta di fondi per il diritto allo studio e  per le tecnologie,  attraverso l’ annuale  festa «Adotta la Scuola», interamente gestita dai Genitori;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it-IT" sz="24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2400" b="1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CREARE VISIBILIT</a:t>
            </a:r>
            <a:r>
              <a:rPr lang="it-IT" sz="24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À : partecipazione a rassegne ed eventi cittadini  dei Cori e delle orchestre  della scuola ;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1B0B5C9-34FD-4843-90A9-EA22EF96A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72" y="3542716"/>
            <a:ext cx="2131208" cy="30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51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43AC5-21ED-BE46-92EF-A0A8F9AC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00" y="513502"/>
            <a:ext cx="2184342" cy="738523"/>
          </a:xfrm>
        </p:spPr>
        <p:txBody>
          <a:bodyPr>
            <a:normAutofit fontScale="90000"/>
          </a:bodyPr>
          <a:lstStyle/>
          <a:p>
            <a:r>
              <a:rPr lang="it-IT" dirty="0"/>
              <a:t>E ancora…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838966-F6C4-7F41-8673-B3D5CD4C5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368" y="288758"/>
            <a:ext cx="9272337" cy="656924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MARCARE </a:t>
            </a:r>
            <a:r>
              <a:rPr lang="it-IT" sz="9600" b="1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L’IMPORTANZA DELL’INCLUSIONE 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 </a:t>
            </a:r>
            <a:r>
              <a:rPr lang="it-IT" sz="96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e’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9600" b="1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farsi gruppo inclusivo 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 la costituzione dell’associazione A.T.O.M.I (Associazione </a:t>
            </a:r>
            <a:r>
              <a:rPr lang="it-IT" sz="96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Tommaseo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per l’Inclusione </a:t>
            </a:r>
            <a:r>
              <a:rPr lang="it-IT" sz="96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Onlus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di cui è Presidente un papà;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-CREARE </a:t>
            </a:r>
            <a:r>
              <a:rPr lang="it-IT" sz="9600" b="1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OCCASIONI PER STARE INSIEME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il torneo sportivo </a:t>
            </a:r>
            <a:r>
              <a:rPr lang="it-IT" sz="96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Tommaseo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Cup,  (dei “ papà del calcetto” ), con finalità benefiche;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9600" b="1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CERCARE ALLEATI: 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partenariati con Reti di Scuole, Università ed Enti, quali La Fondazione per la scuola della </a:t>
            </a:r>
            <a:r>
              <a:rPr lang="it-IT" sz="96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Compagnìa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di san Paolo, con il progetto Riconnessioni sulle competenze digitali;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il </a:t>
            </a:r>
            <a:r>
              <a:rPr lang="it-IT" sz="9600" b="1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BENESSERE COME PRIORITA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’:  «Non cresce una città senza legami di amicizia»  quindi…il conseguimento del Marchio </a:t>
            </a:r>
            <a:r>
              <a:rPr lang="it-IT" sz="96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She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(Schools for </a:t>
            </a:r>
            <a:r>
              <a:rPr lang="it-IT" sz="96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 Europe)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e…last </a:t>
            </a:r>
            <a:r>
              <a:rPr lang="it-IT" sz="96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96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9600" dirty="0" err="1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least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…il  </a:t>
            </a:r>
            <a:r>
              <a:rPr lang="it-IT" sz="9600" b="1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Marchio SAPERI, </a:t>
            </a:r>
            <a:r>
              <a:rPr lang="it-IT" sz="9600" dirty="0">
                <a:solidFill>
                  <a:srgbClr val="0033C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lo stimolo al miglioramento continuo.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2FA9917-907E-D447-A143-D7A05DD1E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276285" y="2942788"/>
            <a:ext cx="5277112" cy="218434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B9597CC-685D-D342-B117-993CC24A5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23885" y="3095188"/>
            <a:ext cx="5277112" cy="21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7B2AFC99-3FD4-4C9D-BCA7-B3148FB5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498" y="358419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8635949C-70F9-4404-BA36-9B996BA5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62" y="1179407"/>
            <a:ext cx="6445246" cy="334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922190A-C3C9-42FF-9492-0403FBDF6449}"/>
              </a:ext>
            </a:extLst>
          </p:cNvPr>
          <p:cNvSpPr/>
          <p:nvPr/>
        </p:nvSpPr>
        <p:spPr>
          <a:xfrm>
            <a:off x="3465341" y="4623025"/>
            <a:ext cx="5261317" cy="1804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0070C0"/>
              </a:solidFill>
            </a:endParaRPr>
          </a:p>
          <a:p>
            <a:pPr algn="ctr"/>
            <a:endParaRPr lang="it-IT" b="1" dirty="0">
              <a:solidFill>
                <a:schemeClr val="tx1"/>
              </a:solidFill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Inno alla Gioia . Coro </a:t>
            </a:r>
            <a:r>
              <a:rPr lang="it-IT" b="1" dirty="0" err="1">
                <a:solidFill>
                  <a:schemeClr val="tx1"/>
                </a:solidFill>
              </a:rPr>
              <a:t>CanTorini</a:t>
            </a:r>
            <a:r>
              <a:rPr lang="it-IT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della Media Calvino – Verdi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9 Giugno 2018</a:t>
            </a: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«Dedicato ai Martiri dell’antifascismo e della Resistenza»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hlinkClick r:id="rId4"/>
              </a:rPr>
              <a:t>http://www.tommaseo.it/</a:t>
            </a:r>
            <a:endParaRPr lang="it-IT" b="1" dirty="0">
              <a:solidFill>
                <a:schemeClr val="tx1"/>
              </a:solidFill>
            </a:endParaRPr>
          </a:p>
          <a:p>
            <a:pPr algn="ctr"/>
            <a:endParaRPr lang="it-IT" b="1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59F4AB6-C5F8-44B2-A372-B7CAC70D6E3D}"/>
              </a:ext>
            </a:extLst>
          </p:cNvPr>
          <p:cNvSpPr/>
          <p:nvPr/>
        </p:nvSpPr>
        <p:spPr>
          <a:xfrm>
            <a:off x="3627119" y="415886"/>
            <a:ext cx="4937760" cy="650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>
                <a:solidFill>
                  <a:srgbClr val="0033CC"/>
                </a:solidFill>
              </a:rPr>
              <a:t>Grazie  </a:t>
            </a:r>
          </a:p>
        </p:txBody>
      </p:sp>
      <p:sp>
        <p:nvSpPr>
          <p:cNvPr id="5" name="Smile 4">
            <a:extLst>
              <a:ext uri="{FF2B5EF4-FFF2-40B4-BE49-F238E27FC236}">
                <a16:creationId xmlns:a16="http://schemas.microsoft.com/office/drawing/2014/main" id="{0B1AC6E0-B0F0-45BC-B0A9-BF34E4F109DC}"/>
              </a:ext>
            </a:extLst>
          </p:cNvPr>
          <p:cNvSpPr/>
          <p:nvPr/>
        </p:nvSpPr>
        <p:spPr>
          <a:xfrm>
            <a:off x="6890723" y="415886"/>
            <a:ext cx="829994" cy="668215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69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FB5A675-AE95-4045-B524-05097354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04" y="3180694"/>
            <a:ext cx="6334538" cy="2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DBA7EAFC-3586-420E-B665-FC2A110D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4" y="373326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rapezio 14">
            <a:extLst>
              <a:ext uri="{FF2B5EF4-FFF2-40B4-BE49-F238E27FC236}">
                <a16:creationId xmlns:a16="http://schemas.microsoft.com/office/drawing/2014/main" id="{AA7C6240-170A-4892-88EF-28FA197D6169}"/>
              </a:ext>
            </a:extLst>
          </p:cNvPr>
          <p:cNvSpPr/>
          <p:nvPr/>
        </p:nvSpPr>
        <p:spPr>
          <a:xfrm>
            <a:off x="3074504" y="1559252"/>
            <a:ext cx="6334538" cy="1575269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atin typeface="Comic Sans MS" panose="030F0702030302020204" pitchFamily="66" charset="0"/>
            </a:endParaRPr>
          </a:p>
          <a:p>
            <a:pPr algn="ctr"/>
            <a:r>
              <a:rPr lang="it-IT" sz="3600" b="1" dirty="0">
                <a:latin typeface="Comic Sans MS" panose="030F0702030302020204" pitchFamily="66" charset="0"/>
              </a:rPr>
              <a:t>Il nostro Istituto</a:t>
            </a:r>
          </a:p>
          <a:p>
            <a:pPr algn="ctr"/>
            <a:endParaRPr lang="it-IT" sz="1050" b="1" dirty="0">
              <a:latin typeface="Comic Sans MS" panose="030F0702030302020204" pitchFamily="66" charset="0"/>
            </a:endParaRPr>
          </a:p>
          <a:p>
            <a:pPr algn="ctr"/>
            <a:r>
              <a:rPr lang="it-IT" sz="2400" b="1" dirty="0">
                <a:latin typeface="Comic Sans MS" panose="030F0702030302020204" pitchFamily="66" charset="0"/>
              </a:rPr>
              <a:t>alcuni elementi di conoscenza…. </a:t>
            </a:r>
          </a:p>
        </p:txBody>
      </p:sp>
      <p:sp>
        <p:nvSpPr>
          <p:cNvPr id="17" name="Trapezio 16">
            <a:extLst>
              <a:ext uri="{FF2B5EF4-FFF2-40B4-BE49-F238E27FC236}">
                <a16:creationId xmlns:a16="http://schemas.microsoft.com/office/drawing/2014/main" id="{F8B136C6-AC5B-45A1-BA66-FB05A5282BE8}"/>
              </a:ext>
            </a:extLst>
          </p:cNvPr>
          <p:cNvSpPr/>
          <p:nvPr/>
        </p:nvSpPr>
        <p:spPr>
          <a:xfrm>
            <a:off x="331998" y="2204987"/>
            <a:ext cx="2365513" cy="1148934"/>
          </a:xfrm>
          <a:prstGeom prst="trapezoid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Scuola Primaria</a:t>
            </a:r>
          </a:p>
          <a:p>
            <a:pPr algn="ctr"/>
            <a:r>
              <a:rPr lang="it-IT" b="1" dirty="0" err="1">
                <a:solidFill>
                  <a:srgbClr val="0070C0"/>
                </a:solidFill>
              </a:rPr>
              <a:t>Tommaseo</a:t>
            </a:r>
            <a:endParaRPr lang="it-IT" b="1" dirty="0">
              <a:solidFill>
                <a:srgbClr val="0070C0"/>
              </a:solidFill>
            </a:endParaRP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21 classi</a:t>
            </a:r>
          </a:p>
        </p:txBody>
      </p:sp>
      <p:sp>
        <p:nvSpPr>
          <p:cNvPr id="29" name="Trapezio 28">
            <a:extLst>
              <a:ext uri="{FF2B5EF4-FFF2-40B4-BE49-F238E27FC236}">
                <a16:creationId xmlns:a16="http://schemas.microsoft.com/office/drawing/2014/main" id="{EA808E8F-EED3-4E89-84E4-636C9D25A54E}"/>
              </a:ext>
            </a:extLst>
          </p:cNvPr>
          <p:cNvSpPr/>
          <p:nvPr/>
        </p:nvSpPr>
        <p:spPr>
          <a:xfrm>
            <a:off x="405626" y="3829008"/>
            <a:ext cx="2523105" cy="963220"/>
          </a:xfrm>
          <a:prstGeom prst="trapezoid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Scuola Primaria D’Assisi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11 classi</a:t>
            </a:r>
          </a:p>
        </p:txBody>
      </p:sp>
      <p:sp>
        <p:nvSpPr>
          <p:cNvPr id="30" name="Trapezio 29">
            <a:extLst>
              <a:ext uri="{FF2B5EF4-FFF2-40B4-BE49-F238E27FC236}">
                <a16:creationId xmlns:a16="http://schemas.microsoft.com/office/drawing/2014/main" id="{BB02D4C6-E2C2-49B9-A930-EF8225D3BBA7}"/>
              </a:ext>
            </a:extLst>
          </p:cNvPr>
          <p:cNvSpPr/>
          <p:nvPr/>
        </p:nvSpPr>
        <p:spPr>
          <a:xfrm>
            <a:off x="9494489" y="1823926"/>
            <a:ext cx="2365513" cy="1575268"/>
          </a:xfrm>
          <a:prstGeom prst="trapezoi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Scuola Secondaria di I Grado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Calvino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12 classi</a:t>
            </a:r>
          </a:p>
        </p:txBody>
      </p:sp>
      <p:sp>
        <p:nvSpPr>
          <p:cNvPr id="31" name="Trapezio 30">
            <a:extLst>
              <a:ext uri="{FF2B5EF4-FFF2-40B4-BE49-F238E27FC236}">
                <a16:creationId xmlns:a16="http://schemas.microsoft.com/office/drawing/2014/main" id="{D712394F-3568-4934-8E46-21B982E783D8}"/>
              </a:ext>
            </a:extLst>
          </p:cNvPr>
          <p:cNvSpPr/>
          <p:nvPr/>
        </p:nvSpPr>
        <p:spPr>
          <a:xfrm>
            <a:off x="9342779" y="3779307"/>
            <a:ext cx="2365513" cy="1575268"/>
          </a:xfrm>
          <a:prstGeom prst="trapezoi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Scuola Secondaria di I Grado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Verdi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7 classi</a:t>
            </a:r>
          </a:p>
        </p:txBody>
      </p:sp>
      <p:sp>
        <p:nvSpPr>
          <p:cNvPr id="9" name="Trapezio 8">
            <a:extLst>
              <a:ext uri="{FF2B5EF4-FFF2-40B4-BE49-F238E27FC236}">
                <a16:creationId xmlns:a16="http://schemas.microsoft.com/office/drawing/2014/main" id="{E15EAB7F-E9A5-408F-89C9-4E3E6BDE2CA4}"/>
              </a:ext>
            </a:extLst>
          </p:cNvPr>
          <p:cNvSpPr/>
          <p:nvPr/>
        </p:nvSpPr>
        <p:spPr>
          <a:xfrm>
            <a:off x="5178286" y="339439"/>
            <a:ext cx="2365513" cy="1148934"/>
          </a:xfrm>
          <a:prstGeom prst="trapezoid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Scuola dell’Infanzia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Plana</a:t>
            </a:r>
          </a:p>
          <a:p>
            <a:pPr algn="ctr"/>
            <a:r>
              <a:rPr lang="it-IT" b="1" dirty="0">
                <a:solidFill>
                  <a:srgbClr val="C00000"/>
                </a:solidFill>
              </a:rPr>
              <a:t>3 classi </a:t>
            </a:r>
          </a:p>
        </p:txBody>
      </p:sp>
      <p:sp>
        <p:nvSpPr>
          <p:cNvPr id="2" name="Esplosione: 14 punte 1">
            <a:extLst>
              <a:ext uri="{FF2B5EF4-FFF2-40B4-BE49-F238E27FC236}">
                <a16:creationId xmlns:a16="http://schemas.microsoft.com/office/drawing/2014/main" id="{044B7807-AA1A-4AFE-A72B-F842448C4050}"/>
              </a:ext>
            </a:extLst>
          </p:cNvPr>
          <p:cNvSpPr/>
          <p:nvPr/>
        </p:nvSpPr>
        <p:spPr>
          <a:xfrm>
            <a:off x="7543799" y="202483"/>
            <a:ext cx="2716695" cy="1356769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New entry !</a:t>
            </a:r>
          </a:p>
        </p:txBody>
      </p:sp>
      <p:sp>
        <p:nvSpPr>
          <p:cNvPr id="3" name="Onda 2">
            <a:extLst>
              <a:ext uri="{FF2B5EF4-FFF2-40B4-BE49-F238E27FC236}">
                <a16:creationId xmlns:a16="http://schemas.microsoft.com/office/drawing/2014/main" id="{4DEC66F8-7ABE-4B42-96A9-5AE66E81EFF9}"/>
              </a:ext>
            </a:extLst>
          </p:cNvPr>
          <p:cNvSpPr/>
          <p:nvPr/>
        </p:nvSpPr>
        <p:spPr>
          <a:xfrm>
            <a:off x="2107096" y="6036747"/>
            <a:ext cx="7606747" cy="644786"/>
          </a:xfrm>
          <a:prstGeom prst="wave">
            <a:avLst/>
          </a:prstGeom>
          <a:solidFill>
            <a:srgbClr val="5AF7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Per  un totale di circa  1.350 allievi </a:t>
            </a:r>
          </a:p>
        </p:txBody>
      </p:sp>
      <p:pic>
        <p:nvPicPr>
          <p:cNvPr id="14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057364A2-00E8-4B97-A43A-29EE348B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24" y="339439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9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>
            <a:extLst>
              <a:ext uri="{FF2B5EF4-FFF2-40B4-BE49-F238E27FC236}">
                <a16:creationId xmlns:a16="http://schemas.microsoft.com/office/drawing/2014/main" id="{67BB5000-5484-BF41-8B3E-CB97B95AD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838200"/>
            <a:ext cx="8458200" cy="541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1065231A-F663-2A40-A01D-FB987F8F7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908050"/>
            <a:ext cx="8153400" cy="5187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 dirty="0"/>
              <a:t>ARISTOTELE</a:t>
            </a:r>
            <a:br>
              <a:rPr lang="it-IT" altLang="it-IT" sz="2400" dirty="0"/>
            </a:br>
            <a:r>
              <a:rPr lang="it-IT" altLang="it-IT" sz="2400" i="1" dirty="0">
                <a:latin typeface="Bradley Hand ITC TT-Bold" pitchFamily="2" charset="77"/>
              </a:rPr>
              <a:t>“le storie si capiscono dalla fine”</a:t>
            </a:r>
            <a:br>
              <a:rPr lang="it-IT" altLang="it-IT" i="1" dirty="0">
                <a:latin typeface="Bradley Hand ITC TT-Bold" pitchFamily="2" charset="77"/>
              </a:rPr>
            </a:br>
            <a:endParaRPr lang="it-IT" altLang="it-IT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dirty="0"/>
              <a:t>  </a:t>
            </a:r>
            <a:endParaRPr lang="it-IT" altLang="it-IT" sz="3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3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3600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3600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3600" dirty="0"/>
              <a:t>  </a:t>
            </a:r>
            <a:r>
              <a:rPr lang="it-IT" altLang="it-IT" sz="2800" dirty="0"/>
              <a:t>Nell’eroica impresa che è il far scuola servono alleati e </a:t>
            </a:r>
            <a:r>
              <a:rPr lang="it-IT" altLang="it-IT" sz="2800" b="1" dirty="0"/>
              <a:t>obiettivi molto chiari e condivisi</a:t>
            </a:r>
          </a:p>
          <a:p>
            <a:pPr>
              <a:lnSpc>
                <a:spcPct val="90000"/>
              </a:lnSpc>
              <a:buNone/>
            </a:pPr>
            <a:r>
              <a:rPr lang="it-IT" altLang="it-IT" sz="2800" dirty="0"/>
              <a:t>  Quali cittadini vorremmo formare e con quali competenze?</a:t>
            </a:r>
          </a:p>
        </p:txBody>
      </p:sp>
      <p:pic>
        <p:nvPicPr>
          <p:cNvPr id="7175" name="Picture 7" descr="Immagine 6">
            <a:extLst>
              <a:ext uri="{FF2B5EF4-FFF2-40B4-BE49-F238E27FC236}">
                <a16:creationId xmlns:a16="http://schemas.microsoft.com/office/drawing/2014/main" id="{8E0F92F3-6657-AC4E-9D67-C9E11485A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79588"/>
            <a:ext cx="2438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D2110E93-8C06-4F06-9803-CDA5BB5C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441" y="263733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2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DF82A90-50C3-4204-8658-23DC3D270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458" y="3334552"/>
            <a:ext cx="2601707" cy="249937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D79F461-9E04-4A1D-858D-CFF5B159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73" y="558612"/>
            <a:ext cx="5982085" cy="280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circolare a destra 5">
            <a:extLst>
              <a:ext uri="{FF2B5EF4-FFF2-40B4-BE49-F238E27FC236}">
                <a16:creationId xmlns:a16="http://schemas.microsoft.com/office/drawing/2014/main" id="{EB2E71DC-4A85-4B25-ABD6-62BF59205B9B}"/>
              </a:ext>
            </a:extLst>
          </p:cNvPr>
          <p:cNvSpPr/>
          <p:nvPr/>
        </p:nvSpPr>
        <p:spPr>
          <a:xfrm>
            <a:off x="4766705" y="3429000"/>
            <a:ext cx="2053883" cy="2085535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7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28FC1A62-C777-49FE-9B65-53F6CF315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9" y="269100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40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7B2AFC99-3FD4-4C9D-BCA7-B3148FB5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8" y="268551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4259EEC-C151-4E35-8B14-1ACA3457A752}"/>
              </a:ext>
            </a:extLst>
          </p:cNvPr>
          <p:cNvSpPr/>
          <p:nvPr/>
        </p:nvSpPr>
        <p:spPr>
          <a:xfrm>
            <a:off x="1758462" y="464233"/>
            <a:ext cx="7385538" cy="639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>
              <a:lnSpc>
                <a:spcPct val="150000"/>
              </a:lnSpc>
              <a:spcAft>
                <a:spcPts val="0"/>
              </a:spcAft>
            </a:pPr>
            <a:r>
              <a:rPr lang="it-IT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Ecco</a:t>
            </a:r>
            <a:r>
              <a:rPr lang="it-IT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prima parola del titolo del POF del  nostro Istituto, vuole rimarcare : </a:t>
            </a:r>
          </a:p>
          <a:p>
            <a:pPr marL="124079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nostra voglia di trasparenza, </a:t>
            </a:r>
          </a:p>
          <a:p>
            <a:pPr marL="124079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bisogno di mostrare la scuola per come la intendiamo e la viviamo</a:t>
            </a:r>
          </a:p>
          <a:p>
            <a:pPr marL="897890" algn="just">
              <a:lnSpc>
                <a:spcPct val="150000"/>
              </a:lnSpc>
              <a:spcAft>
                <a:spcPts val="0"/>
              </a:spcAft>
            </a:pPr>
            <a:r>
              <a:rPr lang="it-IT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perché la conoscenza…</a:t>
            </a:r>
          </a:p>
          <a:p>
            <a:pPr marL="124079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 scambio </a:t>
            </a:r>
          </a:p>
          <a:p>
            <a:pPr marL="124079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alimenta la comunicazione </a:t>
            </a:r>
          </a:p>
          <a:p>
            <a:pPr marL="124079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costruisce legami </a:t>
            </a:r>
          </a:p>
          <a:p>
            <a:pPr marL="897890">
              <a:lnSpc>
                <a:spcPct val="150000"/>
              </a:lnSpc>
              <a:spcAft>
                <a:spcPts val="0"/>
              </a:spcAft>
            </a:pPr>
            <a:r>
              <a:rPr lang="it-IT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…e il confronto cementa la comunità</a:t>
            </a:r>
            <a:r>
              <a:rPr lang="it-IT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2400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F2732DA3-F9C4-4474-9560-C85C12B6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15" y="2846517"/>
            <a:ext cx="3187359" cy="234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87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7B2AFC99-3FD4-4C9D-BCA7-B3148FB5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498" y="358419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645BCB9-CE3D-4BB7-98ED-FBFBE05B0C3A}"/>
              </a:ext>
            </a:extLst>
          </p:cNvPr>
          <p:cNvSpPr/>
          <p:nvPr/>
        </p:nvSpPr>
        <p:spPr>
          <a:xfrm>
            <a:off x="4208279" y="840367"/>
            <a:ext cx="6131475" cy="575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7890" algn="r">
              <a:lnSpc>
                <a:spcPct val="150000"/>
              </a:lnSpc>
              <a:spcAft>
                <a:spcPts val="0"/>
              </a:spcAft>
            </a:pPr>
            <a:r>
              <a:rPr lang="it-IT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noi, con il </a:t>
            </a:r>
            <a:r>
              <a:rPr lang="it-IT" sz="32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</a:t>
            </a:r>
            <a:r>
              <a:rPr lang="it-IT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che è la seconda parola del titolo del POF, vorremmo rappresentare questo </a:t>
            </a:r>
            <a:r>
              <a:rPr lang="it-IT" sz="24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sentirCi</a:t>
            </a:r>
            <a:r>
              <a:rPr lang="it-IT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comunità.  Ci sentiamo comunità per la condivisione e per il senso di appartenenza che viviamo dentro la scuola, ma anche per la spinta aggregante e centripeta nei confronti delle famiglie e del nostro territorio. </a:t>
            </a:r>
            <a:endParaRPr lang="it-IT" sz="2400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50D81DB-218A-4719-AF1C-AE57FCD9C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16" y="1977476"/>
            <a:ext cx="3633746" cy="404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61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7B2AFC99-3FD4-4C9D-BCA7-B3148FB5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498" y="358419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BA5441A-9138-40D2-B484-8B6280773F9F}"/>
              </a:ext>
            </a:extLst>
          </p:cNvPr>
          <p:cNvSpPr/>
          <p:nvPr/>
        </p:nvSpPr>
        <p:spPr>
          <a:xfrm>
            <a:off x="818867" y="612845"/>
            <a:ext cx="101948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/>
            <a:r>
              <a:rPr lang="it-IT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In questo senso  ci siamo impegnati per:</a:t>
            </a:r>
          </a:p>
          <a:p>
            <a:pPr marL="914400"/>
            <a:endParaRPr lang="it-IT" sz="2400" b="1" dirty="0">
              <a:latin typeface="Comic Sans MS" panose="030F0702030302020204" pitchFamily="66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Elaborare un modello di curricolo unitario a partire                                                                                                                                                                                                                                            dalla definizione di tematiche portanti e nuclei fondanti, secondo principi di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it-IT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continuità, integrazione e trasversalità;</a:t>
            </a:r>
            <a:endParaRPr lang="it-IT" sz="3200" b="1" dirty="0">
              <a:latin typeface="Comic Sans MS" panose="030F0702030302020204" pitchFamily="66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promuovere gruppi di lavoro e occasioni formative comuni per i docenti dei due ordini di scuola;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 confrontare gli standard in uscita dalla 5</a:t>
            </a:r>
            <a:r>
              <a:rPr lang="it-IT" sz="2400" b="1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a</a:t>
            </a:r>
            <a:r>
              <a:rPr lang="it-IT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classe (prossimamente anche quelli dall’Infanzia)  e in ingresso nella scuola secondaria di primo grado, per meglio orientare l’azione didattica degli insegnanti; </a:t>
            </a:r>
            <a:endParaRPr lang="it-IT" sz="2400" b="1" dirty="0">
              <a:latin typeface="Comic Sans MS" panose="030F0702030302020204" pitchFamily="66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progettare occasioni di arricchimento dell’offerta formativa anche con la collaborazione delle istituzioni del territorio in rete con le altre scuole. </a:t>
            </a:r>
            <a:endParaRPr lang="it-IT" sz="2400" b="1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7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7B2AFC99-3FD4-4C9D-BCA7-B3148FB5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498" y="358419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D7065B5-A875-4059-8DDD-3054F38D3308}"/>
              </a:ext>
            </a:extLst>
          </p:cNvPr>
          <p:cNvSpPr/>
          <p:nvPr/>
        </p:nvSpPr>
        <p:spPr>
          <a:xfrm>
            <a:off x="1470991" y="358419"/>
            <a:ext cx="854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29100">
              <a:spcAft>
                <a:spcPts val="0"/>
              </a:spcAft>
            </a:pPr>
            <a:r>
              <a:rPr lang="it-IT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“Non esiste vento favorevole per il marinaio che non sa dove andare”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Seneca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48022F-C3BB-41DD-9425-4B3ECCF51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48" y="208249"/>
            <a:ext cx="2875925" cy="384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4502C63-49E5-414F-9246-9A7273E5BC00}"/>
              </a:ext>
            </a:extLst>
          </p:cNvPr>
          <p:cNvSpPr/>
          <p:nvPr/>
        </p:nvSpPr>
        <p:spPr>
          <a:xfrm>
            <a:off x="3048000" y="2464473"/>
            <a:ext cx="6096000" cy="36971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 Mission </a:t>
            </a:r>
          </a:p>
          <a:p>
            <a:pPr marL="914400" algn="just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nostra scuola è </a:t>
            </a:r>
            <a:r>
              <a:rPr lang="it-IT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luogo di esperienze significative</a:t>
            </a:r>
            <a:r>
              <a:rPr lang="it-IT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di tipo </a:t>
            </a:r>
            <a:r>
              <a:rPr lang="it-IT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culturale e sociale</a:t>
            </a:r>
            <a:r>
              <a:rPr lang="it-IT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volte a perseguire i seguenti obiettivi:</a:t>
            </a:r>
          </a:p>
          <a:p>
            <a:pPr marL="914400" algn="just">
              <a:lnSpc>
                <a:spcPct val="107000"/>
              </a:lnSpc>
              <a:spcAft>
                <a:spcPts val="800"/>
              </a:spcAft>
            </a:pPr>
            <a:r>
              <a:rPr lang="it-IT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5815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magine 2" descr="Â Â Istituto Comprensivo NiccolÃ² Tommaseo di Torino">
            <a:extLst>
              <a:ext uri="{FF2B5EF4-FFF2-40B4-BE49-F238E27FC236}">
                <a16:creationId xmlns:a16="http://schemas.microsoft.com/office/drawing/2014/main" id="{7B2AFC99-3FD4-4C9D-BCA7-B3148FB5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498" y="358419"/>
            <a:ext cx="1148934" cy="11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FEC1E37-BEF9-4335-B07C-04C3FB0D9865}"/>
              </a:ext>
            </a:extLst>
          </p:cNvPr>
          <p:cNvSpPr/>
          <p:nvPr/>
        </p:nvSpPr>
        <p:spPr>
          <a:xfrm>
            <a:off x="612178" y="358419"/>
            <a:ext cx="9568070" cy="631243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it-IT" b="1" cap="all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COSTRUIRE attitudine all’apprendimento </a:t>
            </a:r>
            <a:endParaRPr lang="it-IT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algn="just">
              <a:lnSpc>
                <a:spcPct val="107000"/>
              </a:lnSpc>
              <a:spcAft>
                <a:spcPts val="0"/>
              </a:spcAft>
            </a:pPr>
            <a:r>
              <a:rPr lang="it-IT" cap="all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“Esplicitare e promuovere l’acquisizione di un sapere che permetta a alunne e alunni di 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cogliere appieno tutte le offerte e di fruire delle attività proposte 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vari ambiti e discipline”.</a:t>
            </a:r>
            <a:endParaRPr lang="it-IT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it-IT" b="1" cap="all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sviluppARE</a:t>
            </a:r>
            <a:r>
              <a:rPr lang="it-IT" b="1" cap="all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cultura personale</a:t>
            </a:r>
            <a:endParaRPr lang="it-IT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algn="just">
              <a:lnSpc>
                <a:spcPct val="107000"/>
              </a:lnSpc>
              <a:spcAft>
                <a:spcPts val="0"/>
              </a:spcAft>
            </a:pPr>
            <a:r>
              <a:rPr lang="it-IT" cap="all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algn="just">
              <a:lnSpc>
                <a:spcPct val="107000"/>
              </a:lnSpc>
              <a:spcAft>
                <a:spcPts val="800"/>
              </a:spcAft>
            </a:pPr>
            <a:r>
              <a:rPr lang="it-IT" cap="all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Esplicitare e promuovere l’acquisizione di un sapere che permetta a ognuno di 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realizzare appieno le proprie potenzialità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di costruire un proprio patrimonio culturale in modo che tutti possano fare scelte e avere esperienze capaci di favorire il proprio 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benessere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anche di contribuire al benessere collettivo”.</a:t>
            </a:r>
            <a:endParaRPr lang="it-IT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685800" algn="l"/>
              </a:tabLst>
            </a:pPr>
            <a:r>
              <a:rPr lang="it-IT" b="1" cap="all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costruIRE</a:t>
            </a:r>
            <a:r>
              <a:rPr lang="it-IT" b="1" cap="all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piena cittadinanza</a:t>
            </a:r>
            <a:endParaRPr lang="it-IT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algn="just">
              <a:lnSpc>
                <a:spcPct val="107000"/>
              </a:lnSpc>
              <a:spcAft>
                <a:spcPts val="0"/>
              </a:spcAft>
            </a:pP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algn="just">
              <a:lnSpc>
                <a:spcPct val="107000"/>
              </a:lnSpc>
              <a:spcAft>
                <a:spcPts val="800"/>
              </a:spcAft>
            </a:pPr>
            <a:r>
              <a:rPr lang="it-IT" cap="all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Esplicitare e promuovere l’acquisizione di un sapere che permetta a cittadine e cittadini di 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godere di diritti e di assolvere ai doveri  in una società democratica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una società dell’informazione, una società multilingue e multiculturale, una società caratterizzata da provvisorietà, pluralità, polivalenza e problematicità”.</a:t>
            </a:r>
            <a:endParaRPr lang="it-IT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24830"/>
      </p:ext>
    </p:extLst>
  </p:cSld>
  <p:clrMapOvr>
    <a:masterClrMapping/>
  </p:clrMapOvr>
</p:sld>
</file>

<file path=ppt/theme/theme1.xml><?xml version="1.0" encoding="utf-8"?>
<a:theme xmlns:a="http://schemas.openxmlformats.org/drawingml/2006/main" name="Pacc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TM10001115[[fn=Pacco]]</Template>
  <TotalTime>714</TotalTime>
  <Words>811</Words>
  <Application>Microsoft Office PowerPoint</Application>
  <PresentationFormat>Widescreen</PresentationFormat>
  <Paragraphs>115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Bradley Hand ITC TT-Bold</vt:lpstr>
      <vt:lpstr>Calibri</vt:lpstr>
      <vt:lpstr>Comic Sans MS</vt:lpstr>
      <vt:lpstr>Gill Sans MT</vt:lpstr>
      <vt:lpstr>Times New Roman</vt:lpstr>
      <vt:lpstr>Wingdings</vt:lpstr>
      <vt:lpstr>Pacco</vt:lpstr>
      <vt:lpstr>Parti interessate  e Cambiamento  a cura di Lorenza Patriarca (DS dell’ IC «N.Tommaseo»  Torino)   e  M.Gabriella Tolentino (Referente Area Valutazione)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ancora…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 INTERESSATE  E CAMBIAMENTO</dc:title>
  <dc:creator>mirella tolentino</dc:creator>
  <cp:lastModifiedBy>mirella tolentino</cp:lastModifiedBy>
  <cp:revision>60</cp:revision>
  <dcterms:created xsi:type="dcterms:W3CDTF">2018-08-29T13:30:10Z</dcterms:created>
  <dcterms:modified xsi:type="dcterms:W3CDTF">2018-09-03T09:11:35Z</dcterms:modified>
</cp:coreProperties>
</file>