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B9867A-E378-4494-9EE8-FB5F785B79BE}" type="datetimeFigureOut">
              <a:rPr lang="it-IT" smtClean="0"/>
              <a:pPr/>
              <a:t>25/04/2014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73C8DE-7B5A-412E-8C46-6FE08DD3EF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683568" y="2769096"/>
            <a:ext cx="7772400" cy="15240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1"/>
                </a:solidFill>
                <a:latin typeface="Euphemia" pitchFamily="34" charset="0"/>
              </a:rPr>
              <a:t>Le teorie del </a:t>
            </a:r>
            <a:br>
              <a:rPr lang="it-IT" sz="4000" dirty="0" smtClean="0">
                <a:solidFill>
                  <a:schemeClr val="tx1"/>
                </a:solidFill>
                <a:latin typeface="Euphemia" pitchFamily="34" charset="0"/>
              </a:rPr>
            </a:br>
            <a:r>
              <a:rPr lang="it-IT" sz="4000" dirty="0" smtClean="0">
                <a:solidFill>
                  <a:schemeClr val="tx1"/>
                </a:solidFill>
                <a:latin typeface="Euphemia" pitchFamily="34" charset="0"/>
              </a:rPr>
              <a:t>Cambiamento Organizzativo</a:t>
            </a:r>
            <a:endParaRPr lang="it-IT" sz="4000" dirty="0">
              <a:solidFill>
                <a:schemeClr val="tx1"/>
              </a:solidFill>
              <a:latin typeface="Euphemia" pitchFamily="34" charset="0"/>
            </a:endParaRPr>
          </a:p>
        </p:txBody>
      </p:sp>
      <p:sp>
        <p:nvSpPr>
          <p:cNvPr id="18" name="Segnaposto testo 5"/>
          <p:cNvSpPr txBox="1">
            <a:spLocks/>
          </p:cNvSpPr>
          <p:nvPr/>
        </p:nvSpPr>
        <p:spPr>
          <a:xfrm>
            <a:off x="6588224" y="6381328"/>
            <a:ext cx="2304256" cy="432048"/>
          </a:xfrm>
          <a:prstGeom prst="rect">
            <a:avLst/>
          </a:prstGeom>
        </p:spPr>
        <p:txBody>
          <a:bodyPr vert="horz" lIns="118872" tIns="0" anchor="t">
            <a:noAutofit/>
          </a:bodyPr>
          <a:lstStyle/>
          <a:p>
            <a:pPr marL="0" marR="36576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Francesca Falcone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179512" y="149895"/>
            <a:ext cx="8784976" cy="758825"/>
          </a:xfrm>
        </p:spPr>
        <p:txBody>
          <a:bodyPr>
            <a:normAutofit/>
          </a:bodyPr>
          <a:lstStyle/>
          <a:p>
            <a:r>
              <a:rPr lang="it-IT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Definizioni di cambiamento organizzativo</a:t>
            </a:r>
            <a:endParaRPr lang="it-IT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3528" y="1158424"/>
            <a:ext cx="8496944" cy="1154162"/>
          </a:xfrm>
          <a:prstGeom prst="rect">
            <a:avLst/>
          </a:prstGeom>
          <a:ln w="1905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it-IT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Processo </a:t>
            </a:r>
            <a:r>
              <a:rPr lang="it-IT" dirty="0">
                <a:latin typeface="Arial" pitchFamily="34" charset="0"/>
                <a:cs typeface="Arial" pitchFamily="34" charset="0"/>
              </a:rPr>
              <a:t>volontario e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collaborativo volto a </a:t>
            </a:r>
            <a:r>
              <a:rPr lang="it-IT" dirty="0">
                <a:latin typeface="Arial" pitchFamily="34" charset="0"/>
                <a:cs typeface="Arial" pitchFamily="34" charset="0"/>
              </a:rPr>
              <a:t>risolvere un problema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o, in generale</a:t>
            </a:r>
            <a:r>
              <a:rPr lang="it-IT" dirty="0">
                <a:latin typeface="Arial" pitchFamily="34" charset="0"/>
                <a:cs typeface="Arial" pitchFamily="34" charset="0"/>
              </a:rPr>
              <a:t>,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utile </a:t>
            </a:r>
            <a:r>
              <a:rPr lang="it-IT" dirty="0">
                <a:latin typeface="Arial" pitchFamily="34" charset="0"/>
                <a:cs typeface="Arial" pitchFamily="34" charset="0"/>
              </a:rPr>
              <a:t>a programmare per ottenere un migliore funzionamento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dell’organizzazione.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  <a:p>
            <a:pPr algn="r">
              <a:spcBef>
                <a:spcPts val="600"/>
              </a:spcBef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(Bennis, 1972)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95536" y="3573016"/>
            <a:ext cx="8424936" cy="1046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it-IT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Uno </a:t>
            </a:r>
            <a:r>
              <a:rPr lang="it-IT" dirty="0">
                <a:latin typeface="Arial" pitchFamily="34" charset="0"/>
                <a:cs typeface="Arial" pitchFamily="34" charset="0"/>
              </a:rPr>
              <a:t>stato di transizione tra uno stato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attuale (indesiderato) ed uno futuro, </a:t>
            </a:r>
            <a:r>
              <a:rPr lang="it-IT" dirty="0">
                <a:latin typeface="Arial" pitchFamily="34" charset="0"/>
                <a:cs typeface="Arial" pitchFamily="34" charset="0"/>
              </a:rPr>
              <a:t>verso il quale l’organizzazione è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diretta</a:t>
            </a:r>
          </a:p>
          <a:p>
            <a:pPr algn="r"/>
            <a:r>
              <a:rPr lang="it-IT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Cummings e Huse, 1985)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95536" y="4759984"/>
            <a:ext cx="8424936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Un passaggio </a:t>
            </a:r>
            <a:r>
              <a:rPr lang="it-IT" dirty="0">
                <a:latin typeface="Arial" pitchFamily="34" charset="0"/>
                <a:cs typeface="Arial" pitchFamily="34" charset="0"/>
              </a:rPr>
              <a:t>da uno stato presente, collocato ad un dato tempo, ad uno stato futuro, collocato in un tempo futuro, che si realizza a seguito della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rilevazione di </a:t>
            </a:r>
            <a:r>
              <a:rPr lang="it-IT" dirty="0">
                <a:latin typeface="Arial" pitchFamily="34" charset="0"/>
                <a:cs typeface="Arial" pitchFamily="34" charset="0"/>
              </a:rPr>
              <a:t>una discrepanza, o di un malfunzionamento, di una situazione critica che si intende affrontare per ristabilire una prestazione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soddisfacente</a:t>
            </a:r>
          </a:p>
          <a:p>
            <a:pPr algn="r"/>
            <a:r>
              <a:rPr lang="it-IT" sz="1600" dirty="0" smtClean="0">
                <a:latin typeface="Arial" pitchFamily="34" charset="0"/>
                <a:cs typeface="Arial" pitchFamily="34" charset="0"/>
              </a:rPr>
              <a:t>(Quaglino, 1987)</a:t>
            </a:r>
            <a:endParaRPr lang="it-IT" sz="1600" dirty="0"/>
          </a:p>
        </p:txBody>
      </p:sp>
      <p:sp>
        <p:nvSpPr>
          <p:cNvPr id="10" name="Rettangolo 9"/>
          <p:cNvSpPr/>
          <p:nvPr/>
        </p:nvSpPr>
        <p:spPr>
          <a:xfrm>
            <a:off x="395536" y="2420888"/>
            <a:ext cx="8424936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it-IT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mutamento dei ruoli e delle relazioni proprie dei ruoli e, quindi, anche delle mansioni e dei rapporti personali di coloro che li esplicano</a:t>
            </a:r>
          </a:p>
          <a:p>
            <a:pPr algn="r"/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(Rice, 1974)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2895908"/>
            <a:ext cx="828092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it-IT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900" dirty="0" smtClean="0">
                <a:latin typeface="Arial" pitchFamily="34" charset="0"/>
                <a:cs typeface="Arial" pitchFamily="34" charset="0"/>
              </a:rPr>
              <a:t>Cambiamento come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alterazione o modificazione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di una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procedura,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di una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politica o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 di una capacità,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per sostituirla con un’efficace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alternativa</a:t>
            </a:r>
          </a:p>
          <a:p>
            <a:pPr algn="ctr"/>
            <a:endParaRPr lang="it-IT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403648" y="5445224"/>
            <a:ext cx="2304256" cy="79208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Pianificazione del processo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364088" y="5445224"/>
            <a:ext cx="2304256" cy="79208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Gestione del processo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331912"/>
            <a:ext cx="8784976" cy="10088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4000" dirty="0" smtClean="0">
                <a:latin typeface="Arial" pitchFamily="34" charset="0"/>
                <a:cs typeface="Arial" pitchFamily="34" charset="0"/>
              </a:rPr>
              <a:t>La teoria razionale</a:t>
            </a:r>
            <a:endParaRPr lang="it-I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04048" y="18355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Organizzazione come sistema chiuso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55576" y="4005064"/>
            <a:ext cx="3600400" cy="129614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45000"/>
                  <a:shade val="30000"/>
                  <a:satMod val="115000"/>
                </a:schemeClr>
              </a:gs>
              <a:gs pos="50000">
                <a:schemeClr val="accent2">
                  <a:tint val="45000"/>
                  <a:shade val="67500"/>
                  <a:satMod val="115000"/>
                </a:schemeClr>
              </a:gs>
              <a:gs pos="100000">
                <a:schemeClr val="accent2">
                  <a:tint val="4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Processo sistematico prescrittivo e logico</a:t>
            </a:r>
          </a:p>
          <a:p>
            <a:pPr algn="ctr">
              <a:spcBef>
                <a:spcPts val="600"/>
              </a:spcBef>
            </a:pPr>
            <a:r>
              <a:rPr lang="it-IT" sz="1500" dirty="0" smtClean="0">
                <a:latin typeface="Arial" pitchFamily="34" charset="0"/>
                <a:cs typeface="Arial" pitchFamily="34" charset="0"/>
              </a:rPr>
              <a:t>(formulazione degli obiettivi, realizzazione, valutazione e modifica)</a:t>
            </a:r>
            <a:endParaRPr lang="it-IT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716016" y="4005064"/>
            <a:ext cx="3600400" cy="1296144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45000"/>
                  <a:shade val="30000"/>
                  <a:satMod val="115000"/>
                </a:schemeClr>
              </a:gs>
              <a:gs pos="50000">
                <a:schemeClr val="accent2">
                  <a:tint val="45000"/>
                  <a:shade val="67500"/>
                  <a:satMod val="115000"/>
                </a:schemeClr>
              </a:gs>
              <a:gs pos="100000">
                <a:schemeClr val="accent2">
                  <a:tint val="4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Leader (carismatico) </a:t>
            </a:r>
          </a:p>
          <a:p>
            <a:pPr algn="ctr">
              <a:spcBef>
                <a:spcPts val="600"/>
              </a:spcBef>
            </a:pPr>
            <a:r>
              <a:rPr lang="it-IT" sz="1500" dirty="0" smtClean="0">
                <a:latin typeface="Arial" pitchFamily="34" charset="0"/>
                <a:cs typeface="Arial" pitchFamily="34" charset="0"/>
              </a:rPr>
              <a:t>(allineare obiettivi, aspettative, struttura organizzativa e opportunità ambientali)</a:t>
            </a:r>
            <a:endParaRPr lang="it-IT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2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9592" y="2834933"/>
            <a:ext cx="7416824" cy="95410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dirty="0" smtClean="0">
                <a:latin typeface="Arial" pitchFamily="34" charset="0"/>
                <a:cs typeface="Arial" pitchFamily="34" charset="0"/>
              </a:rPr>
              <a:t>Il cambiamento è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insito nel ciclo di vita dell’organizzazione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e connaturato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ai meccanismi evolutivi per selezione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naturale</a:t>
            </a: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720080"/>
          </a:xfrm>
        </p:spPr>
        <p:txBody>
          <a:bodyPr>
            <a:normAutofit/>
          </a:bodyPr>
          <a:lstStyle/>
          <a:p>
            <a:r>
              <a:rPr lang="it-IT" sz="4000" dirty="0" smtClean="0">
                <a:latin typeface="Arial" pitchFamily="34" charset="0"/>
                <a:cs typeface="Arial" pitchFamily="34" charset="0"/>
              </a:rPr>
              <a:t>La teoria biologica</a:t>
            </a:r>
            <a:endParaRPr lang="it-I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44008" y="184482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Organizzazione come organismo vivente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79512" y="2492896"/>
            <a:ext cx="46754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</a:t>
            </a:r>
          </a:p>
          <a:p>
            <a:pPr algn="ctr"/>
            <a:r>
              <a:rPr lang="it-IT" b="1" dirty="0" smtClean="0"/>
              <a:t>I</a:t>
            </a:r>
          </a:p>
          <a:p>
            <a:pPr algn="ctr"/>
            <a:r>
              <a:rPr lang="it-IT" b="1" dirty="0" smtClean="0"/>
              <a:t>C</a:t>
            </a:r>
          </a:p>
          <a:p>
            <a:pPr algn="ctr"/>
            <a:r>
              <a:rPr lang="it-IT" b="1" dirty="0" smtClean="0"/>
              <a:t>L</a:t>
            </a:r>
          </a:p>
          <a:p>
            <a:pPr algn="ctr"/>
            <a:r>
              <a:rPr lang="it-IT" b="1" dirty="0" smtClean="0"/>
              <a:t>O</a:t>
            </a:r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D</a:t>
            </a:r>
          </a:p>
          <a:p>
            <a:pPr algn="ctr"/>
            <a:r>
              <a:rPr lang="it-IT" b="1" dirty="0" smtClean="0"/>
              <a:t>I</a:t>
            </a:r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V</a:t>
            </a:r>
          </a:p>
          <a:p>
            <a:pPr algn="ctr"/>
            <a:r>
              <a:rPr lang="it-IT" b="1" dirty="0" smtClean="0"/>
              <a:t>I</a:t>
            </a:r>
          </a:p>
          <a:p>
            <a:pPr algn="ctr"/>
            <a:r>
              <a:rPr lang="it-IT" b="1" dirty="0" smtClean="0"/>
              <a:t>T</a:t>
            </a:r>
          </a:p>
          <a:p>
            <a:pPr algn="ctr"/>
            <a:r>
              <a:rPr lang="it-IT" b="1" dirty="0" smtClean="0"/>
              <a:t>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496944" y="2492896"/>
            <a:ext cx="46754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E</a:t>
            </a:r>
          </a:p>
          <a:p>
            <a:pPr algn="ctr"/>
            <a:r>
              <a:rPr lang="it-IT" b="1" dirty="0" smtClean="0"/>
              <a:t>V</a:t>
            </a:r>
          </a:p>
          <a:p>
            <a:pPr algn="ctr"/>
            <a:r>
              <a:rPr lang="it-IT" b="1" dirty="0" smtClean="0"/>
              <a:t>O</a:t>
            </a:r>
          </a:p>
          <a:p>
            <a:pPr algn="ctr"/>
            <a:r>
              <a:rPr lang="it-IT" b="1" dirty="0" smtClean="0"/>
              <a:t>L</a:t>
            </a:r>
          </a:p>
          <a:p>
            <a:pPr algn="ctr"/>
            <a:r>
              <a:rPr lang="it-IT" b="1" dirty="0" smtClean="0"/>
              <a:t>U</a:t>
            </a:r>
          </a:p>
          <a:p>
            <a:pPr algn="ctr"/>
            <a:r>
              <a:rPr lang="it-IT" b="1" dirty="0" smtClean="0"/>
              <a:t>Z</a:t>
            </a:r>
          </a:p>
          <a:p>
            <a:pPr algn="ctr"/>
            <a:r>
              <a:rPr lang="it-IT" b="1" dirty="0" smtClean="0"/>
              <a:t>I</a:t>
            </a:r>
          </a:p>
          <a:p>
            <a:pPr algn="ctr"/>
            <a:r>
              <a:rPr lang="it-IT" b="1" dirty="0" smtClean="0"/>
              <a:t>O</a:t>
            </a:r>
          </a:p>
          <a:p>
            <a:pPr algn="ctr"/>
            <a:r>
              <a:rPr lang="it-IT" b="1" dirty="0" smtClean="0"/>
              <a:t>N</a:t>
            </a:r>
          </a:p>
          <a:p>
            <a:pPr algn="ctr"/>
            <a:r>
              <a:rPr lang="it-IT" b="1" dirty="0" smtClean="0"/>
              <a:t>E </a:t>
            </a:r>
            <a:endParaRPr lang="it-IT" b="1" dirty="0"/>
          </a:p>
        </p:txBody>
      </p:sp>
      <p:sp>
        <p:nvSpPr>
          <p:cNvPr id="14" name="Rettangolo 13"/>
          <p:cNvSpPr/>
          <p:nvPr/>
        </p:nvSpPr>
        <p:spPr>
          <a:xfrm>
            <a:off x="755576" y="4161854"/>
            <a:ext cx="597666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it-IT" sz="1900" dirty="0" smtClean="0">
                <a:latin typeface="Arial" pitchFamily="34" charset="0"/>
                <a:cs typeface="Arial" pitchFamily="34" charset="0"/>
              </a:rPr>
              <a:t>Sequenza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regolare caratterizzata da stadi universali: nascita, crescita, maturità, declino e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morte</a:t>
            </a:r>
          </a:p>
          <a:p>
            <a:endParaRPr lang="it-IT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11760" y="5313982"/>
            <a:ext cx="597666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r>
              <a:rPr lang="it-IT" sz="1900" dirty="0" smtClean="0">
                <a:latin typeface="Arial" pitchFamily="34" charset="0"/>
                <a:cs typeface="Arial" pitchFamily="34" charset="0"/>
              </a:rPr>
              <a:t>Adattamento e cambiamento che riducono il rischio di fallimento e di declino</a:t>
            </a:r>
          </a:p>
          <a:p>
            <a:endParaRPr lang="it-IT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0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720080"/>
          </a:xfrm>
        </p:spPr>
        <p:txBody>
          <a:bodyPr>
            <a:normAutofit/>
          </a:bodyPr>
          <a:lstStyle/>
          <a:p>
            <a:r>
              <a:rPr lang="it-IT" sz="4000" dirty="0" smtClean="0">
                <a:latin typeface="Arial" pitchFamily="34" charset="0"/>
                <a:cs typeface="Arial" pitchFamily="34" charset="0"/>
              </a:rPr>
              <a:t>La teoria istituzionale</a:t>
            </a:r>
            <a:endParaRPr lang="it-IT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60032" y="184482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Organizzazione come sistema aperto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71600" y="2978949"/>
            <a:ext cx="7200800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it-IT" sz="2000" dirty="0" smtClean="0">
                <a:latin typeface="Arial" pitchFamily="34" charset="0"/>
                <a:cs typeface="Arial" pitchFamily="34" charset="0"/>
              </a:rPr>
              <a:t>Il cambiamento emana dalla pressione alla conformità  attraverso l’elaborazione e l’incorporazione di nuove norme</a:t>
            </a:r>
          </a:p>
          <a:p>
            <a:endParaRPr lang="it-IT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e 8"/>
          <p:cNvSpPr/>
          <p:nvPr/>
        </p:nvSpPr>
        <p:spPr>
          <a:xfrm>
            <a:off x="1763688" y="4365104"/>
            <a:ext cx="2160240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Norme 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5004048" y="4365104"/>
            <a:ext cx="2808312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Modelli comportamentali 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Connettore 2 32"/>
          <p:cNvCxnSpPr/>
          <p:nvPr/>
        </p:nvCxnSpPr>
        <p:spPr>
          <a:xfrm>
            <a:off x="4067944" y="4941168"/>
            <a:ext cx="792088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179512" y="5771872"/>
            <a:ext cx="8784976" cy="9694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900" dirty="0" smtClean="0">
                <a:latin typeface="Arial" pitchFamily="34" charset="0"/>
                <a:cs typeface="Arial" pitchFamily="34" charset="0"/>
              </a:rPr>
              <a:t>Organizzazioni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prigioniere del proprio contesto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istituzionale.</a:t>
            </a:r>
          </a:p>
          <a:p>
            <a:r>
              <a:rPr lang="it-IT" sz="1900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stesse pratiche istituzionalizzate costituiscono la risposta adattativa delle organizzazioni alle esigenze presenti nel loro ambiente istituzionale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9" grpId="1" animBg="1"/>
      <p:bldP spid="31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720080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Arial" pitchFamily="34" charset="0"/>
                <a:cs typeface="Arial" pitchFamily="34" charset="0"/>
              </a:rPr>
              <a:t>La teoria della cultura organizzativa</a:t>
            </a:r>
            <a:endParaRPr lang="it-I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11560" y="1124744"/>
            <a:ext cx="7992888" cy="954107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it-IT" sz="2000" dirty="0" smtClean="0">
                <a:latin typeface="Arial" pitchFamily="34" charset="0"/>
                <a:cs typeface="Arial" pitchFamily="34" charset="0"/>
              </a:rPr>
              <a:t>Il cambiamento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emerge quando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credenze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valori fortemente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mantenuti dai soggetti iniziano a modificarsi.</a:t>
            </a:r>
          </a:p>
          <a:p>
            <a:endParaRPr lang="it-IT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9512" y="2492896"/>
            <a:ext cx="46754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C</a:t>
            </a:r>
          </a:p>
          <a:p>
            <a:pPr algn="ctr"/>
            <a:r>
              <a:rPr lang="it-IT" sz="2000" b="1" dirty="0" smtClean="0"/>
              <a:t>U</a:t>
            </a:r>
          </a:p>
          <a:p>
            <a:pPr algn="ctr"/>
            <a:r>
              <a:rPr lang="it-IT" sz="2000" b="1" dirty="0" smtClean="0"/>
              <a:t>L</a:t>
            </a:r>
          </a:p>
          <a:p>
            <a:pPr algn="ctr"/>
            <a:r>
              <a:rPr lang="it-IT" sz="2000" b="1" dirty="0" smtClean="0"/>
              <a:t>T</a:t>
            </a:r>
          </a:p>
          <a:p>
            <a:pPr algn="ctr"/>
            <a:r>
              <a:rPr lang="it-IT" sz="2000" b="1" dirty="0" smtClean="0"/>
              <a:t>U</a:t>
            </a:r>
          </a:p>
          <a:p>
            <a:pPr algn="ctr"/>
            <a:r>
              <a:rPr lang="it-IT" sz="2000" b="1" dirty="0" smtClean="0"/>
              <a:t>R</a:t>
            </a:r>
          </a:p>
          <a:p>
            <a:pPr algn="ctr"/>
            <a:r>
              <a:rPr lang="it-IT" sz="2000" b="1" dirty="0" smtClean="0"/>
              <a:t>A</a:t>
            </a:r>
          </a:p>
          <a:p>
            <a:pPr algn="ctr"/>
            <a:endParaRPr lang="it-IT" b="1" dirty="0" smtClean="0"/>
          </a:p>
        </p:txBody>
      </p:sp>
      <p:sp>
        <p:nvSpPr>
          <p:cNvPr id="12" name="Rettangolo 11"/>
          <p:cNvSpPr/>
          <p:nvPr/>
        </p:nvSpPr>
        <p:spPr>
          <a:xfrm>
            <a:off x="755576" y="3274238"/>
            <a:ext cx="7488832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Assunti di base </a:t>
            </a:r>
            <a:r>
              <a:rPr lang="it-IT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convinzioni </a:t>
            </a:r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condivise dai membri dell’organizzazione per risolvere problemi di adattamento esterno e integrazione interna che agiscono inconsapevolmente e che definiscono la visione scontata che l’organizzazione ha di sé e del proprio ambiente</a:t>
            </a:r>
          </a:p>
          <a:p>
            <a:pPr algn="r"/>
            <a:r>
              <a:rPr lang="it-I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(Schein)</a:t>
            </a:r>
            <a:endParaRPr lang="it-IT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403648" y="5301208"/>
            <a:ext cx="7488832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dirty="0" smtClean="0">
                <a:latin typeface="Arial" pitchFamily="34" charset="0"/>
                <a:cs typeface="Arial" pitchFamily="34" charset="0"/>
              </a:rPr>
              <a:t>Il radicamento della cultura nelle pratiche organizzative e l’adesione ad essa indiscussa da parte dei membri, rende il cambiamento culturale  difficile da realizzare 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1" grpId="0" animBg="1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720080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Arial" pitchFamily="34" charset="0"/>
                <a:cs typeface="Arial" pitchFamily="34" charset="0"/>
              </a:rPr>
              <a:t>La teoria psicologica </a:t>
            </a:r>
            <a:endParaRPr lang="it-I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99592" y="3274238"/>
            <a:ext cx="7560840" cy="267765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it-IT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Risposte organizzative che facilitano l’accettazione del cambiamento 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27584" y="1124744"/>
            <a:ext cx="7488832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 smtClean="0">
                <a:latin typeface="Arial" pitchFamily="34" charset="0"/>
                <a:cs typeface="Arial" pitchFamily="34" charset="0"/>
              </a:rPr>
              <a:t>Impatto del cambiamento: </a:t>
            </a:r>
          </a:p>
          <a:p>
            <a:pPr algn="ctr">
              <a:spcBef>
                <a:spcPts val="60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Come gli individui reagiscono al cambiamento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35696" y="3789040"/>
            <a:ext cx="2232248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i="1" dirty="0" smtClean="0">
                <a:latin typeface="Arial" pitchFamily="34" charset="0"/>
                <a:cs typeface="Arial" pitchFamily="34" charset="0"/>
              </a:rPr>
              <a:t>Discomfort zone</a:t>
            </a:r>
            <a:endParaRPr lang="it-IT" sz="19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4355976" y="4293096"/>
            <a:ext cx="792088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5292080" y="3789040"/>
            <a:ext cx="2232248" cy="93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i="1" dirty="0" smtClean="0">
                <a:latin typeface="Arial" pitchFamily="34" charset="0"/>
                <a:cs typeface="Arial" pitchFamily="34" charset="0"/>
              </a:rPr>
              <a:t>Comfort zone</a:t>
            </a:r>
            <a:endParaRPr lang="it-IT" sz="19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1" animBg="1"/>
      <p:bldP spid="1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179512" y="1412776"/>
            <a:ext cx="8784976" cy="86409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it-IT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Apprendimento                   &amp;                  Sensemaking </a:t>
            </a:r>
          </a:p>
          <a:p>
            <a:pPr algn="ctr"/>
            <a:r>
              <a:rPr lang="it-IT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come base per il Cambiamento </a:t>
            </a:r>
            <a:endParaRPr lang="it-IT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179512" y="260648"/>
            <a:ext cx="8784976" cy="72008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 teoria socio-cognitiva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Rectangle 51"/>
          <p:cNvSpPr>
            <a:spLocks noChangeArrowheads="1"/>
          </p:cNvSpPr>
          <p:nvPr/>
        </p:nvSpPr>
        <p:spPr bwMode="auto">
          <a:xfrm>
            <a:off x="467544" y="2852936"/>
            <a:ext cx="1080120" cy="864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it-IT" sz="600" dirty="0"/>
          </a:p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Mappe mentali e modelli 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t-IT" sz="2200" b="1" i="1" dirty="0"/>
          </a:p>
        </p:txBody>
      </p:sp>
      <p:sp>
        <p:nvSpPr>
          <p:cNvPr id="22" name="Rectangle 53"/>
          <p:cNvSpPr>
            <a:spLocks noChangeArrowheads="1"/>
          </p:cNvSpPr>
          <p:nvPr/>
        </p:nvSpPr>
        <p:spPr bwMode="auto">
          <a:xfrm>
            <a:off x="3563888" y="2852937"/>
            <a:ext cx="936104" cy="8640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Risultati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uppo 38"/>
          <p:cNvGrpSpPr/>
          <p:nvPr/>
        </p:nvGrpSpPr>
        <p:grpSpPr>
          <a:xfrm>
            <a:off x="1691680" y="3356991"/>
            <a:ext cx="2304256" cy="1584177"/>
            <a:chOff x="1619672" y="3068960"/>
            <a:chExt cx="2304256" cy="1584177"/>
          </a:xfrm>
        </p:grpSpPr>
        <p:sp>
          <p:nvSpPr>
            <p:cNvPr id="24" name="Line 59"/>
            <p:cNvSpPr>
              <a:spLocks noChangeShapeType="1"/>
            </p:cNvSpPr>
            <p:nvPr/>
          </p:nvSpPr>
          <p:spPr bwMode="auto">
            <a:xfrm flipH="1" flipV="1">
              <a:off x="1619672" y="3068960"/>
              <a:ext cx="0" cy="1584176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3923928" y="3429001"/>
              <a:ext cx="0" cy="1224136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Line 61"/>
            <p:cNvSpPr>
              <a:spLocks noChangeShapeType="1"/>
            </p:cNvSpPr>
            <p:nvPr/>
          </p:nvSpPr>
          <p:spPr bwMode="auto">
            <a:xfrm>
              <a:off x="1619672" y="4653136"/>
              <a:ext cx="2302148" cy="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dirty="0"/>
            </a:p>
          </p:txBody>
        </p:sp>
      </p:grpSp>
      <p:grpSp>
        <p:nvGrpSpPr>
          <p:cNvPr id="40" name="Gruppo 39"/>
          <p:cNvGrpSpPr/>
          <p:nvPr/>
        </p:nvGrpSpPr>
        <p:grpSpPr>
          <a:xfrm>
            <a:off x="323528" y="3356124"/>
            <a:ext cx="3824359" cy="2377132"/>
            <a:chOff x="323528" y="3068092"/>
            <a:chExt cx="3824359" cy="2377132"/>
          </a:xfrm>
        </p:grpSpPr>
        <p:sp>
          <p:nvSpPr>
            <p:cNvPr id="28" name="Line 64"/>
            <p:cNvSpPr>
              <a:spLocks noChangeShapeType="1"/>
            </p:cNvSpPr>
            <p:nvPr/>
          </p:nvSpPr>
          <p:spPr bwMode="auto">
            <a:xfrm flipV="1">
              <a:off x="323528" y="3068092"/>
              <a:ext cx="0" cy="2377132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9" name="Line 63"/>
            <p:cNvSpPr>
              <a:spLocks noChangeShapeType="1"/>
            </p:cNvSpPr>
            <p:nvPr/>
          </p:nvSpPr>
          <p:spPr bwMode="auto">
            <a:xfrm flipH="1">
              <a:off x="4139951" y="3429000"/>
              <a:ext cx="7936" cy="2016224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" name="Line 66"/>
            <p:cNvSpPr>
              <a:spLocks noChangeShapeType="1"/>
            </p:cNvSpPr>
            <p:nvPr/>
          </p:nvSpPr>
          <p:spPr bwMode="auto">
            <a:xfrm>
              <a:off x="323528" y="5445224"/>
              <a:ext cx="3816424" cy="0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1" name="Rectangle 72"/>
          <p:cNvSpPr>
            <a:spLocks noChangeArrowheads="1"/>
          </p:cNvSpPr>
          <p:nvPr/>
        </p:nvSpPr>
        <p:spPr bwMode="auto">
          <a:xfrm>
            <a:off x="1835696" y="2852936"/>
            <a:ext cx="1439937" cy="864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it-IT" sz="100" b="1" dirty="0" smtClean="0">
              <a:solidFill>
                <a:srgbClr val="0000CC"/>
              </a:solidFill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Comportamenti 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2267744" y="4581128"/>
            <a:ext cx="1152128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2100"/>
              </a:lnSpc>
              <a:spcBef>
                <a:spcPts val="800"/>
              </a:spcBef>
              <a:spcAft>
                <a:spcPts val="1700"/>
              </a:spcAft>
            </a:pPr>
            <a:r>
              <a:rPr lang="it-IT" sz="1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Single-loop</a:t>
            </a:r>
            <a:r>
              <a:rPr lang="it-IT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learning</a:t>
            </a:r>
          </a:p>
        </p:txBody>
      </p:sp>
      <p:sp>
        <p:nvSpPr>
          <p:cNvPr id="33" name="Rectangle 55"/>
          <p:cNvSpPr>
            <a:spLocks noChangeArrowheads="1"/>
          </p:cNvSpPr>
          <p:nvPr/>
        </p:nvSpPr>
        <p:spPr bwMode="auto">
          <a:xfrm>
            <a:off x="827584" y="5373216"/>
            <a:ext cx="1152128" cy="6480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ts val="2100"/>
              </a:lnSpc>
              <a:spcBef>
                <a:spcPts val="800"/>
              </a:spcBef>
              <a:spcAft>
                <a:spcPts val="1700"/>
              </a:spcAft>
            </a:pPr>
            <a:r>
              <a:rPr lang="it-IT" sz="1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Double-loop</a:t>
            </a:r>
            <a:r>
              <a:rPr lang="it-IT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learning</a:t>
            </a:r>
          </a:p>
        </p:txBody>
      </p:sp>
      <p:sp>
        <p:nvSpPr>
          <p:cNvPr id="34" name="Line 195"/>
          <p:cNvSpPr>
            <a:spLocks noChangeShapeType="1"/>
          </p:cNvSpPr>
          <p:nvPr/>
        </p:nvSpPr>
        <p:spPr bwMode="auto">
          <a:xfrm>
            <a:off x="179513" y="3284984"/>
            <a:ext cx="288032" cy="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" name="Line 195"/>
          <p:cNvSpPr>
            <a:spLocks noChangeShapeType="1"/>
          </p:cNvSpPr>
          <p:nvPr/>
        </p:nvSpPr>
        <p:spPr bwMode="auto">
          <a:xfrm>
            <a:off x="1547664" y="3284984"/>
            <a:ext cx="288032" cy="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" name="Line 195"/>
          <p:cNvSpPr>
            <a:spLocks noChangeShapeType="1"/>
          </p:cNvSpPr>
          <p:nvPr/>
        </p:nvSpPr>
        <p:spPr bwMode="auto">
          <a:xfrm>
            <a:off x="3275856" y="3284984"/>
            <a:ext cx="288032" cy="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" name="Rettangolo 40"/>
          <p:cNvSpPr/>
          <p:nvPr/>
        </p:nvSpPr>
        <p:spPr>
          <a:xfrm>
            <a:off x="5004048" y="2636912"/>
            <a:ext cx="3600400" cy="14401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dirty="0" smtClean="0">
                <a:latin typeface="Arial" pitchFamily="34" charset="0"/>
                <a:cs typeface="Arial" pitchFamily="34" charset="0"/>
              </a:rPr>
              <a:t>(ri) Costruire la realtà:</a:t>
            </a:r>
          </a:p>
          <a:p>
            <a:pPr algn="ctr"/>
            <a:r>
              <a:rPr lang="it-IT" sz="1900" dirty="0" smtClean="0">
                <a:latin typeface="Arial" pitchFamily="34" charset="0"/>
                <a:cs typeface="Arial" pitchFamily="34" charset="0"/>
              </a:rPr>
              <a:t>mettere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ordine e creare senso, retrospettivamente, rispetto a ciò che è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accaduto.</a:t>
            </a:r>
            <a:endParaRPr lang="it-IT" sz="1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Connettore 2 43"/>
          <p:cNvCxnSpPr/>
          <p:nvPr/>
        </p:nvCxnSpPr>
        <p:spPr>
          <a:xfrm>
            <a:off x="6804248" y="4077072"/>
            <a:ext cx="0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4932040" y="4581128"/>
            <a:ext cx="374441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9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cambiamento risiede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nella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produzione e nell’alterazione dell’ordine che le persone </a:t>
            </a:r>
            <a:r>
              <a:rPr lang="it-IT" sz="1900" dirty="0" smtClean="0">
                <a:latin typeface="Arial" pitchFamily="34" charset="0"/>
                <a:cs typeface="Arial" pitchFamily="34" charset="0"/>
              </a:rPr>
              <a:t> hanno </a:t>
            </a:r>
            <a:r>
              <a:rPr lang="it-IT" sz="1900" dirty="0">
                <a:latin typeface="Arial" pitchFamily="34" charset="0"/>
                <a:cs typeface="Arial" pitchFamily="34" charset="0"/>
              </a:rPr>
              <a:t>creato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2771800" y="6093296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(Argyris e Schon)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7236296" y="6093296"/>
            <a:ext cx="172819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(Weick)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 animBg="1"/>
      <p:bldP spid="22" grpId="0" animBg="1"/>
      <p:bldP spid="31" grpId="0" animBg="1"/>
      <p:bldP spid="32" grpId="0" animBg="1"/>
      <p:bldP spid="33" grpId="0" animBg="1"/>
      <p:bldP spid="37" grpId="0" animBg="1"/>
      <p:bldP spid="38" grpId="0" animBg="1"/>
      <p:bldP spid="41" grpId="0" animBg="1"/>
      <p:bldP spid="45" grpId="0" animBg="1"/>
      <p:bldP spid="23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527</Words>
  <Application>Microsoft Office PowerPoint</Application>
  <PresentationFormat>Presentazione su schermo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Città</vt:lpstr>
      <vt:lpstr>Le teorie del  Cambiamento Organizzativo</vt:lpstr>
      <vt:lpstr>Definizioni di cambiamento organizzativo</vt:lpstr>
      <vt:lpstr>La teoria razionale</vt:lpstr>
      <vt:lpstr>La teoria biologica</vt:lpstr>
      <vt:lpstr>La teoria istituzionale</vt:lpstr>
      <vt:lpstr>La teoria della cultura organizzativa</vt:lpstr>
      <vt:lpstr>La teoria psicologica 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Cambiamento Organizzativo</dc:title>
  <dc:creator>Utente</dc:creator>
  <cp:lastModifiedBy>Utente</cp:lastModifiedBy>
  <cp:revision>46</cp:revision>
  <dcterms:created xsi:type="dcterms:W3CDTF">2014-04-21T12:58:26Z</dcterms:created>
  <dcterms:modified xsi:type="dcterms:W3CDTF">2014-04-25T16:41:08Z</dcterms:modified>
</cp:coreProperties>
</file>