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3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4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4320" r:id="rId3"/>
    <p:sldMasterId id="2147484470" r:id="rId4"/>
    <p:sldMasterId id="2147484516" r:id="rId5"/>
    <p:sldMasterId id="2147484763" r:id="rId6"/>
    <p:sldMasterId id="2147484775" r:id="rId7"/>
    <p:sldMasterId id="2147484787" r:id="rId8"/>
    <p:sldMasterId id="2147484891" r:id="rId9"/>
    <p:sldMasterId id="2147484915" r:id="rId10"/>
    <p:sldMasterId id="2147484976" r:id="rId11"/>
    <p:sldMasterId id="2147484988" r:id="rId12"/>
    <p:sldMasterId id="2147485000" r:id="rId13"/>
    <p:sldMasterId id="2147485012" r:id="rId14"/>
    <p:sldMasterId id="2147485024" r:id="rId15"/>
  </p:sldMasterIdLst>
  <p:notesMasterIdLst>
    <p:notesMasterId r:id="rId44"/>
  </p:notesMasterIdLst>
  <p:sldIdLst>
    <p:sldId id="445" r:id="rId16"/>
    <p:sldId id="409" r:id="rId17"/>
    <p:sldId id="451" r:id="rId18"/>
    <p:sldId id="483" r:id="rId19"/>
    <p:sldId id="506" r:id="rId20"/>
    <p:sldId id="508" r:id="rId21"/>
    <p:sldId id="509" r:id="rId22"/>
    <p:sldId id="510" r:id="rId23"/>
    <p:sldId id="511" r:id="rId24"/>
    <p:sldId id="507" r:id="rId25"/>
    <p:sldId id="476" r:id="rId26"/>
    <p:sldId id="454" r:id="rId27"/>
    <p:sldId id="500" r:id="rId28"/>
    <p:sldId id="512" r:id="rId29"/>
    <p:sldId id="474" r:id="rId30"/>
    <p:sldId id="499" r:id="rId31"/>
    <p:sldId id="495" r:id="rId32"/>
    <p:sldId id="494" r:id="rId33"/>
    <p:sldId id="497" r:id="rId34"/>
    <p:sldId id="477" r:id="rId35"/>
    <p:sldId id="491" r:id="rId36"/>
    <p:sldId id="479" r:id="rId37"/>
    <p:sldId id="482" r:id="rId38"/>
    <p:sldId id="478" r:id="rId39"/>
    <p:sldId id="408" r:id="rId40"/>
    <p:sldId id="485" r:id="rId41"/>
    <p:sldId id="492" r:id="rId42"/>
    <p:sldId id="432" r:id="rId4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589A"/>
    <a:srgbClr val="473DA9"/>
    <a:srgbClr val="009900"/>
    <a:srgbClr val="4F44BC"/>
    <a:srgbClr val="00C800"/>
    <a:srgbClr val="6056C2"/>
    <a:srgbClr val="25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26" autoAdjust="0"/>
    <p:restoredTop sz="94660"/>
  </p:normalViewPr>
  <p:slideViewPr>
    <p:cSldViewPr>
      <p:cViewPr varScale="1">
        <p:scale>
          <a:sx n="70" d="100"/>
          <a:sy n="70" d="100"/>
        </p:scale>
        <p:origin x="11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theme" Target="theme/theme1.xml"/><Relationship Id="rId68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6492BE-CC86-4A29-89A8-260574FDE5EA}" type="datetimeFigureOut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1012C6-FBA7-49DC-AE06-C4557A7EFD6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3267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2F1579-A85B-4844-B066-2E50C7B115B3}" type="slidenum">
              <a:rPr lang="it-IT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6037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2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4130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304131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5A8237F-B5FD-4CB3-9A90-8585ECE65EC7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/>
              <a:t>22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659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DFDCA5-A485-4C20-A541-280C8A17A409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196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0D58E-C475-42B3-AC91-01373D524189}" type="datetimeFigureOut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CCAD2-C7B4-4BA3-86CB-45A3030A13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CA702-E5D4-42C9-9508-364710D5C3C2}" type="datetimeFigureOut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AAB3D-3E65-43BE-B816-CD7E26A97A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F5F7B2-6A0F-424A-86A6-527DEEF1EE15}" type="datetime1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22F3AE-0E5D-44E1-8159-9303A1E6A1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6429406"/>
      </p:ext>
    </p:extLst>
  </p:cSld>
  <p:clrMapOvr>
    <a:masterClrMapping/>
  </p:clrMapOvr>
  <p:transition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F0DF1D-F5A3-442D-9300-C9FE7FD8004D}" type="datetime1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5FCC4B-8BAB-44F7-A692-B6C93396B0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8178059"/>
      </p:ext>
    </p:extLst>
  </p:cSld>
  <p:clrMapOvr>
    <a:masterClrMapping/>
  </p:clrMapOvr>
  <p:transition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E2CB14-11B7-4320-A7F5-23E8DFFD37AE}" type="datetime1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B6809D-6460-487D-8D02-03A6B871902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635402"/>
      </p:ext>
    </p:extLst>
  </p:cSld>
  <p:clrMapOvr>
    <a:masterClrMapping/>
  </p:clrMapOvr>
  <p:transition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337C27-3E23-4DB2-AE0E-DA4FEABBC4F4}" type="datetime1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E46526-FB5E-4785-9D64-6C66C5C4B84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7456688"/>
      </p:ext>
    </p:extLst>
  </p:cSld>
  <p:clrMapOvr>
    <a:masterClrMapping/>
  </p:clrMapOvr>
  <p:transition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CBE97C-F9FD-466C-B6CF-3BEB63F4A2BD}" type="datetime1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C44F7F-E122-4CA9-9804-C2AB06585AD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371979"/>
      </p:ext>
    </p:extLst>
  </p:cSld>
  <p:clrMapOvr>
    <a:masterClrMapping/>
  </p:clrMapOvr>
  <p:transition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005151-3C17-4337-A7F7-87AB718DF70B}" type="datetime1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A280A2C-A56A-4DB7-BE12-03D8956882A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7937113"/>
      </p:ext>
    </p:extLst>
  </p:cSld>
  <p:clrMapOvr>
    <a:masterClrMapping/>
  </p:clrMapOvr>
  <p:transition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0B9FBC-3359-47F6-B517-8988E96B1DA3}" type="datetime1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0454D9-B9E4-450A-BA8F-6B85178666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1979972"/>
      </p:ext>
    </p:extLst>
  </p:cSld>
  <p:clrMapOvr>
    <a:masterClrMapping/>
  </p:clrMapOvr>
  <p:transition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4CF2602-633C-4406-9207-5445C2BF4E09}" type="datetime1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4B5D7E-0265-4722-A8E3-B00D3E3A9D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067466"/>
      </p:ext>
    </p:extLst>
  </p:cSld>
  <p:clrMapOvr>
    <a:masterClrMapping/>
  </p:clrMapOvr>
  <p:transition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70EBB0-9A8B-4473-B8BD-AFE2A199356A}" type="datetime1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CBC125-F250-457E-B4F9-B4EF9E8B711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1092129"/>
      </p:ext>
    </p:extLst>
  </p:cSld>
  <p:clrMapOvr>
    <a:masterClrMapping/>
  </p:clrMapOvr>
  <p:transition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DD58C6-5F6E-4519-BC92-FE24DAE56DF8}" type="datetime1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36BF7A-2730-44EE-B6FC-0E729A74FE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2691484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8CF9F-E10A-4475-B3CA-53D2354B6A4D}" type="datetimeFigureOut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58C0F-4653-4FB7-B7E8-D8FDDA8439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46747AA6-42AE-41AB-9B1F-8C68B2993CB6}" type="datetimeFigureOut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574C956A-92D6-4CBC-8A36-92F03E6BD4F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2235941"/>
      </p:ext>
    </p:extLst>
  </p:cSld>
  <p:clrMapOvr>
    <a:masterClrMapping/>
  </p:clrMapOvr>
  <p:transition spd="med">
    <p:pull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96952236-AE23-4515-B22E-1110E740FB70}" type="datetimeFigureOut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FA24D2F3-FC0A-4BAF-8EDE-8CEE4716ED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9153874"/>
      </p:ext>
    </p:extLst>
  </p:cSld>
  <p:clrMapOvr>
    <a:masterClrMapping/>
  </p:clrMapOvr>
  <p:transition spd="med">
    <p:pull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50A0E246-4BCB-4B57-B324-912C803F4B91}" type="datetimeFigureOut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B5635B5B-9179-4A6D-8DCA-8166E52E7A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18379"/>
      </p:ext>
    </p:extLst>
  </p:cSld>
  <p:clrMapOvr>
    <a:masterClrMapping/>
  </p:clrMapOvr>
  <p:transition spd="med">
    <p:pull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EAA1FE23-EB95-4ED1-8C1F-88D1DCA126D1}" type="datetimeFigureOut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2779A489-8A08-4659-BA46-BAEC33ACBF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7907012"/>
      </p:ext>
    </p:extLst>
  </p:cSld>
  <p:clrMapOvr>
    <a:masterClrMapping/>
  </p:clrMapOvr>
  <p:transition spd="med">
    <p:pull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ABDAC539-549A-458D-BE7B-2B35B3AD2273}" type="datetimeFigureOut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8A2DDDDD-FFC6-4DC9-ABB2-3E7F4AE4E5A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3894302"/>
      </p:ext>
    </p:extLst>
  </p:cSld>
  <p:clrMapOvr>
    <a:masterClrMapping/>
  </p:clrMapOvr>
  <p:transition spd="med">
    <p:pull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AF072D32-D77D-4121-882B-D8DB180B4EA4}" type="datetimeFigureOut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2171D92E-DCA9-4CCD-8B40-C2454BD6E52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2337480"/>
      </p:ext>
    </p:extLst>
  </p:cSld>
  <p:clrMapOvr>
    <a:masterClrMapping/>
  </p:clrMapOvr>
  <p:transition spd="med">
    <p:pull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045544FA-0C10-4839-B625-39F74A7DDC3D}" type="datetimeFigureOut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4B11F21F-294D-411D-B112-9C9547CC70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4702427"/>
      </p:ext>
    </p:extLst>
  </p:cSld>
  <p:clrMapOvr>
    <a:masterClrMapping/>
  </p:clrMapOvr>
  <p:transition spd="med">
    <p:pull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21432EFB-07EF-4565-96C7-76450ED8FFB2}" type="datetimeFigureOut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0914BA69-A358-474F-8110-811E14710E8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766950"/>
      </p:ext>
    </p:extLst>
  </p:cSld>
  <p:clrMapOvr>
    <a:masterClrMapping/>
  </p:clrMapOvr>
  <p:transition spd="med">
    <p:pull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7C8B11A2-D328-4845-96F3-678DED8FBAB7}" type="datetimeFigureOut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812D0517-6BD9-44C9-AFC6-1251E3928C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2204860"/>
      </p:ext>
    </p:extLst>
  </p:cSld>
  <p:clrMapOvr>
    <a:masterClrMapping/>
  </p:clrMapOvr>
  <p:transition spd="med">
    <p:pull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75D411EC-FAB7-4159-BA68-1EDB64BE78E3}" type="datetimeFigureOut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2904B554-3C96-432F-A2A6-16AD6CCB47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0875519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159C7-A1B0-4D49-BC54-A74AA1D9421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A35C4-D189-4CE4-864B-E66C2472AA1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8183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D1A1C0EC-21F9-4C1C-B326-A1A7261F62D0}" type="datetimeFigureOut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2033C8E7-7597-4004-89DB-F5FB2E365C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2900361"/>
      </p:ext>
    </p:extLst>
  </p:cSld>
  <p:clrMapOvr>
    <a:masterClrMapping/>
  </p:clrMapOvr>
  <p:transition spd="med">
    <p:pull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r>
              <a:rPr lang="it-IT"/>
              <a:t>28 maggio 2015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r>
              <a:rPr lang="it-IT"/>
              <a:t>a cura di Mariella Spinosi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4CDC6BD0-EA50-4F90-9457-19544480F5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5900815"/>
      </p:ext>
    </p:extLst>
  </p:cSld>
  <p:clrMapOvr>
    <a:masterClrMapping/>
  </p:clrMapOvr>
  <p:transition spd="med">
    <p:pull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88081D2-3CE0-477B-8E5C-3C80F929E3C7}" type="datetimeFigureOut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8A7C9E8-9782-4F52-AFE1-F6B944C3D2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1800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3B780A0-D373-49C3-A1BA-B44D0C9EF8CC}" type="datetimeFigureOut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FA9C993-F8AA-4780-A263-FF0A9DCF06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092475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53EFD69-136E-4752-8097-3D640DF991EB}" type="datetimeFigureOut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3C1B5D2-62C1-4B30-A9BB-F2567F5284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85940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C93EB4C-0F37-4ECA-9F54-EAF6BE63A523}" type="datetimeFigureOut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F1B1E59-3520-4277-AF80-7589E16DFE5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801107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BFD06E8-CF83-46D9-8A1D-0C2541E91168}" type="datetimeFigureOut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C5A593E-E751-424A-8441-7DAD065392D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106237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FF37E84-384C-479B-882F-C5A13A14F6A0}" type="datetimeFigureOut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F8BA95C-D1BD-4CE5-8C8C-371B174A674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722607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B11E82C-4B44-46B7-836F-8799988E6EFD}" type="datetimeFigureOut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3429F02-2640-4F5D-8B17-DB660F9FA9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197562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3CAA825-A8A5-4BC3-9589-261CC4F96FFD}" type="datetimeFigureOut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4DB1F1B-2354-49D9-94C6-0A1C6F986C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9852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7044D-15A3-433B-A3C9-EE6FB6CAB5D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56427-EF6E-4D67-BC23-80F27AD2A43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8618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5A4DAAA-ECAF-41E0-8ADC-E41BC4DFC4A6}" type="datetimeFigureOut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A3A99FB-A911-4FBE-B3CD-285F758C19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576287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288DD15-8E3F-4A6B-A338-A28F61E22DD7}" type="datetimeFigureOut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9921F82-8C7B-4798-A3F3-BCD075C63F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655710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26F3560-1375-423A-9622-0E054652AEFD}" type="datetimeFigureOut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C3273E4-8482-4F39-81CA-8E87E8DBBC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167238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CBC6C-BEB2-4620-B506-CE826E319203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5322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11FFC-04D1-4EB3-8E18-4D34CCD942C7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1443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2F207-7375-4692-BB3C-B84C730ADE02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9686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12721-F95B-4F0C-B051-D0CA4FA4F73C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7319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B42CE-830C-4E05-BFBD-ACBD6B2EE062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772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614C3-71E2-46AC-A2F6-61847F1197E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5464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BE4F8-F65C-4D83-8F4D-E88A5BC1EE0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984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AD477-562E-4771-9EDC-5DFE59452C8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41AD4-0C60-4A52-842B-6309ED38E15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4946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997BA-1BCE-4049-818A-C0D831BFE7EF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46283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8CF3E-7B23-4B1A-A9E3-0C4632BDC3A4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8669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4037C-CB5B-4411-8043-C5CE14EB4C4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0956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820C2-3C30-4ECB-AF48-48A8CB8B874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5875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/>
              <a:t>20/07/2015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AFD0F62-F8D1-4377-BE36-EE48707339B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6128549"/>
      </p:ext>
    </p:extLst>
  </p:cSld>
  <p:clrMapOvr>
    <a:masterClrMapping/>
  </p:clrMapOvr>
  <p:transition>
    <p:wipe dir="r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/>
              <a:t>20/07/2015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11F8A09-CAD8-486D-916B-CCE250280D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7673564"/>
      </p:ext>
    </p:extLst>
  </p:cSld>
  <p:clrMapOvr>
    <a:masterClrMapping/>
  </p:clrMapOvr>
  <p:transition>
    <p:wipe dir="r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/>
              <a:t>20/07/2015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32150CF-3EC2-47D0-9325-09D5D3C46B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3269078"/>
      </p:ext>
    </p:extLst>
  </p:cSld>
  <p:clrMapOvr>
    <a:masterClrMapping/>
  </p:clrMapOvr>
  <p:transition>
    <p:wipe dir="r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/>
              <a:t>20/07/2015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7D09EB5-5414-4C60-B5F2-217AB5C2BE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9491972"/>
      </p:ext>
    </p:extLst>
  </p:cSld>
  <p:clrMapOvr>
    <a:masterClrMapping/>
  </p:clrMapOvr>
  <p:transition>
    <p:wipe dir="r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/>
              <a:t>20/07/2015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A5BE2A1-7486-423B-907D-C4298294F3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7139438"/>
      </p:ext>
    </p:extLst>
  </p:cSld>
  <p:clrMapOvr>
    <a:masterClrMapping/>
  </p:clrMapOvr>
  <p:transition>
    <p:wipe dir="r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/>
              <a:t>20/07/2015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4441098-3642-445B-A800-DE7719AB5F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395427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79AEB-77DB-4A31-BD0C-080C986527F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E8FF3-138F-4189-877F-6AC30A59A39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80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/>
              <a:t>20/07/2015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4792B9F-ACA2-468C-B5A0-C8F3532EC6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7638305"/>
      </p:ext>
    </p:extLst>
  </p:cSld>
  <p:clrMapOvr>
    <a:masterClrMapping/>
  </p:clrMapOvr>
  <p:transition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/>
              <a:t>20/07/2015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31A0BCC-7EA8-4634-A1DF-1DD224EC3F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82171"/>
      </p:ext>
    </p:extLst>
  </p:cSld>
  <p:clrMapOvr>
    <a:masterClrMapping/>
  </p:clrMapOvr>
  <p:transition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/>
              <a:t>20/07/2015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7D3C32E-8C46-4D68-A312-477D11E1F9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2058520"/>
      </p:ext>
    </p:extLst>
  </p:cSld>
  <p:clrMapOvr>
    <a:masterClrMapping/>
  </p:clrMapOvr>
  <p:transition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/>
              <a:t>20/07/2015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2BE2442-FEA2-4D2A-8768-77625C7CF00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071360"/>
      </p:ext>
    </p:extLst>
  </p:cSld>
  <p:clrMapOvr>
    <a:masterClrMapping/>
  </p:clrMapOvr>
  <p:transition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/>
              <a:t>20/07/2015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A6A6F17-C6CB-4B4B-9D76-94C84901C9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4913735"/>
      </p:ext>
    </p:extLst>
  </p:cSld>
  <p:clrMapOvr>
    <a:masterClrMapping/>
  </p:clrMapOvr>
  <p:transition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C901CA-FE50-4B01-88FB-9B1ACEBEDD00}" type="datetime1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/>
              <a:t>loredana leoni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CF52652-63A0-4776-BB7C-0B8E51601D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274847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AD53571-D30A-467F-A103-D7176565CAD9}" type="datetime1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/>
              <a:t>loredana leoni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C908220-8A6B-446C-B4F9-E5E2791FC2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58475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98B06D8-35B7-46E8-A904-2413DE9ED70B}" type="datetime1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/>
              <a:t>loredana leoni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2A52A8-D9A3-4E5A-A488-CDBF882593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99957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C0B34F2-977F-4DBA-A13A-78428B055A6E}" type="datetime1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/>
              <a:t>loredana leoni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643C1D4-3211-4520-98E5-47E6EC6C76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817803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B359926-E5BC-43C5-8374-D09C62D39FE7}" type="datetime1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/>
              <a:t>loredana leoni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50FD062-44CA-4792-A83B-24BBBA2D54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7068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80276-46C5-46BF-B833-BFBE1666F17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8B9AA-267A-43FD-AE6A-E14CF9178ED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5943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080E427-3F22-41BB-B461-334777E9866D}" type="datetime1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/>
              <a:t>loredana leoni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04D6402-833C-4D1B-9F21-B9C2809C3C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876055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06B315B-43A9-4437-B3C9-DE7B762C1C4F}" type="datetime1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/>
              <a:t>loredana leoni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09D767E-173C-4321-B5E2-2445FB57EA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37620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B84B92-98B5-4BDB-9B7B-C24FAC4D4764}" type="datetime1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/>
              <a:t>loredana leoni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C47E980-F742-4DB7-B9A5-005B43F45F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119201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760DEB4-5356-449C-840C-4BEDC0F29E36}" type="datetime1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/>
              <a:t>loredana leoni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1444D8E-F578-45F8-8D4E-4EDC92F36D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340748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C4A9A8-220F-4460-A7C9-D481F5347412}" type="datetime1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/>
              <a:t>loredana leoni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FF6C6BF-02D6-45E2-A8C8-CEAA397C91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655260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7BC8E2D-F00A-4E42-A7C2-7FE5830AE544}" type="datetime1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/>
              <a:t>loredana leoni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A54C832-3589-4609-98E8-3250766C46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22836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2969-D0BE-4F28-BF58-1D112E9D2BB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27/08/2017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2AE4-4D96-4CA7-97FB-3144558D953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3130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2969-D0BE-4F28-BF58-1D112E9D2BB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27/08/2017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2AE4-4D96-4CA7-97FB-3144558D953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84431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2969-D0BE-4F28-BF58-1D112E9D2BB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27/08/2017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2AE4-4D96-4CA7-97FB-3144558D953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00144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2969-D0BE-4F28-BF58-1D112E9D2BB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27/08/2017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2AE4-4D96-4CA7-97FB-3144558D953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13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1DD2-DF11-452E-A3B4-E2ECB717FBE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5674A-EBB1-4D94-B6CC-D8432A1AB81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5567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2969-D0BE-4F28-BF58-1D112E9D2BB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27/08/2017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2AE4-4D96-4CA7-97FB-3144558D953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953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2969-D0BE-4F28-BF58-1D112E9D2BB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27/08/2017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2AE4-4D96-4CA7-97FB-3144558D953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35287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2969-D0BE-4F28-BF58-1D112E9D2BB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27/08/2017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2AE4-4D96-4CA7-97FB-3144558D953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5974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2969-D0BE-4F28-BF58-1D112E9D2BB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27/08/2017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2AE4-4D96-4CA7-97FB-3144558D953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3374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2969-D0BE-4F28-BF58-1D112E9D2BB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27/08/2017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2AE4-4D96-4CA7-97FB-3144558D953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2853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2969-D0BE-4F28-BF58-1D112E9D2BB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27/08/2017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2AE4-4D96-4CA7-97FB-3144558D953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67380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2969-D0BE-4F28-BF58-1D112E9D2BB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/>
              <a:t>27/08/2017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82AE4-4D96-4CA7-97FB-3144558D953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552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6BED2-2493-48D5-94D7-AA7D36B3007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3286A-CDD9-47BD-ADD4-3C696FCD1D6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72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3BF54-B909-41BB-A54C-39BC1F0ED8A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344AE-4A49-40D6-A7FA-1EB70BA60AE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507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5821E-A665-404A-86DB-82B0D169B362}" type="datetimeFigureOut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E24B1-938D-4625-977B-E7B4C1494E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5A656-DC74-4419-9B49-BB99ADC4A10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36286-D57E-4F5A-A46F-D714071C52D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609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99F5D-1123-445A-97C4-941B3C111D0B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CFF44-7A59-4C44-B3A0-9B65142C211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866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C3866-866E-470C-A755-D3BAAB143F6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F7D72-B994-4165-9FD7-BE913439713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590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24/01/2015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a cura di Giancarlo Cerini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836DF-2071-4AE1-9EB7-B47460F6396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871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24/01/2015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a cura di Giancarlo Cerini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8C332-FACB-4AE2-9AE5-6F7B0624C3B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63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24/01/2015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a cura di Giancarlo Cerini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754C5-24C5-4018-A8EF-AF94D4849E0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9759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24/01/2015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a cura di Giancarlo Cerini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EE5EB-4377-4E69-900B-26149321BEB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505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24/01/2015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a cura di Giancarlo Cerini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45868-64F6-445E-A8ED-2A2843049E7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635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24/01/2015</a:t>
            </a: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a cura di Giancarlo Cerini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A92C4-D23E-40A9-916E-00D3400125E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311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24/01/2015</a:t>
            </a: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a cura di Giancarlo Cerini</a:t>
            </a: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1B43-38BF-4196-A862-DB65DACCC9F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99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CFE94-707C-4AE1-A083-719AD023D1CA}" type="datetimeFigureOut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A75F0-6A0D-470E-A7A3-3D11D3AD4F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24/01/2015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a cura di Giancarlo Cerini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1D6E0-6B6B-4205-A9A8-F96D7EFD97A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89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24/01/2015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a cura di Giancarlo Cerini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8BDE8-218D-4F46-9CC6-B0DA6138564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8715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24/01/2015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a cura di Giancarlo Cerini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F5C70-6576-49EF-8DA8-7D0AB340F76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58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24/01/2015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a cura di Giancarlo Cerini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4533C-04A8-4C81-94C2-DF5D0916D23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075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419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4633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83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157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1417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833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55681-D33C-4D30-8A60-87FC6C1614C6}" type="datetimeFigureOut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7A083-ABF8-4597-B4B3-1B0B25D2FA0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53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8193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201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993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07727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704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07476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8317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0390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84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E4AE9-9032-4C5F-9B75-CFAB0F5B08A0}" type="datetimeFigureOut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ECC0B-3C9D-459D-AEA9-051CD6E3C4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24/01/2015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a cura di Giancarlo Cerini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836DF-2071-4AE1-9EB7-B47460F6396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049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24/01/2015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a cura di Giancarlo Cerini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8C332-FACB-4AE2-9AE5-6F7B0624C3B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20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24/01/2015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a cura di Giancarlo Cerini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754C5-24C5-4018-A8EF-AF94D4849E0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527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24/01/2015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a cura di Giancarlo Cerini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EE5EB-4377-4E69-900B-26149321BEB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6593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24/01/2015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a cura di Giancarlo Cerini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45868-64F6-445E-A8ED-2A2843049E7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917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24/01/2015</a:t>
            </a: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a cura di Giancarlo Cerini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A92C4-D23E-40A9-916E-00D3400125E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377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24/01/2015</a:t>
            </a: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a cura di Giancarlo Cerini</a:t>
            </a: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1B43-38BF-4196-A862-DB65DACCC9F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390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24/01/2015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a cura di Giancarlo Cerini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1D6E0-6B6B-4205-A9A8-F96D7EFD97A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331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24/01/2015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a cura di Giancarlo Cerini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8BDE8-218D-4F46-9CC6-B0DA6138564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2339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24/01/2015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a cura di Giancarlo Cerini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F5C70-6576-49EF-8DA8-7D0AB340F76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9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FB1E8-FDCE-460B-A1C1-87DD7667341A}" type="datetimeFigureOut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DA4F5-1DFC-4EAF-9EC6-A196737698A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24/01/2015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a cura di Giancarlo Cerini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4533C-04A8-4C81-94C2-DF5D0916D23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858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0D58E-C475-42B3-AC91-01373D52418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CCAD2-C7B4-4BA3-86CB-45A3030A139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26496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5821E-A665-404A-86DB-82B0D169B36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E24B1-938D-4625-977B-E7B4C1494E9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65157"/>
      </p:ext>
    </p:extLst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CFE94-707C-4AE1-A083-719AD023D1C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A75F0-6A0D-470E-A7A3-3D11D3AD4F5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252242"/>
      </p:ext>
    </p:extLst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55681-D33C-4D30-8A60-87FC6C1614C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7A083-ABF8-4597-B4B3-1B0B25D2FA0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230707"/>
      </p:ext>
    </p:extLst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E4AE9-9032-4C5F-9B75-CFAB0F5B08A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ECC0B-3C9D-459D-AEA9-051CD6E3C461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15422"/>
      </p:ext>
    </p:extLst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FB1E8-FDCE-460B-A1C1-87DD7667341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DA4F5-1DFC-4EAF-9EC6-A196737698A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411220"/>
      </p:ext>
    </p:extLst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48CD6-3533-4183-9E6A-41C46E94C5D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75CA5-49B3-4269-B04D-B207336DC1B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67489"/>
      </p:ext>
    </p:extLst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F3C65-A3A9-48BC-8B4C-79BD61DC546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AA668-0D8F-4958-89CD-5C0A4652BB1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593054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9D68A-7DCC-4A98-A4E9-9A039C08733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8992D-A5FC-41D4-A45D-C017834D4B5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499733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48CD6-3533-4183-9E6A-41C46E94C5D3}" type="datetimeFigureOut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75CA5-49B3-4269-B04D-B207336DC1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CA702-E5D4-42C9-9508-364710D5C3C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AAB3D-3E65-43BE-B816-CD7E26A97AE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7501"/>
      </p:ext>
    </p:extLst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8CF9F-E10A-4475-B3CA-53D2354B6A4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58C0F-4653-4FB7-B7E8-D8FDDA84397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11162"/>
      </p:ext>
    </p:extLst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24/01/2015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a cura di Giancarlo Cerini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B0280EC-9076-4D45-96A6-72AA8FEDE50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20302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24/01/2015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a cura di Giancarlo Cerini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91DDC17-3A44-4BCB-A30C-27F2DD8D82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57515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24/01/2015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a cura di Giancarlo Cerini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F6891AA-680F-4401-A8F6-DFCBACBCBE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64481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24/01/2015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a cura di Giancarlo Cerini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BA94F6F-D023-4F13-A32A-2873A14AC2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1974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24/01/2015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a cura di Giancarlo Cerini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8798CF9-1FEB-4F49-95E0-8C71CBAF82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80577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24/01/2015</a:t>
            </a: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a cura di Giancarlo Cerini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091AA6C-37CF-4EC9-A70D-A45379ACD8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2914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24/01/2015</a:t>
            </a: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a cura di Giancarlo Cerini</a:t>
            </a: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33A8068-AD3C-4886-A41A-BE2B6F0E5CC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79924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24/01/2015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a cura di Giancarlo Cerini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5A86FD4-61AA-4C9C-B0D0-7297E1D59A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64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F3C65-A3A9-48BC-8B4C-79BD61DC5461}" type="datetimeFigureOut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AA668-0D8F-4958-89CD-5C0A4652BB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24/01/2015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a cura di Giancarlo Cerini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A8EFF10-481A-4317-9BBA-B9DC5D8990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13318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24/01/2015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a cura di Giancarlo Cerini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499E74A-A2FA-4DE7-94FF-155B664A3B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79549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24/01/2015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a cura di Giancarlo Cerini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675BB2B-F950-4022-8F58-65560441EA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754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153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8964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4257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>
                <a:solidFill>
                  <a:srgbClr val="90C226"/>
                </a:solidFill>
              </a:rPr>
              <a:pPr/>
              <a:t>‹N›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7238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478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0517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15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9D68A-7DCC-4A98-A4E9-9A039C08733A}" type="datetimeFigureOut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8992D-A5FC-41D4-A45D-C017834D4B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90C226"/>
                </a:solidFill>
              </a:rPr>
              <a:pPr/>
              <a:t>‹N›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6006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28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069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615074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746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04337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8397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90C226"/>
                </a:solidFill>
              </a:rPr>
              <a:pPr/>
              <a:t>‹N›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617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8/27/2017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‹N›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7513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D92899-DF48-45ED-991C-8E57F814ED9C}" type="datetime1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E2612F-9C27-44D6-B6BC-916CF83FBA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8199470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3ADBB5-BA9C-4B96-B934-0C9FAC3A2FE4}" type="datetimeFigureOut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074630-1A77-4E3F-89F7-52F295028FF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titolo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819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C0BEDDE-9CB6-4113-B2B6-68C7DAA900D4}" type="datetimeFigureOut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271E6F0-A76D-4293-A331-1CFF020FEB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671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6" r:id="rId1"/>
    <p:sldLayoutId id="2147484917" r:id="rId2"/>
    <p:sldLayoutId id="2147484918" r:id="rId3"/>
    <p:sldLayoutId id="2147484919" r:id="rId4"/>
    <p:sldLayoutId id="2147484920" r:id="rId5"/>
    <p:sldLayoutId id="2147484921" r:id="rId6"/>
    <p:sldLayoutId id="2147484922" r:id="rId7"/>
    <p:sldLayoutId id="2147484923" r:id="rId8"/>
    <p:sldLayoutId id="2147484924" r:id="rId9"/>
    <p:sldLayoutId id="2147484925" r:id="rId10"/>
    <p:sldLayoutId id="2147484926" r:id="rId11"/>
    <p:sldLayoutId id="2147484927" r:id="rId12"/>
  </p:sldLayoutIdLst>
  <p:transition spd="med">
    <p:pull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titolo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3789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E46E7918-F860-40E3-AB24-139D3FEECCA4}" type="datetimeFigureOut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2F7C56F9-CF2E-4114-BC39-279A7AA62F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592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7" r:id="rId1"/>
    <p:sldLayoutId id="2147484978" r:id="rId2"/>
    <p:sldLayoutId id="2147484979" r:id="rId3"/>
    <p:sldLayoutId id="2147484980" r:id="rId4"/>
    <p:sldLayoutId id="2147484981" r:id="rId5"/>
    <p:sldLayoutId id="2147484982" r:id="rId6"/>
    <p:sldLayoutId id="2147484983" r:id="rId7"/>
    <p:sldLayoutId id="2147484984" r:id="rId8"/>
    <p:sldLayoutId id="2147484985" r:id="rId9"/>
    <p:sldLayoutId id="2147484986" r:id="rId10"/>
    <p:sldLayoutId id="2147484987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B22896F-BA01-45B7-B3E8-37E37A040ABF}" type="slidenum">
              <a:rPr lang="it-IT" altLang="it-IT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37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9" r:id="rId1"/>
    <p:sldLayoutId id="2147484990" r:id="rId2"/>
    <p:sldLayoutId id="2147484991" r:id="rId3"/>
    <p:sldLayoutId id="2147484992" r:id="rId4"/>
    <p:sldLayoutId id="2147484993" r:id="rId5"/>
    <p:sldLayoutId id="2147484994" r:id="rId6"/>
    <p:sldLayoutId id="2147484995" r:id="rId7"/>
    <p:sldLayoutId id="2147484996" r:id="rId8"/>
    <p:sldLayoutId id="2147484997" r:id="rId9"/>
    <p:sldLayoutId id="2147484998" r:id="rId10"/>
    <p:sldLayoutId id="21474849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409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it-IT"/>
              <a:t>20/07/2015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534D4FE-F1FC-4759-B783-E930297BD2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487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1" r:id="rId1"/>
    <p:sldLayoutId id="2147485002" r:id="rId2"/>
    <p:sldLayoutId id="2147485003" r:id="rId3"/>
    <p:sldLayoutId id="2147485004" r:id="rId4"/>
    <p:sldLayoutId id="2147485005" r:id="rId5"/>
    <p:sldLayoutId id="2147485006" r:id="rId6"/>
    <p:sldLayoutId id="2147485007" r:id="rId7"/>
    <p:sldLayoutId id="2147485008" r:id="rId8"/>
    <p:sldLayoutId id="2147485009" r:id="rId9"/>
    <p:sldLayoutId id="2147485010" r:id="rId10"/>
    <p:sldLayoutId id="2147485011" r:id="rId11"/>
  </p:sldLayoutIdLst>
  <p:transition>
    <p:wipe dir="r"/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US" altLang="it-IT" smtClean="0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303030">
                    <a:lumMod val="90000"/>
                    <a:lumOff val="1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6D01C4-FF15-46E6-9E6D-5DCAE589175C}" type="datetime1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303030">
                    <a:lumMod val="90000"/>
                    <a:lumOff val="10000"/>
                  </a:srgbClr>
                </a:solidFill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rPr lang="it-IT"/>
              <a:t>loredana leoni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68231402-C78A-404D-866D-152DC8393B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56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3" r:id="rId1"/>
    <p:sldLayoutId id="2147485014" r:id="rId2"/>
    <p:sldLayoutId id="2147485015" r:id="rId3"/>
    <p:sldLayoutId id="2147485016" r:id="rId4"/>
    <p:sldLayoutId id="2147485017" r:id="rId5"/>
    <p:sldLayoutId id="2147485018" r:id="rId6"/>
    <p:sldLayoutId id="2147485019" r:id="rId7"/>
    <p:sldLayoutId id="2147485020" r:id="rId8"/>
    <p:sldLayoutId id="2147485021" r:id="rId9"/>
    <p:sldLayoutId id="2147485022" r:id="rId10"/>
    <p:sldLayoutId id="2147485023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anose="020B080603090205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anose="020B080603090205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anose="020B080603090205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anose="020B080603090205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3512969-D0BE-4F28-BF58-1D112E9D2BBD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27/08/2017</a:t>
            </a:fld>
            <a:endParaRPr lang="it-IT" smtClean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smtClean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1E82AE4-4D96-4CA7-97FB-3144558D953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 smtClean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62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5" r:id="rId1"/>
    <p:sldLayoutId id="2147485026" r:id="rId2"/>
    <p:sldLayoutId id="2147485027" r:id="rId3"/>
    <p:sldLayoutId id="2147485028" r:id="rId4"/>
    <p:sldLayoutId id="2147485029" r:id="rId5"/>
    <p:sldLayoutId id="2147485030" r:id="rId6"/>
    <p:sldLayoutId id="2147485031" r:id="rId7"/>
    <p:sldLayoutId id="2147485032" r:id="rId8"/>
    <p:sldLayoutId id="2147485033" r:id="rId9"/>
    <p:sldLayoutId id="2147485034" r:id="rId10"/>
    <p:sldLayoutId id="214748503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B9A454-3E09-41CC-A3B6-CDAF5CD2BE0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A8E00C-00F4-46F6-AA45-2B8D87C8447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9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24/01/2015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a cura di Giancarlo Cerini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B7C798-9491-4BAB-87F4-0E7339FE2A5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7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 panose="020B0503020102020204"/>
                <a:cs typeface="+mn-cs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8/27/2017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Franklin Gothic Book" panose="020B050302010202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Franklin Gothic Book" panose="020B050302010202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D57F1E4F-1CFF-5643-939E-217C01CDF565}" type="slidenum">
              <a:rPr lang="en-US" smtClean="0">
                <a:latin typeface="Franklin Gothic Book" panose="020B0503020102020204"/>
                <a:cs typeface="+mn-cs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 dirty="0">
              <a:latin typeface="Franklin Gothic Book" panose="020B05030201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50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1" r:id="rId1"/>
    <p:sldLayoutId id="2147484472" r:id="rId2"/>
    <p:sldLayoutId id="2147484473" r:id="rId3"/>
    <p:sldLayoutId id="2147484474" r:id="rId4"/>
    <p:sldLayoutId id="2147484475" r:id="rId5"/>
    <p:sldLayoutId id="2147484476" r:id="rId6"/>
    <p:sldLayoutId id="2147484477" r:id="rId7"/>
    <p:sldLayoutId id="2147484478" r:id="rId8"/>
    <p:sldLayoutId id="2147484479" r:id="rId9"/>
    <p:sldLayoutId id="2147484480" r:id="rId10"/>
    <p:sldLayoutId id="2147484481" r:id="rId11"/>
    <p:sldLayoutId id="2147484482" r:id="rId12"/>
    <p:sldLayoutId id="2147484483" r:id="rId13"/>
    <p:sldLayoutId id="2147484484" r:id="rId14"/>
    <p:sldLayoutId id="2147484485" r:id="rId15"/>
    <p:sldLayoutId id="2147484486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24/01/2015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a cura di Giancarlo Cerini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B7C798-9491-4BAB-87F4-0E7339FE2A5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1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7" r:id="rId1"/>
    <p:sldLayoutId id="2147484518" r:id="rId2"/>
    <p:sldLayoutId id="2147484519" r:id="rId3"/>
    <p:sldLayoutId id="2147484520" r:id="rId4"/>
    <p:sldLayoutId id="2147484521" r:id="rId5"/>
    <p:sldLayoutId id="2147484522" r:id="rId6"/>
    <p:sldLayoutId id="2147484523" r:id="rId7"/>
    <p:sldLayoutId id="2147484524" r:id="rId8"/>
    <p:sldLayoutId id="2147484525" r:id="rId9"/>
    <p:sldLayoutId id="2147484526" r:id="rId10"/>
    <p:sldLayoutId id="214748452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3ADBB5-BA9C-4B96-B934-0C9FAC3A2FE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074630-1A77-4E3F-89F7-52F295028FF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4" r:id="rId1"/>
    <p:sldLayoutId id="2147484765" r:id="rId2"/>
    <p:sldLayoutId id="2147484766" r:id="rId3"/>
    <p:sldLayoutId id="2147484767" r:id="rId4"/>
    <p:sldLayoutId id="2147484768" r:id="rId5"/>
    <p:sldLayoutId id="2147484769" r:id="rId6"/>
    <p:sldLayoutId id="2147484770" r:id="rId7"/>
    <p:sldLayoutId id="2147484771" r:id="rId8"/>
    <p:sldLayoutId id="2147484772" r:id="rId9"/>
    <p:sldLayoutId id="2147484773" r:id="rId10"/>
    <p:sldLayoutId id="2147484774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22221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24/01/2015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a cura di Giancarlo Cerini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203F45-FDE0-4828-AF2C-240548CB9A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893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6" r:id="rId1"/>
    <p:sldLayoutId id="2147484777" r:id="rId2"/>
    <p:sldLayoutId id="2147484778" r:id="rId3"/>
    <p:sldLayoutId id="2147484779" r:id="rId4"/>
    <p:sldLayoutId id="2147484780" r:id="rId5"/>
    <p:sldLayoutId id="2147484781" r:id="rId6"/>
    <p:sldLayoutId id="2147484782" r:id="rId7"/>
    <p:sldLayoutId id="2147484783" r:id="rId8"/>
    <p:sldLayoutId id="2147484784" r:id="rId9"/>
    <p:sldLayoutId id="2147484785" r:id="rId10"/>
    <p:sldLayoutId id="2147484786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8/27/2017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D57F1E4F-1CFF-5643-939E-217C01CDF565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 dirty="0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6913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8" r:id="rId1"/>
    <p:sldLayoutId id="2147484789" r:id="rId2"/>
    <p:sldLayoutId id="2147484790" r:id="rId3"/>
    <p:sldLayoutId id="2147484791" r:id="rId4"/>
    <p:sldLayoutId id="2147484792" r:id="rId5"/>
    <p:sldLayoutId id="2147484793" r:id="rId6"/>
    <p:sldLayoutId id="2147484794" r:id="rId7"/>
    <p:sldLayoutId id="2147484795" r:id="rId8"/>
    <p:sldLayoutId id="2147484796" r:id="rId9"/>
    <p:sldLayoutId id="2147484797" r:id="rId10"/>
    <p:sldLayoutId id="2147484798" r:id="rId11"/>
    <p:sldLayoutId id="2147484799" r:id="rId12"/>
    <p:sldLayoutId id="2147484800" r:id="rId13"/>
    <p:sldLayoutId id="2147484801" r:id="rId14"/>
    <p:sldLayoutId id="2147484802" r:id="rId15"/>
    <p:sldLayoutId id="2147484803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2836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60AF5CC-6E9C-413A-A922-81FBC25A68CA}" type="datetime1">
              <a:rPr lang="it-IT"/>
              <a:pPr>
                <a:defRPr/>
              </a:pPr>
              <a:t>27/08/2017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5D54CA9-0C24-4529-A773-D126CE0653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841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2" r:id="rId1"/>
    <p:sldLayoutId id="2147484893" r:id="rId2"/>
    <p:sldLayoutId id="2147484894" r:id="rId3"/>
    <p:sldLayoutId id="2147484895" r:id="rId4"/>
    <p:sldLayoutId id="2147484896" r:id="rId5"/>
    <p:sldLayoutId id="2147484897" r:id="rId6"/>
    <p:sldLayoutId id="2147484898" r:id="rId7"/>
    <p:sldLayoutId id="2147484899" r:id="rId8"/>
    <p:sldLayoutId id="2147484900" r:id="rId9"/>
    <p:sldLayoutId id="2147484901" r:id="rId10"/>
    <p:sldLayoutId id="2147484902" r:id="rId11"/>
  </p:sldLayoutIdLst>
  <p:transition>
    <p:wipe dir="r"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truzione.it/snv/index.shtml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organisations/ofsted" TargetMode="External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41910" y="1916832"/>
            <a:ext cx="6686549" cy="2262781"/>
          </a:xfrm>
        </p:spPr>
        <p:txBody>
          <a:bodyPr>
            <a:normAutofit/>
          </a:bodyPr>
          <a:lstStyle/>
          <a:p>
            <a:r>
              <a:rPr lang="it-IT" dirty="0" smtClean="0"/>
              <a:t>Il miglioramento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degli </a:t>
            </a:r>
            <a:r>
              <a:rPr lang="it-IT" dirty="0" smtClean="0"/>
              <a:t>esiti e dei processi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nella </a:t>
            </a:r>
            <a:r>
              <a:rPr lang="it-IT" dirty="0" smtClean="0"/>
              <a:t>scuola che cambia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800" b="1" dirty="0"/>
              <a:t>Un quadro di </a:t>
            </a:r>
            <a:r>
              <a:rPr lang="it-IT" sz="2800" b="1" dirty="0" smtClean="0"/>
              <a:t>riferimento e prime evidenze</a:t>
            </a:r>
            <a:endParaRPr lang="it-IT" sz="2800" b="1" dirty="0"/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194754" y="857251"/>
            <a:ext cx="6686549" cy="84471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A53010"/>
              </a:buClr>
            </a:pPr>
            <a:r>
              <a:rPr lang="it-IT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Stresa (VB), 28 agosto 2017</a:t>
            </a:r>
            <a:endParaRPr lang="it-IT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fontAlgn="auto">
              <a:buClr>
                <a:srgbClr val="A53010"/>
              </a:buClr>
            </a:pPr>
            <a:r>
              <a:rPr lang="it-IT" dirty="0">
                <a:solidFill>
                  <a:srgbClr val="C00000"/>
                </a:solidFill>
              </a:rPr>
              <a:t>A cura di Giancarlo Cerini</a:t>
            </a:r>
          </a:p>
        </p:txBody>
      </p:sp>
    </p:spTree>
    <p:extLst>
      <p:ext uri="{BB962C8B-B14F-4D97-AF65-F5344CB8AC3E}">
        <p14:creationId xmlns:p14="http://schemas.microsoft.com/office/powerpoint/2010/main" val="428929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olo 1"/>
          <p:cNvSpPr>
            <a:spLocks noGrp="1"/>
          </p:cNvSpPr>
          <p:nvPr>
            <p:ph type="title" idx="4294967295"/>
          </p:nvPr>
        </p:nvSpPr>
        <p:spPr>
          <a:xfrm>
            <a:off x="179512" y="1"/>
            <a:ext cx="8064896" cy="1196752"/>
          </a:xfrm>
        </p:spPr>
        <p:txBody>
          <a:bodyPr/>
          <a:lstStyle/>
          <a:p>
            <a:pPr eaLnBrk="1" hangingPunct="1"/>
            <a:r>
              <a:rPr lang="it-IT" sz="3600" b="1" dirty="0">
                <a:solidFill>
                  <a:srgbClr val="004E4C"/>
                </a:solidFill>
                <a:latin typeface="Arial Narrow" pitchFamily="34" charset="0"/>
              </a:rPr>
              <a:t>Gli strumenti offerti </a:t>
            </a:r>
            <a:r>
              <a:rPr lang="it-IT" sz="3600" b="1" dirty="0" smtClean="0">
                <a:solidFill>
                  <a:srgbClr val="004E4C"/>
                </a:solidFill>
                <a:latin typeface="Arial Narrow" pitchFamily="34" charset="0"/>
              </a:rPr>
              <a:t>dal quadro normativo</a:t>
            </a:r>
            <a:r>
              <a:rPr lang="it-IT" sz="2700" dirty="0">
                <a:solidFill>
                  <a:srgbClr val="004E4C"/>
                </a:solidFill>
                <a:latin typeface="Arial Narrow" pitchFamily="34" charset="0"/>
              </a:rPr>
              <a:t/>
            </a:r>
            <a:br>
              <a:rPr lang="it-IT" sz="2700" dirty="0">
                <a:solidFill>
                  <a:srgbClr val="004E4C"/>
                </a:solidFill>
                <a:latin typeface="Arial Narrow" pitchFamily="34" charset="0"/>
              </a:rPr>
            </a:br>
            <a:endParaRPr lang="it-IT" sz="2100" dirty="0">
              <a:solidFill>
                <a:srgbClr val="004E4C"/>
              </a:solidFill>
              <a:latin typeface="Arial Narrow" pitchFamily="34" charset="0"/>
            </a:endParaRPr>
          </a:p>
        </p:txBody>
      </p:sp>
      <p:sp>
        <p:nvSpPr>
          <p:cNvPr id="27650" name="Segnaposto contenuto 2"/>
          <p:cNvSpPr>
            <a:spLocks noGrp="1"/>
          </p:cNvSpPr>
          <p:nvPr>
            <p:ph idx="4294967295"/>
          </p:nvPr>
        </p:nvSpPr>
        <p:spPr>
          <a:xfrm>
            <a:off x="395536" y="1052736"/>
            <a:ext cx="8119814" cy="4469384"/>
          </a:xfrm>
        </p:spPr>
        <p:txBody>
          <a:bodyPr/>
          <a:lstStyle/>
          <a:p>
            <a:pPr eaLnBrk="1" hangingPunct="1"/>
            <a:r>
              <a:rPr lang="it-IT" sz="2400" dirty="0" smtClean="0"/>
              <a:t>Sviluppo «strategico» dell’a</a:t>
            </a:r>
            <a:r>
              <a:rPr lang="it-IT" sz="2400" b="1" dirty="0" smtClean="0"/>
              <a:t>utonomia</a:t>
            </a:r>
            <a:r>
              <a:rPr lang="it-IT" sz="2400" dirty="0" smtClean="0"/>
              <a:t> (dal POF al PTOF)</a:t>
            </a:r>
          </a:p>
          <a:p>
            <a:pPr eaLnBrk="1" hangingPunct="1"/>
            <a:r>
              <a:rPr lang="it-IT" sz="2400" dirty="0" smtClean="0"/>
              <a:t>Valorizzazione della </a:t>
            </a:r>
            <a:r>
              <a:rPr lang="it-IT" sz="2400" b="1" dirty="0" smtClean="0"/>
              <a:t>professionalità</a:t>
            </a:r>
            <a:r>
              <a:rPr lang="it-IT" sz="2400" dirty="0" smtClean="0"/>
              <a:t> degli insegnanti (merito, formazione obbligatoria, «chiamata», figure intermedie) </a:t>
            </a:r>
          </a:p>
          <a:p>
            <a:pPr eaLnBrk="1" hangingPunct="1"/>
            <a:r>
              <a:rPr lang="it-IT" sz="2400" dirty="0" smtClean="0"/>
              <a:t>Articolazione e </a:t>
            </a:r>
            <a:r>
              <a:rPr lang="it-IT" sz="2400" b="1" dirty="0" smtClean="0"/>
              <a:t>differenziazione</a:t>
            </a:r>
            <a:r>
              <a:rPr lang="it-IT" sz="2400" dirty="0" smtClean="0"/>
              <a:t> dell’offerta formativa (organico funzionale e di potenziamento)</a:t>
            </a:r>
          </a:p>
          <a:p>
            <a:pPr eaLnBrk="1" hangingPunct="1"/>
            <a:r>
              <a:rPr lang="it-IT" sz="2400" b="1" dirty="0" smtClean="0"/>
              <a:t>Leadership per l’apprendimento </a:t>
            </a:r>
            <a:r>
              <a:rPr lang="it-IT" sz="2400" dirty="0" smtClean="0"/>
              <a:t>(al centro dell’azione dirigenziale i risultati degli allievi)</a:t>
            </a:r>
          </a:p>
          <a:p>
            <a:pPr eaLnBrk="1" hangingPunct="1"/>
            <a:r>
              <a:rPr lang="it-IT" sz="2400" b="1" dirty="0" smtClean="0"/>
              <a:t>Organizzazione</a:t>
            </a:r>
            <a:r>
              <a:rPr lang="it-IT" sz="2400" dirty="0" smtClean="0"/>
              <a:t>: non solo staff, ma comunità professionale</a:t>
            </a:r>
          </a:p>
          <a:p>
            <a:pPr eaLnBrk="1" hangingPunct="1"/>
            <a:r>
              <a:rPr lang="it-IT" sz="2400" dirty="0" smtClean="0"/>
              <a:t>Nuova </a:t>
            </a:r>
            <a:r>
              <a:rPr lang="it-IT" sz="2400" b="1" dirty="0" err="1" smtClean="0"/>
              <a:t>governance</a:t>
            </a:r>
            <a:r>
              <a:rPr lang="it-IT" sz="2400" dirty="0" smtClean="0"/>
              <a:t>: autonomie, territorio, reti di scuole</a:t>
            </a:r>
            <a:endParaRPr lang="it-IT" sz="2400" dirty="0" smtClean="0">
              <a:solidFill>
                <a:srgbClr val="004E4C"/>
              </a:solidFill>
              <a:latin typeface="Arial Narrow" pitchFamily="34" charset="0"/>
            </a:endParaRPr>
          </a:p>
        </p:txBody>
      </p:sp>
      <p:grpSp>
        <p:nvGrpSpPr>
          <p:cNvPr id="27651" name="Gruppo 3"/>
          <p:cNvGrpSpPr>
            <a:grpSpLocks/>
          </p:cNvGrpSpPr>
          <p:nvPr/>
        </p:nvGrpSpPr>
        <p:grpSpPr bwMode="auto">
          <a:xfrm>
            <a:off x="179512" y="5085184"/>
            <a:ext cx="8964488" cy="1584176"/>
            <a:chOff x="0" y="5240038"/>
            <a:chExt cx="13935075" cy="1617962"/>
          </a:xfrm>
        </p:grpSpPr>
        <p:pic>
          <p:nvPicPr>
            <p:cNvPr id="27652" name="Picture 4" descr="http://www.icverga.gov.it/wp-content/uploads/staff4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240038"/>
              <a:ext cx="3486150" cy="1617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3" name="Picture 4" descr="http://www.icverga.gov.it/wp-content/uploads/staff4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86150" y="5240038"/>
              <a:ext cx="3486150" cy="1617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4" name="Picture 4" descr="http://www.icverga.gov.it/wp-content/uploads/staff4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62775" y="5240038"/>
              <a:ext cx="3486150" cy="1617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5" name="Picture 4" descr="http://www.icverga.gov.it/wp-content/uploads/staff4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448925" y="5240038"/>
              <a:ext cx="3486150" cy="1617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9291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4932363" y="4292600"/>
            <a:ext cx="4211637" cy="2565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4932363" y="1628775"/>
            <a:ext cx="4211637" cy="25209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0" y="4292600"/>
            <a:ext cx="4787900" cy="256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0" y="1628775"/>
            <a:ext cx="4787900" cy="2520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8198" name="Segnaposto numero diapositiva 6"/>
          <p:cNvSpPr txBox="1">
            <a:spLocks noGrp="1"/>
          </p:cNvSpPr>
          <p:nvPr/>
        </p:nvSpPr>
        <p:spPr>
          <a:xfrm>
            <a:off x="6553200" y="6519863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05617E4-47B9-4A04-A7AD-24BD8881E9AA}" type="slidenum">
              <a:rPr lang="it-IT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it-IT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199" name="Titolo 1"/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9144000" cy="777875"/>
          </a:xfrm>
        </p:spPr>
        <p:txBody>
          <a:bodyPr>
            <a:normAutofit/>
          </a:bodyPr>
          <a:lstStyle/>
          <a:p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gency FB"/>
              </a:rPr>
              <a:t>Un mini-SNV nel proprio istituto </a:t>
            </a:r>
            <a:r>
              <a:rPr lang="it-IT" sz="3200" dirty="0">
                <a:latin typeface="Agency FB"/>
              </a:rPr>
              <a:t>[DPR 80/2013]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4925" y="836613"/>
            <a:ext cx="6003925" cy="519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rgbClr val="F79646">
                    <a:lumMod val="50000"/>
                  </a:srgbClr>
                </a:solidFill>
                <a:latin typeface="Agency FB" pitchFamily="34" charset="0"/>
              </a:rPr>
              <a:t>Un percorso strutturato e sistematico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50825" y="2254765"/>
            <a:ext cx="4443413" cy="193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1" tIns="45672" rIns="91341" bIns="45672" anchor="ctr">
            <a:spAutoFit/>
          </a:bodyPr>
          <a:lstStyle/>
          <a:p>
            <a:pPr marL="352425" indent="-352425" algn="just">
              <a:spcAft>
                <a:spcPts val="1200"/>
              </a:spcAft>
              <a:buFont typeface="Wingdings" pitchFamily="2" charset="2"/>
              <a:buChar char="§"/>
              <a:tabLst>
                <a:tab pos="352425" algn="l"/>
              </a:tabLst>
            </a:pPr>
            <a:r>
              <a:rPr lang="it-IT" sz="2000" dirty="0">
                <a:solidFill>
                  <a:srgbClr val="808000"/>
                </a:solidFill>
                <a:latin typeface="Agency FB"/>
              </a:rPr>
              <a:t>Pratiche di </a:t>
            </a:r>
            <a:r>
              <a:rPr lang="it-IT" sz="2000" b="1" dirty="0">
                <a:solidFill>
                  <a:srgbClr val="808000"/>
                </a:solidFill>
                <a:latin typeface="Agency FB"/>
              </a:rPr>
              <a:t>autovalutazione </a:t>
            </a:r>
            <a:r>
              <a:rPr lang="it-IT" sz="2000" b="1" dirty="0" smtClean="0">
                <a:solidFill>
                  <a:srgbClr val="808000"/>
                </a:solidFill>
                <a:latin typeface="Agency FB"/>
              </a:rPr>
              <a:t>(</a:t>
            </a:r>
            <a:r>
              <a:rPr lang="it-IT" sz="2000" dirty="0" smtClean="0">
                <a:solidFill>
                  <a:srgbClr val="808000"/>
                </a:solidFill>
                <a:latin typeface="Agency FB"/>
              </a:rPr>
              <a:t>sulla </a:t>
            </a:r>
            <a:r>
              <a:rPr lang="it-IT" sz="2000" dirty="0">
                <a:solidFill>
                  <a:srgbClr val="808000"/>
                </a:solidFill>
                <a:latin typeface="Agency FB"/>
              </a:rPr>
              <a:t>base di un format (RAV) con indicatori e dati forniti dal centro: prove Invalsi, piattaforma operativa, questionario </a:t>
            </a:r>
            <a:r>
              <a:rPr lang="it-IT" sz="2000" dirty="0" smtClean="0">
                <a:solidFill>
                  <a:srgbClr val="808000"/>
                </a:solidFill>
                <a:latin typeface="Agency FB"/>
              </a:rPr>
              <a:t>scuola</a:t>
            </a:r>
            <a:r>
              <a:rPr lang="it-IT" sz="2000" dirty="0">
                <a:solidFill>
                  <a:srgbClr val="808000"/>
                </a:solidFill>
                <a:latin typeface="Agency FB"/>
              </a:rPr>
              <a:t>, ecc</a:t>
            </a:r>
            <a:r>
              <a:rPr lang="it-IT" sz="2000" dirty="0" smtClean="0">
                <a:solidFill>
                  <a:srgbClr val="808000"/>
                </a:solidFill>
                <a:latin typeface="Agency FB"/>
              </a:rPr>
              <a:t>.).  [dal 2014-15….]</a:t>
            </a:r>
            <a:endParaRPr lang="it-IT" sz="2000" dirty="0">
              <a:solidFill>
                <a:srgbClr val="808000"/>
              </a:solidFill>
              <a:latin typeface="Agency FB"/>
            </a:endParaRPr>
          </a:p>
        </p:txBody>
      </p:sp>
      <p:sp>
        <p:nvSpPr>
          <p:cNvPr id="37898" name="Rectangle 5"/>
          <p:cNvSpPr>
            <a:spLocks noChangeArrowheads="1"/>
          </p:cNvSpPr>
          <p:nvPr/>
        </p:nvSpPr>
        <p:spPr bwMode="auto">
          <a:xfrm>
            <a:off x="4860925" y="5238750"/>
            <a:ext cx="42560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1" tIns="45672" rIns="91341" bIns="45672" anchor="ctr">
            <a:spAutoFit/>
          </a:bodyPr>
          <a:lstStyle/>
          <a:p>
            <a:pPr marL="352425" indent="-352425">
              <a:spcAft>
                <a:spcPts val="1200"/>
              </a:spcAft>
              <a:buFont typeface="Wingdings" pitchFamily="2" charset="2"/>
              <a:buChar char="§"/>
              <a:tabLst>
                <a:tab pos="352425" algn="l"/>
              </a:tabLst>
            </a:pPr>
            <a:r>
              <a:rPr lang="it-IT" sz="2000" dirty="0">
                <a:solidFill>
                  <a:srgbClr val="007033"/>
                </a:solidFill>
                <a:latin typeface="Agency FB"/>
              </a:rPr>
              <a:t>Atti d</a:t>
            </a:r>
            <a:r>
              <a:rPr lang="it-IT" sz="2000" b="1" dirty="0">
                <a:solidFill>
                  <a:srgbClr val="007033"/>
                </a:solidFill>
                <a:latin typeface="Agency FB"/>
              </a:rPr>
              <a:t>i trasparenza</a:t>
            </a:r>
            <a:r>
              <a:rPr lang="it-IT" sz="2000" dirty="0">
                <a:solidFill>
                  <a:srgbClr val="007033"/>
                </a:solidFill>
                <a:latin typeface="Agency FB"/>
              </a:rPr>
              <a:t> e </a:t>
            </a:r>
            <a:r>
              <a:rPr lang="it-IT" sz="2000" b="1" dirty="0">
                <a:solidFill>
                  <a:srgbClr val="007033"/>
                </a:solidFill>
                <a:latin typeface="Agency FB"/>
              </a:rPr>
              <a:t>rendicontazione</a:t>
            </a:r>
            <a:r>
              <a:rPr lang="it-IT" sz="2000" dirty="0">
                <a:solidFill>
                  <a:srgbClr val="007033"/>
                </a:solidFill>
                <a:latin typeface="Agency FB"/>
              </a:rPr>
              <a:t> pubblica </a:t>
            </a:r>
            <a:r>
              <a:rPr lang="it-IT" sz="2000" dirty="0" smtClean="0">
                <a:solidFill>
                  <a:srgbClr val="007033"/>
                </a:solidFill>
                <a:latin typeface="Agency FB"/>
              </a:rPr>
              <a:t>(che possono </a:t>
            </a:r>
            <a:r>
              <a:rPr lang="it-IT" sz="2000" dirty="0">
                <a:solidFill>
                  <a:srgbClr val="007033"/>
                </a:solidFill>
                <a:latin typeface="Agency FB"/>
              </a:rPr>
              <a:t>assumere forme e modalità </a:t>
            </a:r>
            <a:r>
              <a:rPr lang="it-IT" sz="2000" dirty="0" smtClean="0">
                <a:solidFill>
                  <a:srgbClr val="007033"/>
                </a:solidFill>
                <a:latin typeface="Agency FB"/>
              </a:rPr>
              <a:t>diverse) </a:t>
            </a:r>
            <a:r>
              <a:rPr lang="it-IT" sz="2000" dirty="0" smtClean="0">
                <a:solidFill>
                  <a:srgbClr val="007033"/>
                </a:solidFill>
                <a:latin typeface="Agency FB"/>
              </a:rPr>
              <a:t>[dal 2019</a:t>
            </a:r>
            <a:r>
              <a:rPr lang="it-IT" sz="2000" dirty="0" smtClean="0">
                <a:solidFill>
                  <a:srgbClr val="007033"/>
                </a:solidFill>
                <a:latin typeface="Agency FB"/>
              </a:rPr>
              <a:t>]</a:t>
            </a:r>
            <a:endParaRPr lang="it-IT" sz="2000" dirty="0">
              <a:solidFill>
                <a:srgbClr val="007033"/>
              </a:solidFill>
              <a:latin typeface="Agency FB"/>
            </a:endParaRPr>
          </a:p>
        </p:txBody>
      </p:sp>
      <p:sp>
        <p:nvSpPr>
          <p:cNvPr id="37899" name="Rectangle 5"/>
          <p:cNvSpPr>
            <a:spLocks noChangeArrowheads="1"/>
          </p:cNvSpPr>
          <p:nvPr/>
        </p:nvSpPr>
        <p:spPr bwMode="auto">
          <a:xfrm>
            <a:off x="4860925" y="2188091"/>
            <a:ext cx="4176713" cy="193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1" tIns="45672" rIns="91341" bIns="45672" anchor="ctr">
            <a:spAutoFit/>
          </a:bodyPr>
          <a:lstStyle/>
          <a:p>
            <a:pPr marL="352425" indent="-352425">
              <a:spcAft>
                <a:spcPts val="1200"/>
              </a:spcAft>
              <a:buFont typeface="Wingdings" pitchFamily="2" charset="2"/>
              <a:buChar char="§"/>
              <a:tabLst>
                <a:tab pos="352425" algn="l"/>
              </a:tabLst>
            </a:pPr>
            <a:r>
              <a:rPr lang="it-IT" sz="2400" dirty="0">
                <a:solidFill>
                  <a:srgbClr val="C00000"/>
                </a:solidFill>
                <a:latin typeface="Agency FB"/>
              </a:rPr>
              <a:t>Momenti di </a:t>
            </a:r>
            <a:r>
              <a:rPr lang="it-IT" sz="2400" b="1" dirty="0">
                <a:solidFill>
                  <a:srgbClr val="C00000"/>
                </a:solidFill>
                <a:latin typeface="Agency FB"/>
              </a:rPr>
              <a:t>verifica esterna</a:t>
            </a:r>
            <a:r>
              <a:rPr lang="it-IT" sz="2400" dirty="0">
                <a:solidFill>
                  <a:srgbClr val="C00000"/>
                </a:solidFill>
                <a:latin typeface="Agency FB"/>
              </a:rPr>
              <a:t> “in situazione” </a:t>
            </a:r>
            <a:r>
              <a:rPr lang="it-IT" sz="2400" dirty="0" smtClean="0">
                <a:solidFill>
                  <a:srgbClr val="C00000"/>
                </a:solidFill>
                <a:latin typeface="Agency FB"/>
              </a:rPr>
              <a:t>(ad </a:t>
            </a:r>
            <a:r>
              <a:rPr lang="it-IT" sz="2400" dirty="0">
                <a:solidFill>
                  <a:srgbClr val="C00000"/>
                </a:solidFill>
                <a:latin typeface="Agency FB"/>
              </a:rPr>
              <a:t>opera di equipe –NEV- che sono coordinate da </a:t>
            </a:r>
            <a:r>
              <a:rPr lang="it-IT" sz="2400" dirty="0" smtClean="0">
                <a:solidFill>
                  <a:srgbClr val="C00000"/>
                </a:solidFill>
                <a:latin typeface="Agency FB"/>
              </a:rPr>
              <a:t>Ispettori) </a:t>
            </a:r>
            <a:r>
              <a:rPr lang="it-IT" sz="2400" dirty="0" smtClean="0">
                <a:solidFill>
                  <a:srgbClr val="C00000"/>
                </a:solidFill>
                <a:latin typeface="Agency FB"/>
              </a:rPr>
              <a:t>[dal 2016</a:t>
            </a:r>
            <a:r>
              <a:rPr lang="it-IT" sz="2400" dirty="0" smtClean="0">
                <a:solidFill>
                  <a:srgbClr val="C00000"/>
                </a:solidFill>
                <a:latin typeface="Agency FB"/>
              </a:rPr>
              <a:t>]</a:t>
            </a:r>
            <a:endParaRPr lang="it-IT" sz="2400" dirty="0">
              <a:solidFill>
                <a:srgbClr val="C00000"/>
              </a:solidFill>
              <a:latin typeface="Agency FB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5238750"/>
            <a:ext cx="47069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1" tIns="45672" rIns="91341" bIns="45672" anchor="ctr">
            <a:spAutoFit/>
          </a:bodyPr>
          <a:lstStyle/>
          <a:p>
            <a:pPr marL="352425" indent="-352425" algn="just">
              <a:spcAft>
                <a:spcPts val="1200"/>
              </a:spcAft>
              <a:buFont typeface="Wingdings" pitchFamily="2" charset="2"/>
              <a:buChar char="§"/>
              <a:tabLst>
                <a:tab pos="352425" algn="l"/>
              </a:tabLst>
            </a:pPr>
            <a:r>
              <a:rPr lang="it-IT" sz="2000" dirty="0">
                <a:solidFill>
                  <a:srgbClr val="548235"/>
                </a:solidFill>
                <a:latin typeface="Agency FB"/>
              </a:rPr>
              <a:t>Azioni di </a:t>
            </a:r>
            <a:r>
              <a:rPr lang="it-IT" sz="2000" b="1" dirty="0">
                <a:solidFill>
                  <a:srgbClr val="548235"/>
                </a:solidFill>
                <a:latin typeface="Agency FB"/>
              </a:rPr>
              <a:t>miglioramento</a:t>
            </a:r>
            <a:r>
              <a:rPr lang="it-IT" sz="2000" dirty="0">
                <a:solidFill>
                  <a:srgbClr val="548235"/>
                </a:solidFill>
                <a:latin typeface="Agency FB"/>
              </a:rPr>
              <a:t> </a:t>
            </a:r>
            <a:r>
              <a:rPr lang="it-IT" sz="2000" dirty="0" smtClean="0">
                <a:solidFill>
                  <a:srgbClr val="548235"/>
                </a:solidFill>
                <a:latin typeface="Agency FB"/>
              </a:rPr>
              <a:t>(affidate </a:t>
            </a:r>
            <a:r>
              <a:rPr lang="it-IT" sz="2000" dirty="0">
                <a:solidFill>
                  <a:srgbClr val="548235"/>
                </a:solidFill>
                <a:latin typeface="Agency FB"/>
              </a:rPr>
              <a:t>all’iniziativa delle scuole, che possono avvalersi dell’Indire e di altri soggetti pubblici e </a:t>
            </a:r>
            <a:r>
              <a:rPr lang="it-IT" sz="2000" dirty="0" smtClean="0">
                <a:solidFill>
                  <a:srgbClr val="548235"/>
                </a:solidFill>
                <a:latin typeface="Agency FB"/>
              </a:rPr>
              <a:t>privati) [dal 2015]</a:t>
            </a:r>
            <a:endParaRPr lang="it-IT" sz="2000" dirty="0">
              <a:solidFill>
                <a:srgbClr val="548235"/>
              </a:solidFill>
              <a:latin typeface="Agency FB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4925" y="1484313"/>
            <a:ext cx="4032250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it-IT" sz="4000">
                <a:solidFill>
                  <a:srgbClr val="FF0000"/>
                </a:solidFill>
                <a:latin typeface="Agency FB"/>
              </a:rPr>
              <a:t>Au</a:t>
            </a:r>
            <a:r>
              <a:rPr lang="it-IT" sz="4000">
                <a:solidFill>
                  <a:srgbClr val="385723"/>
                </a:solidFill>
                <a:latin typeface="Agency FB"/>
              </a:rPr>
              <a:t>to</a:t>
            </a:r>
            <a:r>
              <a:rPr lang="it-IT" sz="4000">
                <a:solidFill>
                  <a:srgbClr val="2F5597"/>
                </a:solidFill>
                <a:latin typeface="Agency FB"/>
              </a:rPr>
              <a:t>va</a:t>
            </a:r>
            <a:r>
              <a:rPr lang="it-IT" sz="4000">
                <a:solidFill>
                  <a:srgbClr val="A9D18E"/>
                </a:solidFill>
                <a:latin typeface="Agency FB"/>
              </a:rPr>
              <a:t>lu</a:t>
            </a:r>
            <a:r>
              <a:rPr lang="it-IT" sz="4000">
                <a:solidFill>
                  <a:srgbClr val="C00000"/>
                </a:solidFill>
                <a:latin typeface="Agency FB"/>
              </a:rPr>
              <a:t>ta</a:t>
            </a:r>
            <a:r>
              <a:rPr lang="it-IT" sz="4000">
                <a:solidFill>
                  <a:srgbClr val="00B0F0"/>
                </a:solidFill>
                <a:latin typeface="Agency FB"/>
              </a:rPr>
              <a:t>zi</a:t>
            </a:r>
            <a:r>
              <a:rPr lang="it-IT" sz="4000">
                <a:solidFill>
                  <a:srgbClr val="385723"/>
                </a:solidFill>
                <a:latin typeface="Agency FB"/>
              </a:rPr>
              <a:t>o</a:t>
            </a:r>
            <a:r>
              <a:rPr lang="it-IT" sz="4000">
                <a:solidFill>
                  <a:srgbClr val="FF0000"/>
                </a:solidFill>
                <a:latin typeface="Agency FB"/>
              </a:rPr>
              <a:t>ne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4824413" y="1484313"/>
            <a:ext cx="4140200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it-IT" sz="4000">
                <a:solidFill>
                  <a:srgbClr val="FF0000"/>
                </a:solidFill>
                <a:latin typeface="Agency FB"/>
              </a:rPr>
              <a:t>Ve</a:t>
            </a:r>
            <a:r>
              <a:rPr lang="it-IT" sz="4000">
                <a:solidFill>
                  <a:srgbClr val="385723"/>
                </a:solidFill>
                <a:latin typeface="Agency FB"/>
              </a:rPr>
              <a:t>ri</a:t>
            </a:r>
            <a:r>
              <a:rPr lang="it-IT" sz="4000">
                <a:solidFill>
                  <a:srgbClr val="2F5597"/>
                </a:solidFill>
                <a:latin typeface="Agency FB"/>
              </a:rPr>
              <a:t>fi</a:t>
            </a:r>
            <a:r>
              <a:rPr lang="it-IT" sz="4000">
                <a:solidFill>
                  <a:srgbClr val="A9D18E"/>
                </a:solidFill>
                <a:latin typeface="Agency FB"/>
              </a:rPr>
              <a:t>ca </a:t>
            </a:r>
            <a:r>
              <a:rPr lang="it-IT" sz="4000">
                <a:solidFill>
                  <a:srgbClr val="C00000"/>
                </a:solidFill>
                <a:latin typeface="Agency FB"/>
              </a:rPr>
              <a:t>Es</a:t>
            </a:r>
            <a:r>
              <a:rPr lang="it-IT" sz="4000">
                <a:solidFill>
                  <a:srgbClr val="00B0F0"/>
                </a:solidFill>
                <a:latin typeface="Agency FB"/>
              </a:rPr>
              <a:t>ter</a:t>
            </a:r>
            <a:r>
              <a:rPr lang="it-IT" sz="4000">
                <a:solidFill>
                  <a:srgbClr val="FF0000"/>
                </a:solidFill>
                <a:latin typeface="Agency FB"/>
              </a:rPr>
              <a:t>na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34925" y="4213225"/>
            <a:ext cx="4032250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it-IT" sz="4000">
                <a:solidFill>
                  <a:srgbClr val="FF0000"/>
                </a:solidFill>
                <a:latin typeface="Agency FB"/>
              </a:rPr>
              <a:t>Mi</a:t>
            </a:r>
            <a:r>
              <a:rPr lang="it-IT" sz="4000">
                <a:solidFill>
                  <a:srgbClr val="385723"/>
                </a:solidFill>
                <a:latin typeface="Agency FB"/>
              </a:rPr>
              <a:t>gl</a:t>
            </a:r>
            <a:r>
              <a:rPr lang="it-IT" sz="4000">
                <a:solidFill>
                  <a:srgbClr val="2F5597"/>
                </a:solidFill>
                <a:latin typeface="Agency FB"/>
              </a:rPr>
              <a:t>io</a:t>
            </a:r>
            <a:r>
              <a:rPr lang="it-IT" sz="4000">
                <a:solidFill>
                  <a:srgbClr val="A9D18E"/>
                </a:solidFill>
                <a:latin typeface="Agency FB"/>
              </a:rPr>
              <a:t>ra</a:t>
            </a:r>
            <a:r>
              <a:rPr lang="it-IT" sz="4000">
                <a:solidFill>
                  <a:srgbClr val="00B050"/>
                </a:solidFill>
                <a:latin typeface="Agency FB"/>
              </a:rPr>
              <a:t>me</a:t>
            </a:r>
            <a:r>
              <a:rPr lang="it-IT" sz="4000">
                <a:solidFill>
                  <a:srgbClr val="FF0000"/>
                </a:solidFill>
                <a:latin typeface="Agency FB"/>
              </a:rPr>
              <a:t>nto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4824413" y="4213225"/>
            <a:ext cx="4284662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it-IT" sz="4000">
                <a:solidFill>
                  <a:srgbClr val="FF0000"/>
                </a:solidFill>
                <a:latin typeface="Agency FB"/>
              </a:rPr>
              <a:t>Re</a:t>
            </a:r>
            <a:r>
              <a:rPr lang="it-IT" sz="4000">
                <a:solidFill>
                  <a:srgbClr val="385723"/>
                </a:solidFill>
                <a:latin typeface="Agency FB"/>
              </a:rPr>
              <a:t>nd</a:t>
            </a:r>
            <a:r>
              <a:rPr lang="it-IT" sz="4000">
                <a:solidFill>
                  <a:srgbClr val="2F5597"/>
                </a:solidFill>
                <a:latin typeface="Agency FB"/>
              </a:rPr>
              <a:t>ic</a:t>
            </a:r>
            <a:r>
              <a:rPr lang="it-IT" sz="4000">
                <a:solidFill>
                  <a:srgbClr val="A9D18E"/>
                </a:solidFill>
                <a:latin typeface="Agency FB"/>
              </a:rPr>
              <a:t>on</a:t>
            </a:r>
            <a:r>
              <a:rPr lang="it-IT" sz="4000">
                <a:solidFill>
                  <a:srgbClr val="00B050"/>
                </a:solidFill>
                <a:latin typeface="Agency FB"/>
              </a:rPr>
              <a:t>ta</a:t>
            </a:r>
            <a:r>
              <a:rPr lang="it-IT" sz="4000">
                <a:solidFill>
                  <a:srgbClr val="FF0000"/>
                </a:solidFill>
                <a:latin typeface="Agency FB"/>
              </a:rPr>
              <a:t>zi</a:t>
            </a:r>
            <a:r>
              <a:rPr lang="it-IT" sz="4000">
                <a:solidFill>
                  <a:srgbClr val="FFCC00"/>
                </a:solidFill>
                <a:latin typeface="Agency FB"/>
              </a:rPr>
              <a:t>o</a:t>
            </a:r>
            <a:r>
              <a:rPr lang="it-IT" sz="4000">
                <a:solidFill>
                  <a:srgbClr val="8497B0"/>
                </a:solidFill>
                <a:latin typeface="Agency FB"/>
              </a:rPr>
              <a:t>ne</a:t>
            </a:r>
            <a:endParaRPr lang="it-IT" sz="4000">
              <a:solidFill>
                <a:srgbClr val="FF0000"/>
              </a:solidFill>
              <a:latin typeface="Agency FB"/>
            </a:endParaRPr>
          </a:p>
        </p:txBody>
      </p:sp>
    </p:spTree>
    <p:extLst>
      <p:ext uri="{BB962C8B-B14F-4D97-AF65-F5344CB8AC3E}">
        <p14:creationId xmlns:p14="http://schemas.microsoft.com/office/powerpoint/2010/main" val="3802917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836613"/>
            <a:ext cx="9144000" cy="5381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350">
              <a:solidFill>
                <a:prstClr val="white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0" y="-9524"/>
            <a:ext cx="8820150" cy="774700"/>
          </a:xfrm>
          <a:prstGeom prst="rect">
            <a:avLst/>
          </a:prstGeom>
        </p:spPr>
        <p:txBody>
          <a:bodyPr lIns="68580" tIns="34290" rIns="68580" bIns="34290" anchor="ctr"/>
          <a:lstStyle/>
          <a:p>
            <a:pPr algn="ctr" defTabSz="685800">
              <a:defRPr/>
            </a:pPr>
            <a:r>
              <a:rPr lang="it-IT" sz="2800" dirty="0" smtClean="0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ency FB"/>
              </a:rPr>
              <a:t>Migliorare gli </a:t>
            </a:r>
            <a:r>
              <a:rPr lang="it-IT" sz="2800" b="1" dirty="0" smtClean="0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ency FB"/>
              </a:rPr>
              <a:t>esiti </a:t>
            </a:r>
            <a:r>
              <a:rPr lang="it-IT" sz="2800" dirty="0" smtClean="0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ency FB"/>
              </a:rPr>
              <a:t>e i </a:t>
            </a:r>
            <a:r>
              <a:rPr lang="it-IT" sz="2800" b="1" dirty="0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ency FB"/>
              </a:rPr>
              <a:t>processi</a:t>
            </a:r>
            <a:r>
              <a:rPr lang="it-IT" sz="2800" dirty="0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ency FB"/>
              </a:rPr>
              <a:t> organizzativi (la scuola) e quelli didattici (la classe)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0" y="1484313"/>
            <a:ext cx="9144000" cy="377825"/>
          </a:xfrm>
          <a:prstGeom prst="rect">
            <a:avLst/>
          </a:prstGeom>
        </p:spPr>
        <p:txBody>
          <a:bodyPr lIns="68580" tIns="34290" rIns="68580" bIns="34290" anchor="ctr">
            <a:normAutofit/>
          </a:bodyPr>
          <a:lstStyle/>
          <a:p>
            <a:pPr algn="ctr" defTabSz="685800">
              <a:lnSpc>
                <a:spcPct val="90000"/>
              </a:lnSpc>
              <a:defRPr/>
            </a:pPr>
            <a:r>
              <a:rPr lang="it-IT" sz="2100" b="1" i="1">
                <a:solidFill>
                  <a:srgbClr val="1025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ency FB"/>
              </a:rPr>
              <a:t>Contesto socio ambientale e risorse</a:t>
            </a:r>
          </a:p>
        </p:txBody>
      </p:sp>
      <p:sp>
        <p:nvSpPr>
          <p:cNvPr id="19460" name="Titolo 1"/>
          <p:cNvSpPr txBox="1">
            <a:spLocks/>
          </p:cNvSpPr>
          <p:nvPr/>
        </p:nvSpPr>
        <p:spPr bwMode="auto">
          <a:xfrm>
            <a:off x="179388" y="1341438"/>
            <a:ext cx="18002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defTabSz="685800">
              <a:lnSpc>
                <a:spcPct val="90000"/>
              </a:lnSpc>
            </a:pPr>
            <a:r>
              <a:rPr lang="it-IT" sz="1600" b="1">
                <a:solidFill>
                  <a:srgbClr val="10253F"/>
                </a:solidFill>
                <a:latin typeface="Agency FB"/>
              </a:rPr>
              <a:t>Popolazione scolastica</a:t>
            </a:r>
          </a:p>
        </p:txBody>
      </p:sp>
      <p:sp>
        <p:nvSpPr>
          <p:cNvPr id="19461" name="Titolo 1"/>
          <p:cNvSpPr txBox="1">
            <a:spLocks/>
          </p:cNvSpPr>
          <p:nvPr/>
        </p:nvSpPr>
        <p:spPr bwMode="auto">
          <a:xfrm>
            <a:off x="7164388" y="1538288"/>
            <a:ext cx="190817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r" defTabSz="685800"/>
            <a:r>
              <a:rPr lang="it-IT" sz="1600" b="1">
                <a:solidFill>
                  <a:srgbClr val="10253F"/>
                </a:solidFill>
                <a:latin typeface="Agency FB"/>
              </a:rPr>
              <a:t>Territorio e capitale sociale</a:t>
            </a:r>
          </a:p>
        </p:txBody>
      </p:sp>
      <p:sp>
        <p:nvSpPr>
          <p:cNvPr id="19462" name="Titolo 1"/>
          <p:cNvSpPr txBox="1">
            <a:spLocks/>
          </p:cNvSpPr>
          <p:nvPr/>
        </p:nvSpPr>
        <p:spPr bwMode="auto">
          <a:xfrm>
            <a:off x="7164388" y="5319713"/>
            <a:ext cx="1908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r" defTabSz="685800">
              <a:lnSpc>
                <a:spcPct val="90000"/>
              </a:lnSpc>
            </a:pPr>
            <a:r>
              <a:rPr lang="it-IT" sz="1600" b="1">
                <a:solidFill>
                  <a:srgbClr val="10253F"/>
                </a:solidFill>
                <a:latin typeface="Agency FB"/>
              </a:rPr>
              <a:t>Risorse professionali</a:t>
            </a:r>
          </a:p>
        </p:txBody>
      </p:sp>
      <p:sp>
        <p:nvSpPr>
          <p:cNvPr id="11" name="Ovale 10"/>
          <p:cNvSpPr/>
          <p:nvPr/>
        </p:nvSpPr>
        <p:spPr>
          <a:xfrm>
            <a:off x="0" y="1862138"/>
            <a:ext cx="9144000" cy="39973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350">
              <a:solidFill>
                <a:prstClr val="white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-36513" y="1970088"/>
            <a:ext cx="9144001" cy="487362"/>
          </a:xfrm>
          <a:prstGeom prst="rect">
            <a:avLst/>
          </a:prstGeom>
        </p:spPr>
        <p:txBody>
          <a:bodyPr lIns="68580" tIns="34290" rIns="68580" bIns="34290" anchor="ctr">
            <a:normAutofit/>
          </a:bodyPr>
          <a:lstStyle/>
          <a:p>
            <a:pPr algn="ctr" defTabSz="685800" fontAlgn="auto">
              <a:spcAft>
                <a:spcPts val="0"/>
              </a:spcAft>
              <a:defRPr/>
            </a:pPr>
            <a:r>
              <a:rPr lang="it-IT" sz="2100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  Pratiche gestionali e organizzative</a:t>
            </a: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 rot="1605772">
            <a:off x="552450" y="4799013"/>
            <a:ext cx="2386013" cy="466725"/>
          </a:xfrm>
          <a:prstGeom prst="rect">
            <a:avLst/>
          </a:prstGeom>
        </p:spPr>
        <p:txBody>
          <a:bodyPr lIns="68580" tIns="34290" rIns="68580" bIns="34290" anchor="ctr">
            <a:normAutofit fontScale="92500"/>
          </a:bodyPr>
          <a:lstStyle/>
          <a:p>
            <a:pPr defTabSz="685800" fontAlgn="auto">
              <a:spcAft>
                <a:spcPts val="0"/>
              </a:spcAft>
              <a:defRPr/>
            </a:pPr>
            <a:r>
              <a:rPr lang="it-IT" sz="1350" b="1" dirty="0">
                <a:solidFill>
                  <a:srgbClr val="F79646">
                    <a:lumMod val="50000"/>
                  </a:srgbClr>
                </a:solidFill>
                <a:latin typeface="Agency FB" pitchFamily="34" charset="0"/>
              </a:rPr>
              <a:t>    Orientamento strategico</a:t>
            </a:r>
          </a:p>
          <a:p>
            <a:pPr defTabSz="685800" fontAlgn="auto">
              <a:spcAft>
                <a:spcPts val="0"/>
              </a:spcAft>
              <a:defRPr/>
            </a:pPr>
            <a:r>
              <a:rPr lang="it-IT" sz="1350" b="1" dirty="0">
                <a:solidFill>
                  <a:srgbClr val="F79646">
                    <a:lumMod val="50000"/>
                  </a:srgbClr>
                </a:solidFill>
                <a:latin typeface="Agency FB" pitchFamily="34" charset="0"/>
              </a:rPr>
              <a:t>e organizzazione della scuola</a:t>
            </a: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3203575" y="5319713"/>
            <a:ext cx="2601913" cy="465137"/>
          </a:xfrm>
          <a:prstGeom prst="rect">
            <a:avLst/>
          </a:prstGeom>
        </p:spPr>
        <p:txBody>
          <a:bodyPr lIns="68580" tIns="34290" rIns="68580" bIns="34290" anchor="ctr">
            <a:normAutofit lnSpcReduction="10000"/>
          </a:bodyPr>
          <a:lstStyle/>
          <a:p>
            <a:pPr algn="ctr" defTabSz="685800" fontAlgn="auto">
              <a:spcAft>
                <a:spcPts val="0"/>
              </a:spcAft>
              <a:defRPr/>
            </a:pPr>
            <a:r>
              <a:rPr lang="it-IT" sz="1350" b="1" dirty="0">
                <a:solidFill>
                  <a:srgbClr val="F79646">
                    <a:lumMod val="50000"/>
                  </a:srgbClr>
                </a:solidFill>
                <a:latin typeface="Agency FB" pitchFamily="34" charset="0"/>
              </a:rPr>
              <a:t>Integrazione con il territorio     e rapporti con le famiglie</a:t>
            </a: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 rot="19946657">
            <a:off x="6316663" y="4816475"/>
            <a:ext cx="2233612" cy="465138"/>
          </a:xfrm>
          <a:prstGeom prst="rect">
            <a:avLst/>
          </a:prstGeom>
        </p:spPr>
        <p:txBody>
          <a:bodyPr lIns="68580" tIns="34290" rIns="68580" bIns="34290" anchor="ctr">
            <a:normAutofit lnSpcReduction="10000"/>
          </a:bodyPr>
          <a:lstStyle/>
          <a:p>
            <a:pPr algn="ctr" defTabSz="685800" fontAlgn="auto">
              <a:spcAft>
                <a:spcPts val="0"/>
              </a:spcAft>
              <a:defRPr/>
            </a:pPr>
            <a:r>
              <a:rPr lang="it-IT" sz="1350" b="1" dirty="0">
                <a:solidFill>
                  <a:srgbClr val="F79646">
                    <a:lumMod val="50000"/>
                  </a:srgbClr>
                </a:solidFill>
                <a:latin typeface="Agency FB" pitchFamily="34" charset="0"/>
              </a:rPr>
              <a:t>Sviluppo e valorizzazione delle risorse umane</a:t>
            </a:r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-34925" y="2457450"/>
            <a:ext cx="9144000" cy="485775"/>
          </a:xfrm>
          <a:prstGeom prst="rect">
            <a:avLst/>
          </a:prstGeom>
        </p:spPr>
        <p:txBody>
          <a:bodyPr lIns="68580" tIns="34290" rIns="68580" bIns="34290" anchor="ctr">
            <a:normAutofit/>
          </a:bodyPr>
          <a:lstStyle/>
          <a:p>
            <a:pPr algn="ctr" defTabSz="685800" fontAlgn="auto">
              <a:spcAft>
                <a:spcPts val="0"/>
              </a:spcAft>
              <a:defRPr/>
            </a:pPr>
            <a:r>
              <a:rPr lang="it-IT" sz="2100" dirty="0">
                <a:solidFill>
                  <a:srgbClr val="1F497D">
                    <a:lumMod val="50000"/>
                  </a:srgbClr>
                </a:solidFill>
                <a:latin typeface="Agency FB" pitchFamily="34" charset="0"/>
              </a:rPr>
              <a:t>Pratiche educative e didattiche</a:t>
            </a:r>
          </a:p>
        </p:txBody>
      </p:sp>
      <p:sp>
        <p:nvSpPr>
          <p:cNvPr id="17" name="Ovale 16"/>
          <p:cNvSpPr/>
          <p:nvPr/>
        </p:nvSpPr>
        <p:spPr>
          <a:xfrm>
            <a:off x="1030288" y="2427288"/>
            <a:ext cx="7200900" cy="291623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350">
              <a:solidFill>
                <a:prstClr val="white"/>
              </a:solidFill>
            </a:endParaRPr>
          </a:p>
        </p:txBody>
      </p:sp>
      <p:sp>
        <p:nvSpPr>
          <p:cNvPr id="18" name="Titolo 1"/>
          <p:cNvSpPr txBox="1">
            <a:spLocks/>
          </p:cNvSpPr>
          <p:nvPr/>
        </p:nvSpPr>
        <p:spPr>
          <a:xfrm>
            <a:off x="1042988" y="3321050"/>
            <a:ext cx="1368425" cy="485775"/>
          </a:xfrm>
          <a:prstGeom prst="rect">
            <a:avLst/>
          </a:prstGeom>
        </p:spPr>
        <p:txBody>
          <a:bodyPr lIns="68580" tIns="34290" rIns="68580" bIns="34290" anchor="ctr"/>
          <a:lstStyle/>
          <a:p>
            <a:pPr algn="ctr" defTabSz="685800" fontAlgn="auto">
              <a:spcAft>
                <a:spcPts val="0"/>
              </a:spcAft>
              <a:defRPr/>
            </a:pPr>
            <a:r>
              <a:rPr lang="it-IT" sz="1350" b="1" dirty="0">
                <a:solidFill>
                  <a:srgbClr val="F79646">
                    <a:lumMod val="60000"/>
                    <a:lumOff val="40000"/>
                  </a:srgbClr>
                </a:solidFill>
                <a:latin typeface="Agency FB" pitchFamily="34" charset="0"/>
              </a:rPr>
              <a:t>Ambiente di apprendimento</a:t>
            </a:r>
          </a:p>
        </p:txBody>
      </p:sp>
      <p:sp>
        <p:nvSpPr>
          <p:cNvPr id="19" name="Titolo 1"/>
          <p:cNvSpPr txBox="1">
            <a:spLocks/>
          </p:cNvSpPr>
          <p:nvPr/>
        </p:nvSpPr>
        <p:spPr>
          <a:xfrm>
            <a:off x="6732588" y="3321050"/>
            <a:ext cx="1439862" cy="485775"/>
          </a:xfrm>
          <a:prstGeom prst="rect">
            <a:avLst/>
          </a:prstGeom>
        </p:spPr>
        <p:txBody>
          <a:bodyPr lIns="68580" tIns="34290" rIns="68580" bIns="34290" anchor="ctr"/>
          <a:lstStyle/>
          <a:p>
            <a:pPr algn="ctr" defTabSz="685800" fontAlgn="auto">
              <a:spcAft>
                <a:spcPts val="0"/>
              </a:spcAft>
              <a:defRPr/>
            </a:pPr>
            <a:r>
              <a:rPr lang="it-IT" sz="1350" b="1" dirty="0">
                <a:solidFill>
                  <a:srgbClr val="F79646">
                    <a:lumMod val="60000"/>
                    <a:lumOff val="40000"/>
                  </a:srgbClr>
                </a:solidFill>
                <a:latin typeface="Agency FB" pitchFamily="34" charset="0"/>
              </a:rPr>
              <a:t>Continuità e orientamento</a:t>
            </a: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 rot="1589385">
            <a:off x="1443038" y="4394200"/>
            <a:ext cx="2278062" cy="485775"/>
          </a:xfrm>
          <a:prstGeom prst="rect">
            <a:avLst/>
          </a:prstGeom>
        </p:spPr>
        <p:txBody>
          <a:bodyPr lIns="68580" tIns="34290" rIns="68580" bIns="34290" anchor="ctr">
            <a:normAutofit/>
          </a:bodyPr>
          <a:lstStyle/>
          <a:p>
            <a:pPr algn="ctr" defTabSz="685800" fontAlgn="auto">
              <a:spcAft>
                <a:spcPts val="0"/>
              </a:spcAft>
              <a:defRPr/>
            </a:pPr>
            <a:r>
              <a:rPr lang="it-IT" sz="1350" b="1" dirty="0">
                <a:solidFill>
                  <a:srgbClr val="F79646">
                    <a:lumMod val="60000"/>
                    <a:lumOff val="40000"/>
                  </a:srgbClr>
                </a:solidFill>
                <a:latin typeface="Agency FB" pitchFamily="34" charset="0"/>
              </a:rPr>
              <a:t>Curricolo progettazione e valutazione</a:t>
            </a:r>
          </a:p>
        </p:txBody>
      </p:sp>
      <p:sp>
        <p:nvSpPr>
          <p:cNvPr id="21" name="Titolo 1"/>
          <p:cNvSpPr txBox="1">
            <a:spLocks/>
          </p:cNvSpPr>
          <p:nvPr/>
        </p:nvSpPr>
        <p:spPr>
          <a:xfrm rot="20311494">
            <a:off x="5075238" y="4595813"/>
            <a:ext cx="2303462" cy="390525"/>
          </a:xfrm>
          <a:prstGeom prst="rect">
            <a:avLst/>
          </a:prstGeom>
        </p:spPr>
        <p:txBody>
          <a:bodyPr lIns="68580" tIns="34290" rIns="68580" bIns="34290" anchor="ctr">
            <a:normAutofit fontScale="92500"/>
          </a:bodyPr>
          <a:lstStyle/>
          <a:p>
            <a:pPr defTabSz="685800" fontAlgn="auto">
              <a:spcAft>
                <a:spcPts val="0"/>
              </a:spcAft>
              <a:defRPr/>
            </a:pPr>
            <a:r>
              <a:rPr lang="it-IT" sz="1350" b="1" dirty="0">
                <a:solidFill>
                  <a:srgbClr val="F79646">
                    <a:lumMod val="60000"/>
                    <a:lumOff val="40000"/>
                  </a:srgbClr>
                </a:solidFill>
                <a:latin typeface="Agency FB" pitchFamily="34" charset="0"/>
              </a:rPr>
              <a:t>Inclusione e differenziazione</a:t>
            </a:r>
          </a:p>
        </p:txBody>
      </p:sp>
      <p:sp>
        <p:nvSpPr>
          <p:cNvPr id="22" name="Ovale 21"/>
          <p:cNvSpPr/>
          <p:nvPr/>
        </p:nvSpPr>
        <p:spPr>
          <a:xfrm>
            <a:off x="2555875" y="2943225"/>
            <a:ext cx="3960813" cy="194468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350">
              <a:solidFill>
                <a:prstClr val="white"/>
              </a:solidFill>
            </a:endParaRPr>
          </a:p>
        </p:txBody>
      </p:sp>
      <p:sp>
        <p:nvSpPr>
          <p:cNvPr id="23" name="Titolo 1"/>
          <p:cNvSpPr txBox="1">
            <a:spLocks/>
          </p:cNvSpPr>
          <p:nvPr/>
        </p:nvSpPr>
        <p:spPr>
          <a:xfrm>
            <a:off x="3419475" y="3051175"/>
            <a:ext cx="2232025" cy="593725"/>
          </a:xfrm>
          <a:prstGeom prst="rect">
            <a:avLst/>
          </a:prstGeom>
        </p:spPr>
        <p:txBody>
          <a:bodyPr lIns="68580" tIns="34290" rIns="68580" bIns="34290" anchor="ctr"/>
          <a:lstStyle/>
          <a:p>
            <a:pPr algn="ctr" defTabSz="685800" fontAlgn="auto">
              <a:spcAft>
                <a:spcPts val="0"/>
              </a:spcAft>
              <a:defRPr/>
            </a:pPr>
            <a:r>
              <a:rPr lang="it-IT" sz="2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Esiti formativi ed educativi</a:t>
            </a:r>
          </a:p>
        </p:txBody>
      </p:sp>
      <p:sp>
        <p:nvSpPr>
          <p:cNvPr id="24" name="Titolo 1"/>
          <p:cNvSpPr txBox="1">
            <a:spLocks/>
          </p:cNvSpPr>
          <p:nvPr/>
        </p:nvSpPr>
        <p:spPr>
          <a:xfrm>
            <a:off x="2555875" y="3716338"/>
            <a:ext cx="1368425" cy="485775"/>
          </a:xfrm>
          <a:prstGeom prst="rect">
            <a:avLst/>
          </a:prstGeom>
        </p:spPr>
        <p:txBody>
          <a:bodyPr lIns="68580" tIns="34290" rIns="68580" bIns="34290" anchor="ctr"/>
          <a:lstStyle/>
          <a:p>
            <a:pPr defTabSz="685800" fontAlgn="auto">
              <a:spcAft>
                <a:spcPts val="0"/>
              </a:spcAft>
              <a:defRPr/>
            </a:pPr>
            <a:r>
              <a:rPr lang="it-IT" sz="1350" b="1" dirty="0">
                <a:solidFill>
                  <a:prstClr val="white"/>
                </a:solidFill>
                <a:latin typeface="Agency FB" pitchFamily="34" charset="0"/>
              </a:rPr>
              <a:t>Risultati    scolastici</a:t>
            </a:r>
          </a:p>
        </p:txBody>
      </p:sp>
      <p:sp>
        <p:nvSpPr>
          <p:cNvPr id="25" name="Titolo 1"/>
          <p:cNvSpPr txBox="1">
            <a:spLocks/>
          </p:cNvSpPr>
          <p:nvPr/>
        </p:nvSpPr>
        <p:spPr>
          <a:xfrm>
            <a:off x="5292725" y="3698875"/>
            <a:ext cx="1366838" cy="485775"/>
          </a:xfrm>
          <a:prstGeom prst="rect">
            <a:avLst/>
          </a:prstGeom>
          <a:ln>
            <a:noFill/>
          </a:ln>
        </p:spPr>
        <p:txBody>
          <a:bodyPr lIns="68580" tIns="34290" rIns="68580" bIns="34290" anchor="ctr"/>
          <a:lstStyle/>
          <a:p>
            <a:pPr defTabSz="685800" fontAlgn="auto">
              <a:spcAft>
                <a:spcPts val="0"/>
              </a:spcAft>
              <a:defRPr/>
            </a:pPr>
            <a:r>
              <a:rPr lang="it-IT" sz="1350" b="1" dirty="0">
                <a:solidFill>
                  <a:prstClr val="white"/>
                </a:solidFill>
                <a:latin typeface="Agency FB" pitchFamily="34" charset="0"/>
              </a:rPr>
              <a:t>Risultati nelle prove Invalsi</a:t>
            </a:r>
          </a:p>
        </p:txBody>
      </p:sp>
      <p:sp>
        <p:nvSpPr>
          <p:cNvPr id="26" name="Titolo 1"/>
          <p:cNvSpPr txBox="1">
            <a:spLocks/>
          </p:cNvSpPr>
          <p:nvPr/>
        </p:nvSpPr>
        <p:spPr>
          <a:xfrm>
            <a:off x="2843213" y="4130675"/>
            <a:ext cx="3457575" cy="377825"/>
          </a:xfrm>
          <a:prstGeom prst="rect">
            <a:avLst/>
          </a:prstGeom>
        </p:spPr>
        <p:txBody>
          <a:bodyPr lIns="68580" tIns="34290" rIns="68580" bIns="34290" anchor="ctr"/>
          <a:lstStyle/>
          <a:p>
            <a:pPr algn="ctr" defTabSz="685800" fontAlgn="auto">
              <a:spcAft>
                <a:spcPts val="0"/>
              </a:spcAft>
              <a:defRPr/>
            </a:pPr>
            <a:r>
              <a:rPr lang="it-IT" sz="1350" b="1" dirty="0">
                <a:solidFill>
                  <a:prstClr val="white"/>
                </a:solidFill>
                <a:latin typeface="Agency FB" pitchFamily="34" charset="0"/>
              </a:rPr>
              <a:t>Competenze chiave di cittadinanza</a:t>
            </a:r>
          </a:p>
        </p:txBody>
      </p:sp>
      <p:sp>
        <p:nvSpPr>
          <p:cNvPr id="27" name="Titolo 1"/>
          <p:cNvSpPr txBox="1">
            <a:spLocks/>
          </p:cNvSpPr>
          <p:nvPr/>
        </p:nvSpPr>
        <p:spPr>
          <a:xfrm>
            <a:off x="3492500" y="4454525"/>
            <a:ext cx="2087563" cy="379413"/>
          </a:xfrm>
          <a:prstGeom prst="rect">
            <a:avLst/>
          </a:prstGeom>
        </p:spPr>
        <p:txBody>
          <a:bodyPr lIns="68580" tIns="34290" rIns="68580" bIns="34290" anchor="ctr"/>
          <a:lstStyle/>
          <a:p>
            <a:pPr algn="ctr" defTabSz="685800" fontAlgn="auto">
              <a:spcAft>
                <a:spcPts val="0"/>
              </a:spcAft>
              <a:defRPr/>
            </a:pPr>
            <a:r>
              <a:rPr lang="it-IT" sz="1350" b="1" dirty="0">
                <a:solidFill>
                  <a:prstClr val="white"/>
                </a:solidFill>
                <a:latin typeface="Agency FB" pitchFamily="34" charset="0"/>
              </a:rPr>
              <a:t>Risultati a distanza</a:t>
            </a:r>
          </a:p>
        </p:txBody>
      </p:sp>
      <p:sp>
        <p:nvSpPr>
          <p:cNvPr id="28" name="Titolo 1"/>
          <p:cNvSpPr txBox="1">
            <a:spLocks/>
          </p:cNvSpPr>
          <p:nvPr/>
        </p:nvSpPr>
        <p:spPr>
          <a:xfrm>
            <a:off x="0" y="2511425"/>
            <a:ext cx="9144000" cy="485775"/>
          </a:xfrm>
          <a:prstGeom prst="rect">
            <a:avLst/>
          </a:prstGeom>
        </p:spPr>
        <p:txBody>
          <a:bodyPr lIns="68580" tIns="34290" rIns="68580" bIns="34290" anchor="ctr">
            <a:normAutofit/>
          </a:bodyPr>
          <a:lstStyle/>
          <a:p>
            <a:pPr algn="ctr" defTabSz="685800" fontAlgn="auto">
              <a:spcAft>
                <a:spcPts val="0"/>
              </a:spcAft>
              <a:defRPr/>
            </a:pPr>
            <a:r>
              <a:rPr lang="it-IT" sz="2100" b="1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Pratiche educative e didattiche</a:t>
            </a:r>
          </a:p>
        </p:txBody>
      </p:sp>
      <p:sp>
        <p:nvSpPr>
          <p:cNvPr id="30" name="Segnaposto numero diapositiva 29"/>
          <p:cNvSpPr>
            <a:spLocks noGrp="1"/>
          </p:cNvSpPr>
          <p:nvPr>
            <p:ph type="sldNum" sz="quarter" idx="12"/>
          </p:nvPr>
        </p:nvSpPr>
        <p:spPr>
          <a:xfrm>
            <a:off x="6553200" y="5800725"/>
            <a:ext cx="2133600" cy="274638"/>
          </a:xfrm>
        </p:spPr>
        <p:txBody>
          <a:bodyPr/>
          <a:lstStyle/>
          <a:p>
            <a:pPr>
              <a:defRPr/>
            </a:pPr>
            <a:fld id="{D043BF1D-27C9-47D2-9FCE-3E789B8C2E6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egnaposto piè di pagina 30"/>
          <p:cNvSpPr>
            <a:spLocks noGrp="1"/>
          </p:cNvSpPr>
          <p:nvPr>
            <p:ph type="ftr" sz="quarter" idx="11"/>
          </p:nvPr>
        </p:nvSpPr>
        <p:spPr>
          <a:xfrm>
            <a:off x="3124200" y="5800725"/>
            <a:ext cx="2895600" cy="274638"/>
          </a:xfrm>
        </p:spPr>
        <p:txBody>
          <a:bodyPr/>
          <a:lstStyle/>
          <a:p>
            <a:pPr>
              <a:defRPr/>
            </a:pPr>
            <a:r>
              <a:rPr lang="it-IT" dirty="0">
                <a:solidFill>
                  <a:prstClr val="black">
                    <a:tint val="75000"/>
                  </a:prstClr>
                </a:solidFill>
              </a:rPr>
              <a:t>a cura di Giancarlo Cerini</a:t>
            </a:r>
          </a:p>
        </p:txBody>
      </p:sp>
      <p:sp>
        <p:nvSpPr>
          <p:cNvPr id="19483" name="Titolo 1"/>
          <p:cNvSpPr txBox="1">
            <a:spLocks/>
          </p:cNvSpPr>
          <p:nvPr/>
        </p:nvSpPr>
        <p:spPr bwMode="auto">
          <a:xfrm>
            <a:off x="34925" y="5434013"/>
            <a:ext cx="203358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defTabSz="685800"/>
            <a:r>
              <a:rPr lang="it-IT" sz="1600" b="1">
                <a:solidFill>
                  <a:srgbClr val="10253F"/>
                </a:solidFill>
                <a:latin typeface="Agency FB"/>
              </a:rPr>
              <a:t>Risorse economiche e materiali</a:t>
            </a:r>
            <a:r>
              <a:rPr lang="it-IT" sz="2200" b="1">
                <a:solidFill>
                  <a:srgbClr val="10253F"/>
                </a:solidFill>
                <a:latin typeface="Agency FB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55490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8DD84-16CE-455E-89E3-F3591241877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850" y="573088"/>
            <a:ext cx="8820150" cy="7858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68580" tIns="34290" rIns="68580" bIns="34290" anchor="ctr">
            <a:spAutoFit/>
          </a:bodyPr>
          <a:lstStyle/>
          <a:p>
            <a:pPr defTabSz="685800">
              <a:defRPr/>
            </a:pPr>
            <a:r>
              <a:rPr lang="it-IT" sz="27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/>
                <a:ea typeface="SimSun" pitchFamily="2" charset="-122"/>
                <a:cs typeface="Times New Roman" pitchFamily="18" charset="0"/>
              </a:rPr>
              <a:t>I </a:t>
            </a:r>
            <a:r>
              <a:rPr lang="it-IT" sz="20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/>
                <a:ea typeface="SimSun" pitchFamily="2" charset="-122"/>
                <a:cs typeface="Times New Roman" pitchFamily="18" charset="0"/>
              </a:rPr>
              <a:t>giudizi sugli esiti degli allievi indicati dalle scuole nel RAV (2015). Valori in percentuale</a:t>
            </a:r>
            <a:r>
              <a:rPr lang="it-IT" sz="2000">
                <a:solidFill>
                  <a:prstClr val="white"/>
                </a:solidFill>
                <a:latin typeface="Agency FB"/>
                <a:ea typeface="SimSun" pitchFamily="2" charset="-122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258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115177"/>
              </p:ext>
            </p:extLst>
          </p:nvPr>
        </p:nvGraphicFramePr>
        <p:xfrm>
          <a:off x="0" y="1744663"/>
          <a:ext cx="9144000" cy="4204616"/>
        </p:xfrm>
        <a:graphic>
          <a:graphicData uri="http://schemas.openxmlformats.org/drawingml/2006/table">
            <a:tbl>
              <a:tblPr/>
              <a:tblGrid>
                <a:gridCol w="19510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49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87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304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54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Livello di giudizio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7 </a:t>
                      </a:r>
                      <a:r>
                        <a:rPr kumimoji="0" lang="it-IT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max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 – 1 </a:t>
                      </a:r>
                      <a:r>
                        <a:rPr kumimoji="0" lang="it-IT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min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gency FB"/>
                        <a:ea typeface="SimSun" pitchFamily="2" charset="-122"/>
                        <a:cs typeface="Mangal" pitchFamily="18" charset="0"/>
                      </a:endParaRPr>
                    </a:p>
                  </a:txBody>
                  <a:tcPr marL="51435" marR="51435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Risultati scolastici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Risultati prove standard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Competenze chiave di cittadinanza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Risultati a distanza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423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7</a:t>
                      </a:r>
                    </a:p>
                  </a:txBody>
                  <a:tcPr marL="51435" marR="51435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  9,4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  4,2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 5,6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  8,1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423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6</a:t>
                      </a:r>
                    </a:p>
                  </a:txBody>
                  <a:tcPr marL="51435" marR="51435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26,1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13,0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15,6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18,8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423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5</a:t>
                      </a:r>
                    </a:p>
                  </a:txBody>
                  <a:tcPr marL="51435" marR="51435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31,2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21,4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35,9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33,8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423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4</a:t>
                      </a:r>
                    </a:p>
                  </a:txBody>
                  <a:tcPr marL="51435" marR="51435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24,6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29,6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29,0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26,5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423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3</a:t>
                      </a:r>
                    </a:p>
                  </a:txBody>
                  <a:tcPr marL="51435" marR="51435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  7,8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18,8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12,8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  7,7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423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2</a:t>
                      </a:r>
                    </a:p>
                  </a:txBody>
                  <a:tcPr marL="51435" marR="51435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  0,8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11,2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  1,0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  3,1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423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1</a:t>
                      </a:r>
                    </a:p>
                  </a:txBody>
                  <a:tcPr marL="51435" marR="51435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  0,1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  1,7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  0,1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  2,0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0" y="6056313"/>
            <a:ext cx="9144000" cy="30003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1350" dirty="0">
                <a:solidFill>
                  <a:prstClr val="white"/>
                </a:solidFill>
                <a:latin typeface="Agency FB" pitchFamily="2" charset="0"/>
                <a:ea typeface="SimSun" pitchFamily="2" charset="-122"/>
                <a:cs typeface="Arial" pitchFamily="34" charset="0"/>
              </a:rPr>
              <a:t>Fonte: MIUR, SNV, 2015 </a:t>
            </a:r>
            <a:r>
              <a:rPr lang="it-IT" sz="1350" dirty="0">
                <a:solidFill>
                  <a:srgbClr val="0070C0"/>
                </a:solidFill>
                <a:latin typeface="Agency FB" pitchFamily="2" charset="0"/>
                <a:ea typeface="SimSun" pitchFamily="2" charset="-122"/>
                <a:cs typeface="Arial" pitchFamily="34" charset="0"/>
              </a:rPr>
              <a:t>(</a:t>
            </a:r>
            <a:r>
              <a:rPr lang="it-IT" sz="1350" dirty="0">
                <a:solidFill>
                  <a:srgbClr val="0070C0"/>
                </a:solidFill>
                <a:latin typeface="Agency FB" pitchFamily="2" charset="0"/>
                <a:ea typeface="SimSun" pitchFamily="2" charset="-122"/>
                <a:cs typeface="Arial" pitchFamily="34" charset="0"/>
                <a:hlinkClick r:id="rId2"/>
              </a:rPr>
              <a:t>http</a:t>
            </a:r>
            <a:r>
              <a:rPr lang="it-IT" sz="1350" dirty="0">
                <a:solidFill>
                  <a:prstClr val="white"/>
                </a:solidFill>
                <a:latin typeface="Agency FB" pitchFamily="2" charset="0"/>
                <a:ea typeface="SimSun" pitchFamily="2" charset="-122"/>
                <a:cs typeface="Arial" pitchFamily="34" charset="0"/>
                <a:hlinkClick r:id="rId2"/>
              </a:rPr>
              <a:t>://www.istruzione.it/</a:t>
            </a:r>
            <a:r>
              <a:rPr lang="it-IT" sz="1350" dirty="0" err="1">
                <a:solidFill>
                  <a:prstClr val="white"/>
                </a:solidFill>
                <a:latin typeface="Agency FB" pitchFamily="2" charset="0"/>
                <a:ea typeface="SimSun" pitchFamily="2" charset="-122"/>
                <a:cs typeface="Arial" pitchFamily="34" charset="0"/>
                <a:hlinkClick r:id="rId2"/>
              </a:rPr>
              <a:t>snv</a:t>
            </a:r>
            <a:r>
              <a:rPr lang="it-IT" sz="1350" dirty="0">
                <a:solidFill>
                  <a:prstClr val="white"/>
                </a:solidFill>
                <a:latin typeface="Agency FB" pitchFamily="2" charset="0"/>
                <a:ea typeface="SimSun" pitchFamily="2" charset="-122"/>
                <a:cs typeface="Arial" pitchFamily="34" charset="0"/>
                <a:hlinkClick r:id="rId2"/>
              </a:rPr>
              <a:t>/</a:t>
            </a:r>
            <a:r>
              <a:rPr lang="it-IT" sz="1350" dirty="0" err="1">
                <a:solidFill>
                  <a:prstClr val="white"/>
                </a:solidFill>
                <a:latin typeface="Agency FB" pitchFamily="2" charset="0"/>
                <a:ea typeface="SimSun" pitchFamily="2" charset="-122"/>
                <a:cs typeface="Arial" pitchFamily="34" charset="0"/>
                <a:hlinkClick r:id="rId2"/>
              </a:rPr>
              <a:t>index.sh</a:t>
            </a:r>
            <a:r>
              <a:rPr lang="it-IT" sz="1350" dirty="0" err="1">
                <a:solidFill>
                  <a:prstClr val="white"/>
                </a:solidFill>
                <a:latin typeface="Arial" pitchFamily="34" charset="0"/>
                <a:ea typeface="SimSun" pitchFamily="2" charset="-122"/>
                <a:cs typeface="Arial" pitchFamily="34" charset="0"/>
                <a:hlinkClick r:id="rId2"/>
              </a:rPr>
              <a:t>tml</a:t>
            </a:r>
            <a:r>
              <a:rPr lang="it-IT" sz="1350" dirty="0">
                <a:solidFill>
                  <a:prstClr val="white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it-IT" sz="1350" dirty="0">
                <a:solidFill>
                  <a:srgbClr val="1F497D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).</a:t>
            </a:r>
            <a:endParaRPr lang="it-IT" sz="30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1039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94893" y="0"/>
            <a:ext cx="7520457" cy="980729"/>
          </a:xfrm>
        </p:spPr>
        <p:txBody>
          <a:bodyPr>
            <a:normAutofit/>
          </a:bodyPr>
          <a:lstStyle/>
          <a:p>
            <a:r>
              <a:rPr lang="it-IT" b="1" dirty="0" smtClean="0"/>
              <a:t>Sguardo interno (RAV) vs esterno (NEV)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002987"/>
            <a:ext cx="8064896" cy="54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71" name="Group 67"/>
          <p:cNvGraphicFramePr>
            <a:graphicFrameLocks noGrp="1"/>
          </p:cNvGraphicFramePr>
          <p:nvPr>
            <p:extLst/>
          </p:nvPr>
        </p:nvGraphicFramePr>
        <p:xfrm>
          <a:off x="683568" y="1220348"/>
          <a:ext cx="7632848" cy="3906488"/>
        </p:xfrm>
        <a:graphic>
          <a:graphicData uri="http://schemas.openxmlformats.org/drawingml/2006/table">
            <a:tbl>
              <a:tblPr/>
              <a:tblGrid>
                <a:gridCol w="22733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92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39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337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3252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65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Tipologia di scuola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Livello 1 = eccellente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Livello 2 = buono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Livello 3 = non del tutto accettabile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Livello 4 = inadeguato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Nursery school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59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38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  2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1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9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Primary school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18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67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14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1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87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Secondary school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21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53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21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5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79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Special school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38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54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  6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2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6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Pupil referral unit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18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67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11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4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4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Totale complessivo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20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64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14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2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2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Scuole visitate 2014-15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12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59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24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gency FB"/>
                          <a:ea typeface="SimSun" pitchFamily="2" charset="-122"/>
                          <a:cs typeface="Mangal" pitchFamily="18" charset="0"/>
                        </a:rPr>
                        <a:t>5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138237" y="332656"/>
            <a:ext cx="6862763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it-IT">
                <a:solidFill>
                  <a:prstClr val="white"/>
                </a:solidFill>
                <a:latin typeface="Agency FB"/>
                <a:ea typeface="SimSun" pitchFamily="2" charset="-122"/>
                <a:cs typeface="Times New Roman" pitchFamily="18" charset="0"/>
              </a:rPr>
              <a:t>Tab. 1 – I giudizi dell’OFSTED sulle scuole </a:t>
            </a:r>
            <a:r>
              <a:rPr lang="it-IT" sz="1500">
                <a:solidFill>
                  <a:prstClr val="white"/>
                </a:solidFill>
                <a:latin typeface="Agency FB"/>
                <a:ea typeface="SimSun" pitchFamily="2" charset="-122"/>
                <a:cs typeface="Times New Roman" pitchFamily="18" charset="0"/>
              </a:rPr>
              <a:t>i</a:t>
            </a:r>
            <a:r>
              <a:rPr lang="it-IT">
                <a:solidFill>
                  <a:prstClr val="white"/>
                </a:solidFill>
                <a:latin typeface="Agency FB"/>
                <a:ea typeface="SimSun" pitchFamily="2" charset="-122"/>
                <a:cs typeface="Times New Roman" pitchFamily="18" charset="0"/>
              </a:rPr>
              <a:t>nglesi (aggiornato al 2015). Valori in percentuale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38237" y="5103763"/>
            <a:ext cx="6862763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GB" spc="-38" dirty="0" err="1">
                <a:solidFill>
                  <a:prstClr val="white"/>
                </a:solidFill>
                <a:latin typeface="Agency FB" pitchFamily="2" charset="0"/>
                <a:ea typeface="SimSun" pitchFamily="2" charset="-122"/>
                <a:cs typeface="Times New Roman" pitchFamily="18" charset="0"/>
              </a:rPr>
              <a:t>Fonte</a:t>
            </a:r>
            <a:r>
              <a:rPr lang="en-GB" spc="-38" dirty="0">
                <a:solidFill>
                  <a:prstClr val="white"/>
                </a:solidFill>
                <a:latin typeface="Agency FB" pitchFamily="2" charset="0"/>
                <a:ea typeface="SimSun" pitchFamily="2" charset="-122"/>
                <a:cs typeface="Times New Roman" pitchFamily="18" charset="0"/>
              </a:rPr>
              <a:t>: OFSTED,  The Annual Report of Her Majesty’s Chief Inspector of Education, Children’s Services and Skills 2014/2015 </a:t>
            </a:r>
            <a:r>
              <a:rPr lang="en-GB" spc="-38" dirty="0">
                <a:solidFill>
                  <a:srgbClr val="4BACC6">
                    <a:lumMod val="75000"/>
                  </a:srgbClr>
                </a:solidFill>
                <a:latin typeface="Agency FB" pitchFamily="2" charset="0"/>
                <a:ea typeface="SimSun" pitchFamily="2" charset="-122"/>
                <a:cs typeface="Times New Roman" pitchFamily="18" charset="0"/>
              </a:rPr>
              <a:t>(</a:t>
            </a:r>
            <a:r>
              <a:rPr lang="en-GB" spc="-38" dirty="0">
                <a:solidFill>
                  <a:prstClr val="white"/>
                </a:solidFill>
                <a:latin typeface="Agency FB" pitchFamily="2" charset="0"/>
                <a:ea typeface="SimSun" pitchFamily="2" charset="-122"/>
                <a:cs typeface="Times New Roman" pitchFamily="18" charset="0"/>
                <a:hlinkClick r:id="rId2"/>
              </a:rPr>
              <a:t>https://www.gov.uk/government/organisations/ofsted</a:t>
            </a:r>
            <a:r>
              <a:rPr lang="en-GB" spc="-38" dirty="0">
                <a:solidFill>
                  <a:srgbClr val="4BACC6">
                    <a:lumMod val="75000"/>
                  </a:srgbClr>
                </a:solidFill>
                <a:latin typeface="Agency FB" pitchFamily="2" charset="0"/>
                <a:ea typeface="SimSun" pitchFamily="2" charset="-122"/>
                <a:cs typeface="Times New Roman" pitchFamily="18" charset="0"/>
              </a:rPr>
              <a:t>).</a:t>
            </a:r>
            <a:endParaRPr lang="it-IT" spc="-38" dirty="0">
              <a:solidFill>
                <a:srgbClr val="4BACC6">
                  <a:lumMod val="75000"/>
                </a:srgbClr>
              </a:solidFill>
              <a:latin typeface="Agency FB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5759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6" descr="http://www.hanoverresearch.com/wp-content/uploads/2012/04/teacherevals2big.jpg"/>
          <p:cNvPicPr>
            <a:picLocks noChangeAspect="1" noChangeArrowheads="1"/>
          </p:cNvPicPr>
          <p:nvPr/>
        </p:nvPicPr>
        <p:blipFill>
          <a:blip r:embed="rId2"/>
          <a:srcRect l="83453" t="46454" r="2" b="17073"/>
          <a:stretch>
            <a:fillRect/>
          </a:stretch>
        </p:blipFill>
        <p:spPr bwMode="auto">
          <a:xfrm>
            <a:off x="0" y="3830638"/>
            <a:ext cx="9144000" cy="302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2" descr="http://www.provincia.agrigento.it/flex/images/9/7/a/D.b4767d4897590362feb7/nucleo_valutazione.jpg"/>
          <p:cNvPicPr>
            <a:picLocks noChangeAspect="1" noChangeArrowheads="1"/>
          </p:cNvPicPr>
          <p:nvPr/>
        </p:nvPicPr>
        <p:blipFill>
          <a:blip r:embed="rId3"/>
          <a:srcRect r="88879"/>
          <a:stretch>
            <a:fillRect/>
          </a:stretch>
        </p:blipFill>
        <p:spPr bwMode="auto">
          <a:xfrm>
            <a:off x="54307" y="1425575"/>
            <a:ext cx="5165392" cy="248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6" descr="http://www.hanoverresearch.com/wp-content/uploads/2012/04/teacherevals2big.jpg"/>
          <p:cNvPicPr>
            <a:picLocks noChangeAspect="1" noChangeArrowheads="1"/>
          </p:cNvPicPr>
          <p:nvPr/>
        </p:nvPicPr>
        <p:blipFill>
          <a:blip r:embed="rId2"/>
          <a:srcRect t="4878" b="17073"/>
          <a:stretch>
            <a:fillRect/>
          </a:stretch>
        </p:blipFill>
        <p:spPr bwMode="auto">
          <a:xfrm>
            <a:off x="3563938" y="4186238"/>
            <a:ext cx="3057525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Segnaposto contenuto 2"/>
          <p:cNvSpPr>
            <a:spLocks noGrp="1"/>
          </p:cNvSpPr>
          <p:nvPr>
            <p:ph idx="4294967295"/>
          </p:nvPr>
        </p:nvSpPr>
        <p:spPr>
          <a:xfrm>
            <a:off x="6621463" y="3907728"/>
            <a:ext cx="2431814" cy="2689624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 typeface="Arial" charset="0"/>
              <a:buNone/>
            </a:pPr>
            <a:r>
              <a:rPr lang="it-IT" sz="2400" dirty="0">
                <a:solidFill>
                  <a:srgbClr val="C00000"/>
                </a:solidFill>
                <a:latin typeface="Agency FB"/>
              </a:rPr>
              <a:t>Ci aiutano a capire la </a:t>
            </a:r>
            <a:r>
              <a:rPr lang="it-IT" sz="2400" b="1" dirty="0">
                <a:solidFill>
                  <a:srgbClr val="C00000"/>
                </a:solidFill>
                <a:latin typeface="Agency FB"/>
              </a:rPr>
              <a:t>differenza</a:t>
            </a:r>
            <a:r>
              <a:rPr lang="it-IT" sz="2400" dirty="0">
                <a:solidFill>
                  <a:srgbClr val="C00000"/>
                </a:solidFill>
                <a:latin typeface="Agency FB"/>
              </a:rPr>
              <a:t> dei risultati tra le classi del nostro istituto (dato sensibile</a:t>
            </a:r>
            <a:r>
              <a:rPr lang="it-IT" sz="2400" dirty="0" smtClean="0">
                <a:solidFill>
                  <a:srgbClr val="C00000"/>
                </a:solidFill>
                <a:latin typeface="Agency FB"/>
              </a:rPr>
              <a:t>)?</a:t>
            </a:r>
            <a:endParaRPr lang="it-IT" sz="2400" dirty="0">
              <a:solidFill>
                <a:srgbClr val="C00000"/>
              </a:solidFill>
              <a:latin typeface="Agency FB"/>
            </a:endParaRPr>
          </a:p>
        </p:txBody>
      </p:sp>
      <p:sp>
        <p:nvSpPr>
          <p:cNvPr id="52230" name="Rettangolo 3"/>
          <p:cNvSpPr>
            <a:spLocks noChangeArrowheads="1"/>
          </p:cNvSpPr>
          <p:nvPr/>
        </p:nvSpPr>
        <p:spPr bwMode="auto">
          <a:xfrm>
            <a:off x="0" y="115888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b="1" dirty="0" smtClean="0">
                <a:solidFill>
                  <a:srgbClr val="C00000"/>
                </a:solidFill>
                <a:latin typeface="Agency FB"/>
              </a:rPr>
              <a:t>           I </a:t>
            </a:r>
            <a:r>
              <a:rPr lang="it-IT" sz="3200" b="1" dirty="0">
                <a:solidFill>
                  <a:srgbClr val="C00000"/>
                </a:solidFill>
                <a:latin typeface="Agency FB"/>
              </a:rPr>
              <a:t>risultati delle prove </a:t>
            </a:r>
            <a:r>
              <a:rPr lang="it-IT" sz="3200" b="1" dirty="0" smtClean="0">
                <a:solidFill>
                  <a:srgbClr val="C00000"/>
                </a:solidFill>
                <a:latin typeface="Agency FB"/>
              </a:rPr>
              <a:t>Invalsi: </a:t>
            </a:r>
          </a:p>
          <a:p>
            <a:r>
              <a:rPr lang="it-IT" sz="3200" b="1" dirty="0" smtClean="0">
                <a:solidFill>
                  <a:srgbClr val="C00000"/>
                </a:solidFill>
                <a:latin typeface="Agency FB"/>
              </a:rPr>
              <a:t>               hanno </a:t>
            </a:r>
            <a:r>
              <a:rPr lang="it-IT" sz="3200" b="1" dirty="0">
                <a:solidFill>
                  <a:srgbClr val="C00000"/>
                </a:solidFill>
                <a:latin typeface="Agency FB"/>
              </a:rPr>
              <a:t>troppo peso?</a:t>
            </a:r>
          </a:p>
        </p:txBody>
      </p:sp>
      <p:sp>
        <p:nvSpPr>
          <p:cNvPr id="52231" name="Segnaposto contenuto 2"/>
          <p:cNvSpPr txBox="1">
            <a:spLocks/>
          </p:cNvSpPr>
          <p:nvPr/>
        </p:nvSpPr>
        <p:spPr bwMode="auto">
          <a:xfrm>
            <a:off x="54307" y="3860800"/>
            <a:ext cx="3619500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-"/>
            </a:pPr>
            <a:r>
              <a:rPr lang="it-IT" sz="2400" dirty="0">
                <a:solidFill>
                  <a:srgbClr val="C00000"/>
                </a:solidFill>
                <a:latin typeface="Agency FB"/>
              </a:rPr>
              <a:t>Ci aiutano a capire il «valore aggiunto» (</a:t>
            </a:r>
            <a:r>
              <a:rPr lang="it-IT" sz="2400" b="1" dirty="0">
                <a:solidFill>
                  <a:srgbClr val="C00000"/>
                </a:solidFill>
                <a:latin typeface="Agency FB"/>
              </a:rPr>
              <a:t>l’effetto scuola</a:t>
            </a:r>
            <a:r>
              <a:rPr lang="it-IT" sz="2400" dirty="0">
                <a:solidFill>
                  <a:srgbClr val="C00000"/>
                </a:solidFill>
                <a:latin typeface="Agency FB"/>
              </a:rPr>
              <a:t>), attraverso comparazioni con scuole </a:t>
            </a:r>
            <a:r>
              <a:rPr lang="it-IT" sz="2400" dirty="0" smtClean="0">
                <a:solidFill>
                  <a:srgbClr val="C00000"/>
                </a:solidFill>
                <a:latin typeface="Agency FB"/>
              </a:rPr>
              <a:t>simili?</a:t>
            </a:r>
            <a:endParaRPr lang="it-IT" sz="2400" dirty="0">
              <a:solidFill>
                <a:srgbClr val="C00000"/>
              </a:solidFill>
              <a:latin typeface="Agency FB"/>
            </a:endParaRPr>
          </a:p>
          <a:p>
            <a:pPr>
              <a:buFontTx/>
              <a:buChar char="-"/>
            </a:pPr>
            <a:r>
              <a:rPr lang="it-IT" sz="2400" dirty="0">
                <a:solidFill>
                  <a:srgbClr val="C00000"/>
                </a:solidFill>
                <a:latin typeface="Agency FB"/>
              </a:rPr>
              <a:t> </a:t>
            </a:r>
            <a:r>
              <a:rPr lang="it-IT" sz="2400" dirty="0" smtClean="0">
                <a:solidFill>
                  <a:srgbClr val="C00000"/>
                </a:solidFill>
                <a:latin typeface="Agency FB"/>
              </a:rPr>
              <a:t>Come </a:t>
            </a:r>
            <a:r>
              <a:rPr lang="it-IT" sz="2400" dirty="0">
                <a:solidFill>
                  <a:srgbClr val="C00000"/>
                </a:solidFill>
                <a:latin typeface="Agency FB"/>
              </a:rPr>
              <a:t>si distribuiscono le </a:t>
            </a:r>
            <a:r>
              <a:rPr lang="it-IT" sz="2400" b="1" dirty="0">
                <a:solidFill>
                  <a:srgbClr val="C00000"/>
                </a:solidFill>
                <a:latin typeface="Agency FB"/>
              </a:rPr>
              <a:t>competenze</a:t>
            </a:r>
            <a:r>
              <a:rPr lang="it-IT" sz="2400" dirty="0">
                <a:solidFill>
                  <a:srgbClr val="C00000"/>
                </a:solidFill>
                <a:latin typeface="Agency FB"/>
              </a:rPr>
              <a:t> degli allievi dell’istituto?</a:t>
            </a:r>
          </a:p>
        </p:txBody>
      </p:sp>
      <p:pic>
        <p:nvPicPr>
          <p:cNvPr id="52232" name="Picture 2" descr="http://www.provincia.agrigento.it/flex/images/9/7/a/D.b4767d4897590362feb7/nucleo_valutazione.jpg"/>
          <p:cNvPicPr>
            <a:picLocks noChangeAspect="1" noChangeArrowheads="1"/>
          </p:cNvPicPr>
          <p:nvPr/>
        </p:nvPicPr>
        <p:blipFill>
          <a:blip r:embed="rId3"/>
          <a:srcRect l="8167" r="7236"/>
          <a:stretch>
            <a:fillRect/>
          </a:stretch>
        </p:blipFill>
        <p:spPr bwMode="auto">
          <a:xfrm>
            <a:off x="5094288" y="1382713"/>
            <a:ext cx="40497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egnaposto numero diapositiva 10"/>
          <p:cNvSpPr txBox="1">
            <a:spLocks noGrp="1"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EB62E67-7F21-43FC-A304-A8095E38B3CF}" type="slidenum">
              <a:rPr lang="it-IT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it-IT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7625" y="1425575"/>
            <a:ext cx="578167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ency FB"/>
              </a:rPr>
              <a:t>Qual è il posto delle prove Invalsi nel sistema di autovalutazione?</a:t>
            </a:r>
          </a:p>
        </p:txBody>
      </p:sp>
      <p:sp>
        <p:nvSpPr>
          <p:cNvPr id="52236" name="Rettangolo 5"/>
          <p:cNvSpPr>
            <a:spLocks noChangeArrowheads="1"/>
          </p:cNvSpPr>
          <p:nvPr/>
        </p:nvSpPr>
        <p:spPr bwMode="auto">
          <a:xfrm>
            <a:off x="0" y="2305050"/>
            <a:ext cx="50990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2000" dirty="0">
              <a:solidFill>
                <a:prstClr val="white"/>
              </a:solidFill>
              <a:latin typeface="Agency FB"/>
            </a:endParaRPr>
          </a:p>
          <a:p>
            <a:r>
              <a:rPr lang="it-IT" sz="2000" dirty="0">
                <a:solidFill>
                  <a:prstClr val="white"/>
                </a:solidFill>
                <a:latin typeface="Agency FB"/>
              </a:rPr>
              <a:t>Quali conoscenze e abilità sono verificate con le prove INVALSI (è importante analizzare  i quadri di riferimento) </a:t>
            </a:r>
          </a:p>
        </p:txBody>
      </p:sp>
    </p:spTree>
    <p:extLst>
      <p:ext uri="{BB962C8B-B14F-4D97-AF65-F5344CB8AC3E}">
        <p14:creationId xmlns:p14="http://schemas.microsoft.com/office/powerpoint/2010/main" val="23207336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itolo 1"/>
          <p:cNvSpPr>
            <a:spLocks noGrp="1"/>
          </p:cNvSpPr>
          <p:nvPr>
            <p:ph type="title" idx="4294967295"/>
          </p:nvPr>
        </p:nvSpPr>
        <p:spPr>
          <a:xfrm>
            <a:off x="1116013" y="476250"/>
            <a:ext cx="8088312" cy="360363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002060"/>
                </a:solidFill>
                <a:latin typeface="Agency FB"/>
              </a:rPr>
              <a:t>Le competenze: </a:t>
            </a:r>
            <a:r>
              <a:rPr lang="it-IT" altLang="it-IT" sz="4000" b="1" dirty="0" smtClean="0">
                <a:solidFill>
                  <a:srgbClr val="002060"/>
                </a:solidFill>
                <a:latin typeface="Agency FB"/>
              </a:rPr>
              <a:t/>
            </a:r>
            <a:br>
              <a:rPr lang="it-IT" altLang="it-IT" sz="4000" b="1" dirty="0" smtClean="0">
                <a:solidFill>
                  <a:srgbClr val="002060"/>
                </a:solidFill>
                <a:latin typeface="Agency FB"/>
              </a:rPr>
            </a:br>
            <a:r>
              <a:rPr lang="it-IT" altLang="it-IT" sz="4000" b="1" dirty="0" smtClean="0">
                <a:solidFill>
                  <a:srgbClr val="002060"/>
                </a:solidFill>
                <a:latin typeface="Agency FB"/>
              </a:rPr>
              <a:t>un </a:t>
            </a:r>
            <a:r>
              <a:rPr lang="it-IT" altLang="it-IT" sz="4000" b="1" dirty="0">
                <a:solidFill>
                  <a:srgbClr val="002060"/>
                </a:solidFill>
                <a:latin typeface="Agency FB"/>
              </a:rPr>
              <a:t>costrutto complesso…</a:t>
            </a:r>
          </a:p>
        </p:txBody>
      </p:sp>
      <p:pic>
        <p:nvPicPr>
          <p:cNvPr id="254979" name="Picture 2" descr="http://www.famiglienumerose.org/wp-content/uploads/news_files/dubbioso%20punti%20domn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" t="6770" r="3036" b="4614"/>
          <a:stretch>
            <a:fillRect/>
          </a:stretch>
        </p:blipFill>
        <p:spPr bwMode="auto">
          <a:xfrm>
            <a:off x="5599113" y="3213100"/>
            <a:ext cx="3533775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7" name="Segnaposto contenuto 2"/>
          <p:cNvSpPr txBox="1">
            <a:spLocks/>
          </p:cNvSpPr>
          <p:nvPr/>
        </p:nvSpPr>
        <p:spPr bwMode="auto">
          <a:xfrm>
            <a:off x="107950" y="1412875"/>
            <a:ext cx="532765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3525" indent="-263525" algn="just">
              <a:spcAft>
                <a:spcPts val="225"/>
              </a:spcAft>
              <a:buFont typeface="Arial" charset="0"/>
              <a:buChar char="•"/>
              <a:defRPr/>
            </a:pPr>
            <a:r>
              <a:rPr lang="it-IT" sz="2000">
                <a:solidFill>
                  <a:srgbClr val="C00000"/>
                </a:solidFill>
                <a:latin typeface="Agency FB"/>
                <a:ea typeface="Microsoft YaHei" panose="020B0503020204020204" pitchFamily="34" charset="-122"/>
              </a:rPr>
              <a:t>Le competenze si innervano sui saperi, sulle conoscenze… ri-uso intelligente delle conoscenze (sapere «cosa»)</a:t>
            </a:r>
          </a:p>
          <a:p>
            <a:pPr marL="263525" indent="-263525" algn="just">
              <a:spcAft>
                <a:spcPts val="225"/>
              </a:spcAft>
              <a:buFont typeface="Arial" charset="0"/>
              <a:buChar char="•"/>
              <a:defRPr/>
            </a:pPr>
            <a:r>
              <a:rPr lang="it-IT" sz="2000">
                <a:solidFill>
                  <a:srgbClr val="C00000"/>
                </a:solidFill>
                <a:latin typeface="Agency FB"/>
                <a:ea typeface="Microsoft YaHei" panose="020B0503020204020204" pitchFamily="34" charset="-122"/>
              </a:rPr>
              <a:t>Sono conoscenze procedurali (sapere «come»)… apprendimento agiti….processi della mente… organizzatori cognitivi</a:t>
            </a:r>
          </a:p>
          <a:p>
            <a:pPr marL="263525" indent="-263525" algn="just">
              <a:spcAft>
                <a:spcPts val="225"/>
              </a:spcAft>
              <a:buFont typeface="Arial" charset="0"/>
              <a:buChar char="•"/>
              <a:defRPr/>
            </a:pPr>
            <a:r>
              <a:rPr lang="it-IT" sz="2000">
                <a:solidFill>
                  <a:srgbClr val="C00000"/>
                </a:solidFill>
                <a:latin typeface="Agency FB"/>
                <a:ea typeface="Microsoft YaHei" panose="020B0503020204020204" pitchFamily="34" charset="-122"/>
              </a:rPr>
              <a:t>Apprendimenti NON INERTI</a:t>
            </a:r>
          </a:p>
          <a:p>
            <a:pPr marL="263525" indent="-263525" algn="just">
              <a:spcAft>
                <a:spcPts val="225"/>
              </a:spcAft>
              <a:buFont typeface="Arial" charset="0"/>
              <a:buChar char="•"/>
              <a:defRPr/>
            </a:pPr>
            <a:r>
              <a:rPr lang="it-IT" sz="2000">
                <a:solidFill>
                  <a:srgbClr val="C00000"/>
                </a:solidFill>
                <a:latin typeface="Agency FB"/>
                <a:ea typeface="Microsoft YaHei" panose="020B0503020204020204" pitchFamily="34" charset="-122"/>
              </a:rPr>
              <a:t>Non è una prestazione esecutiva… consapevolezza nel percepirsi competente («agency»), capacità di iniziativa e di successo nelle condizioni date («capability»)</a:t>
            </a:r>
          </a:p>
          <a:p>
            <a:pPr marL="263525" indent="-263525" algn="just">
              <a:spcAft>
                <a:spcPts val="225"/>
              </a:spcAft>
              <a:buFont typeface="Arial" charset="0"/>
              <a:buChar char="•"/>
              <a:defRPr/>
            </a:pPr>
            <a:r>
              <a:rPr lang="it-IT" sz="2000">
                <a:solidFill>
                  <a:srgbClr val="C00000"/>
                </a:solidFill>
                <a:latin typeface="Agency FB"/>
                <a:ea typeface="Microsoft YaHei" panose="020B0503020204020204" pitchFamily="34" charset="-122"/>
              </a:rPr>
              <a:t>Si trasformano in </a:t>
            </a:r>
            <a:r>
              <a:rPr lang="it-IT" sz="2000" b="1">
                <a:solidFill>
                  <a:srgbClr val="C00000"/>
                </a:solidFill>
                <a:latin typeface="Agency FB"/>
                <a:ea typeface="Microsoft YaHei" panose="020B0503020204020204" pitchFamily="34" charset="-122"/>
              </a:rPr>
              <a:t>life skills </a:t>
            </a:r>
            <a:r>
              <a:rPr lang="it-IT" sz="2000">
                <a:solidFill>
                  <a:srgbClr val="C00000"/>
                </a:solidFill>
                <a:latin typeface="Agency FB"/>
                <a:ea typeface="Microsoft YaHei" panose="020B0503020204020204" pitchFamily="34" charset="-122"/>
              </a:rPr>
              <a:t>con didattiche autentiche, compiti di realtà, contesti operativi, ambienti e relazioni…</a:t>
            </a:r>
            <a:endParaRPr lang="it-IT" sz="2000">
              <a:solidFill>
                <a:srgbClr val="004274"/>
              </a:solidFill>
              <a:latin typeface="Agency FB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90740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itolo 1"/>
          <p:cNvSpPr>
            <a:spLocks noGrp="1"/>
          </p:cNvSpPr>
          <p:nvPr>
            <p:ph type="title" idx="4294967295"/>
          </p:nvPr>
        </p:nvSpPr>
        <p:spPr>
          <a:xfrm>
            <a:off x="1116013" y="-315913"/>
            <a:ext cx="8088312" cy="1152526"/>
          </a:xfrm>
        </p:spPr>
        <p:txBody>
          <a:bodyPr/>
          <a:lstStyle/>
          <a:p>
            <a:pPr eaLnBrk="1" hangingPunct="1"/>
            <a:r>
              <a:rPr lang="it-IT" altLang="it-IT" sz="2400" b="1">
                <a:solidFill>
                  <a:srgbClr val="002060"/>
                </a:solidFill>
                <a:latin typeface="Agency FB"/>
              </a:rPr>
              <a:t>Le competenze chiave nella vita delle classi</a:t>
            </a:r>
            <a:r>
              <a:rPr lang="it-IT" altLang="it-IT" sz="4000" b="1">
                <a:solidFill>
                  <a:srgbClr val="002060"/>
                </a:solidFill>
                <a:latin typeface="Agency FB"/>
              </a:rPr>
              <a:t>…</a:t>
            </a:r>
          </a:p>
        </p:txBody>
      </p:sp>
      <p:sp>
        <p:nvSpPr>
          <p:cNvPr id="179202" name="Segnaposto contenuto 2"/>
          <p:cNvSpPr txBox="1">
            <a:spLocks/>
          </p:cNvSpPr>
          <p:nvPr/>
        </p:nvSpPr>
        <p:spPr bwMode="auto">
          <a:xfrm>
            <a:off x="755650" y="549275"/>
            <a:ext cx="83883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750"/>
              </a:spcBef>
              <a:defRPr/>
            </a:pPr>
            <a:r>
              <a:rPr lang="it-IT" sz="2100">
                <a:solidFill>
                  <a:srgbClr val="6C5200"/>
                </a:solidFill>
                <a:latin typeface="Agency FB"/>
                <a:ea typeface="Microsoft YaHei" panose="020B0503020204020204" pitchFamily="34" charset="-122"/>
              </a:rPr>
              <a:t>Proviamo a immaginarle come azioni (cognitive) che i ragazzi dovrebbero svolgere quotidianamente</a:t>
            </a:r>
          </a:p>
        </p:txBody>
      </p:sp>
      <p:pic>
        <p:nvPicPr>
          <p:cNvPr id="253956" name="Picture 2" descr="http://www.famiglienumerose.org/wp-content/uploads/news_files/dubbioso%20punti%20domn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" t="6770" r="3036" b="4614"/>
          <a:stretch>
            <a:fillRect/>
          </a:stretch>
        </p:blipFill>
        <p:spPr bwMode="auto">
          <a:xfrm>
            <a:off x="5292725" y="2971800"/>
            <a:ext cx="3840163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2" name="Segnaposto contenuto 2"/>
          <p:cNvSpPr txBox="1">
            <a:spLocks/>
          </p:cNvSpPr>
          <p:nvPr/>
        </p:nvSpPr>
        <p:spPr bwMode="auto">
          <a:xfrm>
            <a:off x="1908175" y="1268413"/>
            <a:ext cx="2951163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3525" indent="-263525" algn="just">
              <a:spcAft>
                <a:spcPts val="225"/>
              </a:spcAft>
              <a:buFont typeface="Arial" charset="0"/>
              <a:buChar char="•"/>
              <a:defRPr/>
            </a:pPr>
            <a:r>
              <a:rPr lang="it-IT" sz="2800" dirty="0">
                <a:solidFill>
                  <a:srgbClr val="C00000"/>
                </a:solidFill>
                <a:latin typeface="Agency FB"/>
                <a:ea typeface="Microsoft YaHei" panose="020B0503020204020204" pitchFamily="34" charset="-122"/>
              </a:rPr>
              <a:t>Osservare, </a:t>
            </a:r>
          </a:p>
          <a:p>
            <a:pPr marL="263525" indent="-263525" algn="just">
              <a:spcAft>
                <a:spcPts val="225"/>
              </a:spcAft>
              <a:buFont typeface="Arial" charset="0"/>
              <a:buChar char="•"/>
              <a:defRPr/>
            </a:pPr>
            <a:r>
              <a:rPr lang="it-IT" sz="2800" dirty="0">
                <a:solidFill>
                  <a:srgbClr val="C00000"/>
                </a:solidFill>
                <a:latin typeface="Agency FB"/>
                <a:ea typeface="Microsoft YaHei" panose="020B0503020204020204" pitchFamily="34" charset="-122"/>
              </a:rPr>
              <a:t>analizzare, </a:t>
            </a:r>
          </a:p>
          <a:p>
            <a:pPr marL="263525" indent="-263525" algn="just">
              <a:spcAft>
                <a:spcPts val="225"/>
              </a:spcAft>
              <a:buFont typeface="Arial" charset="0"/>
              <a:buChar char="•"/>
              <a:defRPr/>
            </a:pPr>
            <a:r>
              <a:rPr lang="it-IT" sz="2800" dirty="0">
                <a:solidFill>
                  <a:srgbClr val="C00000"/>
                </a:solidFill>
                <a:latin typeface="Agency FB"/>
                <a:ea typeface="Microsoft YaHei" panose="020B0503020204020204" pitchFamily="34" charset="-122"/>
              </a:rPr>
              <a:t>leggere, </a:t>
            </a:r>
          </a:p>
          <a:p>
            <a:pPr marL="263525" indent="-263525" algn="just">
              <a:spcAft>
                <a:spcPts val="225"/>
              </a:spcAft>
              <a:buFont typeface="Arial" charset="0"/>
              <a:buChar char="•"/>
              <a:defRPr/>
            </a:pPr>
            <a:r>
              <a:rPr lang="it-IT" sz="2800" dirty="0">
                <a:solidFill>
                  <a:srgbClr val="4472C4">
                    <a:lumMod val="75000"/>
                  </a:srgbClr>
                </a:solidFill>
                <a:latin typeface="Agency FB"/>
                <a:ea typeface="Microsoft YaHei" panose="020B0503020204020204" pitchFamily="34" charset="-122"/>
              </a:rPr>
              <a:t>comprendere</a:t>
            </a:r>
          </a:p>
          <a:p>
            <a:pPr marL="263525" indent="-263525" algn="just">
              <a:spcAft>
                <a:spcPts val="225"/>
              </a:spcAft>
              <a:buFont typeface="Arial" charset="0"/>
              <a:buChar char="•"/>
              <a:defRPr/>
            </a:pPr>
            <a:r>
              <a:rPr lang="it-IT" sz="2800" dirty="0">
                <a:solidFill>
                  <a:srgbClr val="4472C4">
                    <a:lumMod val="75000"/>
                  </a:srgbClr>
                </a:solidFill>
                <a:latin typeface="Agency FB"/>
                <a:ea typeface="Microsoft YaHei" panose="020B0503020204020204" pitchFamily="34" charset="-122"/>
              </a:rPr>
              <a:t>ricostruire, </a:t>
            </a:r>
          </a:p>
          <a:p>
            <a:pPr marL="263525" indent="-263525" algn="just">
              <a:spcAft>
                <a:spcPts val="225"/>
              </a:spcAft>
              <a:buFont typeface="Arial" charset="0"/>
              <a:buChar char="•"/>
              <a:defRPr/>
            </a:pPr>
            <a:r>
              <a:rPr lang="it-IT" sz="2800" dirty="0">
                <a:solidFill>
                  <a:srgbClr val="4472C4">
                    <a:lumMod val="75000"/>
                  </a:srgbClr>
                </a:solidFill>
                <a:latin typeface="Agency FB"/>
                <a:ea typeface="Microsoft YaHei" panose="020B0503020204020204" pitchFamily="34" charset="-122"/>
              </a:rPr>
              <a:t>rielaborare</a:t>
            </a:r>
          </a:p>
          <a:p>
            <a:pPr marL="263525" indent="-263525" algn="just">
              <a:spcAft>
                <a:spcPts val="225"/>
              </a:spcAft>
              <a:buFont typeface="Arial" charset="0"/>
              <a:buChar char="•"/>
              <a:defRPr/>
            </a:pPr>
            <a:r>
              <a:rPr lang="it-IT" sz="2800" dirty="0">
                <a:solidFill>
                  <a:srgbClr val="008000"/>
                </a:solidFill>
                <a:latin typeface="Agency FB"/>
                <a:ea typeface="Microsoft YaHei" panose="020B0503020204020204" pitchFamily="34" charset="-122"/>
              </a:rPr>
              <a:t>ricordare, </a:t>
            </a:r>
          </a:p>
          <a:p>
            <a:pPr marL="263525" indent="-263525" algn="just">
              <a:spcAft>
                <a:spcPts val="225"/>
              </a:spcAft>
              <a:buFont typeface="Arial" charset="0"/>
              <a:buChar char="•"/>
              <a:defRPr/>
            </a:pPr>
            <a:r>
              <a:rPr lang="it-IT" sz="2800" dirty="0">
                <a:solidFill>
                  <a:srgbClr val="008000"/>
                </a:solidFill>
                <a:latin typeface="Agency FB"/>
                <a:ea typeface="Microsoft YaHei" panose="020B0503020204020204" pitchFamily="34" charset="-122"/>
              </a:rPr>
              <a:t>Immaginare, </a:t>
            </a:r>
          </a:p>
          <a:p>
            <a:pPr marL="263525" indent="-263525" algn="just">
              <a:spcAft>
                <a:spcPts val="225"/>
              </a:spcAft>
              <a:buFont typeface="Arial" charset="0"/>
              <a:buChar char="•"/>
              <a:defRPr/>
            </a:pPr>
            <a:r>
              <a:rPr lang="it-IT" sz="2800" dirty="0">
                <a:solidFill>
                  <a:srgbClr val="008000"/>
                </a:solidFill>
                <a:latin typeface="Agency FB"/>
                <a:ea typeface="Microsoft YaHei" panose="020B0503020204020204" pitchFamily="34" charset="-122"/>
              </a:rPr>
              <a:t>rappresentare, </a:t>
            </a:r>
          </a:p>
          <a:p>
            <a:pPr marL="263525" indent="-263525" algn="just">
              <a:spcAft>
                <a:spcPts val="225"/>
              </a:spcAft>
              <a:buFont typeface="Arial" charset="0"/>
              <a:buChar char="•"/>
              <a:defRPr/>
            </a:pPr>
            <a:r>
              <a:rPr lang="it-IT" sz="2800" dirty="0">
                <a:solidFill>
                  <a:srgbClr val="008000"/>
                </a:solidFill>
                <a:latin typeface="Agency FB"/>
                <a:ea typeface="Microsoft YaHei" panose="020B0503020204020204" pitchFamily="34" charset="-122"/>
              </a:rPr>
              <a:t>comunicare</a:t>
            </a:r>
          </a:p>
          <a:p>
            <a:pPr marL="263525" indent="-263525" algn="just">
              <a:spcAft>
                <a:spcPts val="225"/>
              </a:spcAft>
              <a:buFont typeface="Arial" charset="0"/>
              <a:buChar char="•"/>
              <a:defRPr/>
            </a:pPr>
            <a:r>
              <a:rPr lang="it-IT" sz="2800" dirty="0">
                <a:solidFill>
                  <a:srgbClr val="C00000"/>
                </a:solidFill>
                <a:latin typeface="Agency FB"/>
                <a:ea typeface="Microsoft YaHei" panose="020B0503020204020204" pitchFamily="34" charset="-122"/>
              </a:rPr>
              <a:t>Ricreare, </a:t>
            </a:r>
          </a:p>
          <a:p>
            <a:pPr marL="263525" indent="-263525" algn="just">
              <a:spcAft>
                <a:spcPts val="225"/>
              </a:spcAft>
              <a:buFont typeface="Arial" charset="0"/>
              <a:buChar char="•"/>
              <a:defRPr/>
            </a:pPr>
            <a:r>
              <a:rPr lang="it-IT" sz="2800" dirty="0">
                <a:solidFill>
                  <a:srgbClr val="C00000"/>
                </a:solidFill>
                <a:latin typeface="Agency FB"/>
                <a:ea typeface="Microsoft YaHei" panose="020B0503020204020204" pitchFamily="34" charset="-122"/>
              </a:rPr>
              <a:t>Riutilizzare</a:t>
            </a:r>
          </a:p>
          <a:p>
            <a:pPr marL="263525" indent="-263525" algn="just">
              <a:spcAft>
                <a:spcPts val="225"/>
              </a:spcAft>
              <a:buFont typeface="Arial" charset="0"/>
              <a:buChar char="•"/>
              <a:defRPr/>
            </a:pPr>
            <a:r>
              <a:rPr lang="it-IT" sz="2800" dirty="0">
                <a:solidFill>
                  <a:srgbClr val="008000"/>
                </a:solidFill>
                <a:latin typeface="Agency FB"/>
                <a:ea typeface="Microsoft YaHei" panose="020B0503020204020204" pitchFamily="34" charset="-122"/>
              </a:rPr>
              <a:t>……… </a:t>
            </a:r>
            <a:endParaRPr lang="it-IT" sz="2800" dirty="0">
              <a:solidFill>
                <a:srgbClr val="004274"/>
              </a:solidFill>
              <a:latin typeface="Agency FB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12963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25575"/>
          </a:xfrm>
          <a:solidFill>
            <a:schemeClr val="accent6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dirty="0">
                <a:latin typeface="Arial Narrow" panose="020B0606020202030204" pitchFamily="34" charset="0"/>
              </a:rPr>
              <a:t>Una buona didattica per competenze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0" y="1841500"/>
            <a:ext cx="9144000" cy="490061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>
                <a:latin typeface="Arial Narrow" panose="020B0606020202030204" pitchFamily="34" charset="0"/>
              </a:rPr>
              <a:t>STRATEGIE DIDATTICHE </a:t>
            </a:r>
            <a:r>
              <a:rPr lang="it-IT" dirty="0">
                <a:latin typeface="Arial Narrow" panose="020B0606020202030204" pitchFamily="34" charset="0"/>
              </a:rPr>
              <a:t>(strutturazione dell’insegnamento,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it-IT" dirty="0">
                <a:latin typeface="Arial Narrow" panose="020B0606020202030204" pitchFamily="34" charset="0"/>
              </a:rPr>
              <a:t>   lezione &amp; laboratorio, interazione verbale, feed-back)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it-IT" dirty="0">
              <a:latin typeface="Arial Narrow" panose="020B0606020202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>
                <a:latin typeface="Arial Narrow" panose="020B0606020202030204" pitchFamily="34" charset="0"/>
              </a:rPr>
              <a:t>SOSTEGNO PERSONALIZZATO </a:t>
            </a:r>
            <a:r>
              <a:rPr lang="it-IT" dirty="0">
                <a:latin typeface="Arial Narrow" panose="020B0606020202030204" pitchFamily="34" charset="0"/>
              </a:rPr>
              <a:t>(incoraggiamento, attenzione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it-IT" dirty="0">
                <a:latin typeface="Arial Narrow" panose="020B0606020202030204" pitchFamily="34" charset="0"/>
              </a:rPr>
              <a:t>   alle differenze, utilizzo di strategie compensative, ambiente inclusivo)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it-IT" dirty="0">
              <a:latin typeface="Arial Narrow" panose="020B0606020202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>
                <a:latin typeface="Arial Narrow" panose="020B0606020202030204" pitchFamily="34" charset="0"/>
              </a:rPr>
              <a:t>UTILIZZO DELLE RISORSE DIDATTICHE </a:t>
            </a:r>
            <a:r>
              <a:rPr lang="it-IT" dirty="0">
                <a:latin typeface="Arial Narrow" panose="020B0606020202030204" pitchFamily="34" charset="0"/>
              </a:rPr>
              <a:t>(uso del web, piattaforme di condivisione, pluralità dei materiali, uso delle tecnologie)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>
              <a:latin typeface="Arial Narrow" panose="020B0606020202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>
                <a:latin typeface="Arial Narrow" panose="020B0606020202030204" pitchFamily="34" charset="0"/>
              </a:rPr>
              <a:t>GESTIONE DELLA CLASSE </a:t>
            </a:r>
            <a:r>
              <a:rPr lang="it-IT" dirty="0">
                <a:latin typeface="Arial Narrow" panose="020B0606020202030204" pitchFamily="34" charset="0"/>
              </a:rPr>
              <a:t>(organizzazione degli spazi, gestione delle attività, formazione dei gruppi, uso del tempo)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>
              <a:latin typeface="Arial Narrow" panose="020B0606020202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>
                <a:latin typeface="Arial Narrow" panose="020B0606020202030204" pitchFamily="34" charset="0"/>
              </a:rPr>
              <a:t>CONTESTO</a:t>
            </a:r>
            <a:r>
              <a:rPr lang="it-IT" dirty="0">
                <a:latin typeface="Arial Narrow" panose="020B0606020202030204" pitchFamily="34" charset="0"/>
              </a:rPr>
              <a:t> (osservazione della scena della classe, rapporti interpersonali, capacità di accompagnamento, coinvolgimento degli allievi)</a:t>
            </a:r>
          </a:p>
        </p:txBody>
      </p:sp>
      <p:pic>
        <p:nvPicPr>
          <p:cNvPr id="258052" name="Picture 6" descr="http://www.uniges3.net/juego/img/rama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792163"/>
            <a:ext cx="300672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348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2852738"/>
            <a:ext cx="9144000" cy="40052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925" y="115888"/>
            <a:ext cx="8229600" cy="8509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Il miglioramento offre uno scopo alla valutazione… e all’autonomia</a:t>
            </a:r>
            <a:endParaRPr lang="it-IT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388" y="3141663"/>
            <a:ext cx="8229600" cy="3240087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C'è eccessiva enfasi sulla valutazione?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Sta diventando 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un adempimento procedurale?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Quale cultura della valutazione sottende?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Quale etica della 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rendicontazione per un pubblico servizio?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Quali le finalità del SNV? Scuola più equa, potenziamento competenze di base, cittadinanza, rapporto con il mondo del 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lavoro (Dir. 11/2014)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>
              <a:latin typeface="Agency FB" pitchFamily="34" charset="0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quarter" idx="10"/>
          </p:nvPr>
        </p:nvSpPr>
        <p:spPr>
          <a:xfrm>
            <a:off x="467544" y="6309320"/>
            <a:ext cx="2133600" cy="365125"/>
          </a:xfrm>
        </p:spPr>
        <p:txBody>
          <a:bodyPr/>
          <a:lstStyle/>
          <a:p>
            <a:pPr>
              <a:defRPr/>
            </a:pP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7420D-6240-4541-BEB8-9DAEB098528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367" name="Picture 4" descr="http://www.netminds.it/dialogopsicologia/files/sliderimages/sliderDoman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01"/>
            <a:ext cx="91440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34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it-IT" sz="4800" dirty="0">
                <a:solidFill>
                  <a:srgbClr val="984807"/>
                </a:solidFill>
                <a:latin typeface="Agency FB"/>
              </a:rPr>
              <a:t>Il </a:t>
            </a:r>
            <a:r>
              <a:rPr lang="it-IT" sz="4800" dirty="0" err="1">
                <a:solidFill>
                  <a:srgbClr val="984807"/>
                </a:solidFill>
                <a:latin typeface="Agency FB"/>
              </a:rPr>
              <a:t>PdM</a:t>
            </a:r>
            <a:r>
              <a:rPr lang="it-IT" sz="4800" dirty="0">
                <a:solidFill>
                  <a:srgbClr val="984807"/>
                </a:solidFill>
                <a:latin typeface="Agency FB"/>
              </a:rPr>
              <a:t>: il tutto o la parte?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0" y="1286640"/>
            <a:ext cx="6227763" cy="4392613"/>
          </a:xfrm>
        </p:spPr>
        <p:txBody>
          <a:bodyPr>
            <a:noAutofit/>
          </a:bodyPr>
          <a:lstStyle/>
          <a:p>
            <a:r>
              <a:rPr lang="it-IT" sz="2000" dirty="0">
                <a:solidFill>
                  <a:srgbClr val="4F6228"/>
                </a:solidFill>
                <a:latin typeface="Agency FB"/>
              </a:rPr>
              <a:t>Il PTOF ospita il piano di miglioramento che focalizza </a:t>
            </a:r>
            <a:r>
              <a:rPr lang="it-IT" sz="2000" dirty="0" smtClean="0">
                <a:solidFill>
                  <a:srgbClr val="4F6228"/>
                </a:solidFill>
                <a:latin typeface="Agency FB"/>
              </a:rPr>
              <a:t>alcune </a:t>
            </a:r>
            <a:r>
              <a:rPr lang="it-IT" sz="2000" b="1" dirty="0" smtClean="0">
                <a:solidFill>
                  <a:srgbClr val="4F6228"/>
                </a:solidFill>
                <a:latin typeface="Agency FB"/>
              </a:rPr>
              <a:t>priorità riferite </a:t>
            </a:r>
            <a:r>
              <a:rPr lang="it-IT" sz="2000" b="1" dirty="0">
                <a:solidFill>
                  <a:srgbClr val="4F6228"/>
                </a:solidFill>
                <a:latin typeface="Agency FB"/>
              </a:rPr>
              <a:t>agli </a:t>
            </a:r>
            <a:r>
              <a:rPr lang="it-IT" sz="2000" b="1" dirty="0" smtClean="0">
                <a:solidFill>
                  <a:srgbClr val="4F6228"/>
                </a:solidFill>
                <a:latin typeface="Agency FB"/>
              </a:rPr>
              <a:t>esiti </a:t>
            </a:r>
            <a:r>
              <a:rPr lang="it-IT" sz="2000" dirty="0" smtClean="0">
                <a:solidFill>
                  <a:srgbClr val="4F6228"/>
                </a:solidFill>
                <a:latin typeface="Agency FB"/>
              </a:rPr>
              <a:t>e le traduce in obiettivi organizzativi e didattici</a:t>
            </a:r>
            <a:endParaRPr lang="it-IT" sz="2000" dirty="0">
              <a:solidFill>
                <a:srgbClr val="4F6228"/>
              </a:solidFill>
              <a:latin typeface="Agency FB"/>
            </a:endParaRPr>
          </a:p>
          <a:p>
            <a:r>
              <a:rPr lang="it-IT" sz="2000" dirty="0">
                <a:solidFill>
                  <a:srgbClr val="2E728A"/>
                </a:solidFill>
                <a:latin typeface="Agency FB"/>
              </a:rPr>
              <a:t>Il piano di miglioramento è rappresentativo della progettualità innovativa di una scuola, ma </a:t>
            </a:r>
            <a:r>
              <a:rPr lang="it-IT" sz="2000" b="1" dirty="0">
                <a:solidFill>
                  <a:srgbClr val="2E728A"/>
                </a:solidFill>
                <a:latin typeface="Agency FB"/>
              </a:rPr>
              <a:t>non esaurisce tutta la progettualità. </a:t>
            </a:r>
          </a:p>
          <a:p>
            <a:r>
              <a:rPr lang="it-IT" sz="2000" dirty="0">
                <a:solidFill>
                  <a:srgbClr val="7E6000"/>
                </a:solidFill>
                <a:latin typeface="Agency FB"/>
              </a:rPr>
              <a:t>I piani di miglioramento hanno successo se mettono a fuoco </a:t>
            </a:r>
            <a:r>
              <a:rPr lang="it-IT" sz="2000" b="1" dirty="0">
                <a:solidFill>
                  <a:srgbClr val="7E6000"/>
                </a:solidFill>
                <a:latin typeface="Agency FB"/>
              </a:rPr>
              <a:t>pochi elementi </a:t>
            </a:r>
            <a:r>
              <a:rPr lang="it-IT" sz="2000" dirty="0">
                <a:solidFill>
                  <a:srgbClr val="7E6000"/>
                </a:solidFill>
                <a:latin typeface="Agency FB"/>
              </a:rPr>
              <a:t>(che siano però significativi)</a:t>
            </a:r>
          </a:p>
          <a:p>
            <a:r>
              <a:rPr lang="it-IT" sz="2000" dirty="0">
                <a:solidFill>
                  <a:srgbClr val="006600"/>
                </a:solidFill>
                <a:latin typeface="Agency FB"/>
              </a:rPr>
              <a:t>Il ciclo della </a:t>
            </a:r>
            <a:r>
              <a:rPr lang="it-IT" sz="2000" dirty="0" smtClean="0">
                <a:solidFill>
                  <a:srgbClr val="006600"/>
                </a:solidFill>
                <a:latin typeface="Agency FB"/>
              </a:rPr>
              <a:t>valutazione (che fa perno sul RAV) </a:t>
            </a:r>
            <a:r>
              <a:rPr lang="it-IT" sz="2000" dirty="0">
                <a:solidFill>
                  <a:srgbClr val="006600"/>
                </a:solidFill>
                <a:latin typeface="Agency FB"/>
              </a:rPr>
              <a:t>offre comunque alla scuola una preziosa “miniera” di </a:t>
            </a:r>
            <a:r>
              <a:rPr lang="it-IT" sz="2000" b="1" dirty="0">
                <a:solidFill>
                  <a:srgbClr val="006600"/>
                </a:solidFill>
                <a:latin typeface="Agency FB"/>
              </a:rPr>
              <a:t>dati ed evidenze </a:t>
            </a:r>
            <a:r>
              <a:rPr lang="it-IT" sz="2000" dirty="0">
                <a:solidFill>
                  <a:srgbClr val="006600"/>
                </a:solidFill>
                <a:latin typeface="Agency FB"/>
              </a:rPr>
              <a:t>(spesso parametrati a benchmark di riferimento) capaci di far </a:t>
            </a:r>
            <a:r>
              <a:rPr lang="it-IT" sz="2000" dirty="0" smtClean="0">
                <a:solidFill>
                  <a:srgbClr val="006600"/>
                </a:solidFill>
                <a:latin typeface="Agency FB"/>
              </a:rPr>
              <a:t>uscire </a:t>
            </a:r>
            <a:r>
              <a:rPr lang="it-IT" sz="2000" dirty="0">
                <a:solidFill>
                  <a:srgbClr val="006600"/>
                </a:solidFill>
                <a:latin typeface="Agency FB"/>
              </a:rPr>
              <a:t>la scuola dalla logica della autoreferenzialità</a:t>
            </a:r>
          </a:p>
        </p:txBody>
      </p:sp>
      <p:sp>
        <p:nvSpPr>
          <p:cNvPr id="516100" name="Segnaposto numero diapositiva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B90C268-C3DD-4B17-993D-29B495E32F3D}" type="slidenum">
              <a:rPr lang="it-IT" sz="1200">
                <a:solidFill>
                  <a:srgbClr val="898989"/>
                </a:solidFill>
              </a:rPr>
              <a:pPr algn="r"/>
              <a:t>20</a:t>
            </a:fld>
            <a:endParaRPr lang="it-IT" sz="1200">
              <a:solidFill>
                <a:srgbClr val="898989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5876925"/>
            <a:ext cx="83534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FF9933"/>
                </a:solidFill>
                <a:latin typeface="Segoe Script" pitchFamily="34" charset="0"/>
              </a:rPr>
              <a:t>Sono le premesse e le motivazione di un piano </a:t>
            </a:r>
            <a:r>
              <a:rPr lang="it-IT" b="1" dirty="0" err="1">
                <a:solidFill>
                  <a:srgbClr val="FF9933"/>
                </a:solidFill>
                <a:latin typeface="Segoe Script" pitchFamily="34" charset="0"/>
              </a:rPr>
              <a:t>strategico…</a:t>
            </a:r>
            <a:endParaRPr lang="it-IT" b="1" dirty="0">
              <a:solidFill>
                <a:srgbClr val="FF9933"/>
              </a:solidFill>
              <a:latin typeface="Segoe Script" pitchFamily="34" charset="0"/>
            </a:endParaRPr>
          </a:p>
        </p:txBody>
      </p:sp>
      <p:pic>
        <p:nvPicPr>
          <p:cNvPr id="516102" name="Picture 2" descr="http://www.comprensivomontemurlo.gov.it/images/Rav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1484313"/>
            <a:ext cx="2843212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ttore 1 9"/>
          <p:cNvCxnSpPr/>
          <p:nvPr/>
        </p:nvCxnSpPr>
        <p:spPr>
          <a:xfrm>
            <a:off x="0" y="6246813"/>
            <a:ext cx="4932363" cy="0"/>
          </a:xfrm>
          <a:prstGeom prst="line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igura a mano libera 11"/>
          <p:cNvSpPr/>
          <p:nvPr/>
        </p:nvSpPr>
        <p:spPr>
          <a:xfrm>
            <a:off x="5396778" y="5514495"/>
            <a:ext cx="904010" cy="155733"/>
          </a:xfrm>
          <a:custGeom>
            <a:avLst/>
            <a:gdLst>
              <a:gd name="connsiteX0" fmla="*/ 4601 w 904010"/>
              <a:gd name="connsiteY0" fmla="*/ 155733 h 155733"/>
              <a:gd name="connsiteX1" fmla="*/ 169492 w 904010"/>
              <a:gd name="connsiteY1" fmla="*/ 110762 h 155733"/>
              <a:gd name="connsiteX2" fmla="*/ 214463 w 904010"/>
              <a:gd name="connsiteY2" fmla="*/ 95772 h 155733"/>
              <a:gd name="connsiteX3" fmla="*/ 304404 w 904010"/>
              <a:gd name="connsiteY3" fmla="*/ 80782 h 155733"/>
              <a:gd name="connsiteX4" fmla="*/ 424325 w 904010"/>
              <a:gd name="connsiteY4" fmla="*/ 50802 h 155733"/>
              <a:gd name="connsiteX5" fmla="*/ 484286 w 904010"/>
              <a:gd name="connsiteY5" fmla="*/ 35811 h 155733"/>
              <a:gd name="connsiteX6" fmla="*/ 649178 w 904010"/>
              <a:gd name="connsiteY6" fmla="*/ 5831 h 155733"/>
              <a:gd name="connsiteX7" fmla="*/ 784089 w 904010"/>
              <a:gd name="connsiteY7" fmla="*/ 35811 h 155733"/>
              <a:gd name="connsiteX8" fmla="*/ 904010 w 904010"/>
              <a:gd name="connsiteY8" fmla="*/ 125752 h 15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4010" h="155733">
                <a:moveTo>
                  <a:pt x="4601" y="155733"/>
                </a:moveTo>
                <a:cubicBezTo>
                  <a:pt x="197542" y="91418"/>
                  <a:pt x="0" y="153135"/>
                  <a:pt x="169492" y="110762"/>
                </a:cubicBezTo>
                <a:cubicBezTo>
                  <a:pt x="184821" y="106930"/>
                  <a:pt x="199038" y="99200"/>
                  <a:pt x="214463" y="95772"/>
                </a:cubicBezTo>
                <a:cubicBezTo>
                  <a:pt x="244133" y="89179"/>
                  <a:pt x="274424" y="85779"/>
                  <a:pt x="304404" y="80782"/>
                </a:cubicBezTo>
                <a:cubicBezTo>
                  <a:pt x="384767" y="53994"/>
                  <a:pt x="315785" y="74922"/>
                  <a:pt x="424325" y="50802"/>
                </a:cubicBezTo>
                <a:cubicBezTo>
                  <a:pt x="444437" y="46333"/>
                  <a:pt x="464016" y="39497"/>
                  <a:pt x="484286" y="35811"/>
                </a:cubicBezTo>
                <a:cubicBezTo>
                  <a:pt x="681245" y="0"/>
                  <a:pt x="513171" y="39832"/>
                  <a:pt x="649178" y="5831"/>
                </a:cubicBezTo>
                <a:cubicBezTo>
                  <a:pt x="673581" y="9898"/>
                  <a:pt x="752459" y="18239"/>
                  <a:pt x="784089" y="35811"/>
                </a:cubicBezTo>
                <a:cubicBezTo>
                  <a:pt x="860364" y="78186"/>
                  <a:pt x="858524" y="80266"/>
                  <a:pt x="904010" y="125752"/>
                </a:cubicBezTo>
              </a:path>
            </a:pathLst>
          </a:custGeom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/>
              </a:solidFill>
            </a:endParaRPr>
          </a:p>
        </p:txBody>
      </p:sp>
      <p:cxnSp>
        <p:nvCxnSpPr>
          <p:cNvPr id="14" name="Connettore 1 13"/>
          <p:cNvCxnSpPr/>
          <p:nvPr/>
        </p:nvCxnSpPr>
        <p:spPr>
          <a:xfrm>
            <a:off x="0" y="1147691"/>
            <a:ext cx="673258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251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79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114300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it-IT" sz="6600" spc="-100" dirty="0">
                <a:latin typeface="Agency FB" pitchFamily="34" charset="0"/>
              </a:rPr>
              <a:t>Le</a:t>
            </a:r>
            <a:r>
              <a:rPr lang="it-IT" sz="7000" spc="-100" dirty="0">
                <a:latin typeface="Agency FB" pitchFamily="34" charset="0"/>
              </a:rPr>
              <a:t> priorità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925" y="1125538"/>
            <a:ext cx="8964613" cy="319563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800" dirty="0">
                <a:latin typeface="Agency FB" pitchFamily="34" charset="0"/>
              </a:rPr>
              <a:t>Il comma 7 della legge 107/2015 indica una serie di priorità (ben 17!) tra le quali si possono scorgere: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>
                <a:latin typeface="Agency FB" pitchFamily="34" charset="0"/>
              </a:rPr>
              <a:t>potenziamento di aspetti curricolari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>
                <a:latin typeface="Agency FB" pitchFamily="34" charset="0"/>
              </a:rPr>
              <a:t>ampliamenti e arricchimenti del curricolo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>
                <a:latin typeface="Agency FB" pitchFamily="34" charset="0"/>
              </a:rPr>
              <a:t>sviluppo di aree opzionali ed elettive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800" dirty="0">
                <a:latin typeface="Agency FB" pitchFamily="34" charset="0"/>
              </a:rPr>
              <a:t>attenzioni a dimensioni valoriali e civiche</a:t>
            </a:r>
            <a:endParaRPr lang="it-IT" dirty="0">
              <a:latin typeface="Agency FB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>
              <a:latin typeface="Agency FB" pitchFamily="34" charset="0"/>
            </a:endParaRPr>
          </a:p>
        </p:txBody>
      </p:sp>
      <p:sp>
        <p:nvSpPr>
          <p:cNvPr id="351236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9D7B49-39AD-4279-9120-630C2079C0FC}" type="slidenum">
              <a:rPr lang="it-IT">
                <a:solidFill>
                  <a:srgbClr val="898989"/>
                </a:solidFill>
              </a:rPr>
              <a:pPr/>
              <a:t>21</a:t>
            </a:fld>
            <a:endParaRPr lang="it-IT">
              <a:solidFill>
                <a:srgbClr val="898989"/>
              </a:solidFill>
            </a:endParaRPr>
          </a:p>
        </p:txBody>
      </p:sp>
      <p:pic>
        <p:nvPicPr>
          <p:cNvPr id="351237" name="Picture 2" descr="http://2.bp.blogspot.com/-4aDg-DHEJ-o/UwyxqF3kZII/AAAAAAAAG40/rAL1lRkWjqw/s1600/QuadrantiAzioni-1024x52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8500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0" y="6597650"/>
            <a:ext cx="9144000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sz="10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1747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05" name="Picture 4" descr="http://thumbs.dreamstime.com/z/las-carpetas-y-los-ficheros-buscan-el-icono-carpetas-debajo-de-la-lupa-35643150.jpg"/>
          <p:cNvPicPr>
            <a:picLocks noChangeAspect="1" noChangeArrowheads="1"/>
          </p:cNvPicPr>
          <p:nvPr/>
        </p:nvPicPr>
        <p:blipFill>
          <a:blip r:embed="rId3"/>
          <a:srcRect b="10559"/>
          <a:stretch>
            <a:fillRect/>
          </a:stretch>
        </p:blipFill>
        <p:spPr bwMode="auto">
          <a:xfrm>
            <a:off x="1547813" y="4674447"/>
            <a:ext cx="6552579" cy="204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467544" y="-603449"/>
            <a:ext cx="8676456" cy="527789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it-IT" sz="3200" dirty="0">
                <a:latin typeface="Agency FB"/>
              </a:rPr>
              <a:t/>
            </a:r>
            <a:br>
              <a:rPr lang="it-IT" sz="3200" dirty="0">
                <a:latin typeface="Agency FB"/>
              </a:rPr>
            </a:br>
            <a:r>
              <a:rPr lang="it-IT" sz="3200" dirty="0">
                <a:latin typeface="Agency FB"/>
              </a:rPr>
              <a:t>    </a:t>
            </a:r>
            <a:br>
              <a:rPr lang="it-IT" sz="3200" dirty="0">
                <a:latin typeface="Agency FB"/>
              </a:rPr>
            </a:br>
            <a:r>
              <a:rPr lang="it-IT" sz="3200" b="1" dirty="0" smtClean="0">
                <a:latin typeface="Agency FB"/>
              </a:rPr>
              <a:t>I Piani </a:t>
            </a:r>
            <a:r>
              <a:rPr lang="it-IT" sz="3200" b="1" dirty="0">
                <a:latin typeface="Agency FB"/>
              </a:rPr>
              <a:t>di </a:t>
            </a:r>
            <a:r>
              <a:rPr lang="it-IT" sz="3200" b="1" dirty="0" smtClean="0">
                <a:latin typeface="Agency FB"/>
              </a:rPr>
              <a:t>Miglioramento…primi exit pool </a:t>
            </a:r>
            <a:r>
              <a:rPr lang="it-IT" sz="3200" b="1" dirty="0">
                <a:latin typeface="Agency FB"/>
              </a:rPr>
              <a:t/>
            </a:r>
            <a:br>
              <a:rPr lang="it-IT" sz="3200" b="1" dirty="0">
                <a:latin typeface="Agency FB"/>
              </a:rPr>
            </a:br>
            <a:r>
              <a:rPr lang="it-IT" sz="3200" dirty="0" smtClean="0">
                <a:latin typeface="Agency FB"/>
              </a:rPr>
              <a:t>- </a:t>
            </a:r>
            <a:r>
              <a:rPr lang="it-IT" sz="2700" dirty="0">
                <a:latin typeface="Agency FB"/>
              </a:rPr>
              <a:t>obiettivi troppo </a:t>
            </a:r>
            <a:r>
              <a:rPr lang="it-IT" sz="2700" b="1" dirty="0">
                <a:latin typeface="Agency FB"/>
              </a:rPr>
              <a:t>numerosi</a:t>
            </a:r>
            <a:r>
              <a:rPr lang="it-IT" sz="2700" dirty="0">
                <a:latin typeface="Agency FB"/>
              </a:rPr>
              <a:t>… (manca analisi di fattibilità e di impatto)</a:t>
            </a:r>
            <a:br>
              <a:rPr lang="it-IT" sz="2700" dirty="0">
                <a:latin typeface="Agency FB"/>
              </a:rPr>
            </a:br>
            <a:r>
              <a:rPr lang="it-IT" sz="2700" dirty="0">
                <a:latin typeface="Agency FB"/>
              </a:rPr>
              <a:t>- legame </a:t>
            </a:r>
            <a:r>
              <a:rPr lang="it-IT" sz="2700" b="1" dirty="0">
                <a:latin typeface="Agency FB"/>
              </a:rPr>
              <a:t>ambivalente</a:t>
            </a:r>
            <a:r>
              <a:rPr lang="it-IT" sz="2700" dirty="0">
                <a:latin typeface="Agency FB"/>
              </a:rPr>
              <a:t> tra PTOF e </a:t>
            </a:r>
            <a:r>
              <a:rPr lang="it-IT" sz="2700" dirty="0" err="1" smtClean="0">
                <a:latin typeface="Agency FB"/>
              </a:rPr>
              <a:t>PdM</a:t>
            </a:r>
            <a:r>
              <a:rPr lang="it-IT" sz="2700" dirty="0" smtClean="0">
                <a:latin typeface="Agency FB"/>
              </a:rPr>
              <a:t> (il piano di miglioramento o i piani di miglioramento?)</a:t>
            </a:r>
            <a:r>
              <a:rPr lang="it-IT" sz="2700" dirty="0">
                <a:latin typeface="Agency FB"/>
              </a:rPr>
              <a:t/>
            </a:r>
            <a:br>
              <a:rPr lang="it-IT" sz="2700" dirty="0">
                <a:latin typeface="Agency FB"/>
              </a:rPr>
            </a:br>
            <a:r>
              <a:rPr lang="it-IT" sz="2700" dirty="0">
                <a:latin typeface="Agency FB"/>
              </a:rPr>
              <a:t>- difficoltà a impegnare </a:t>
            </a:r>
            <a:r>
              <a:rPr lang="it-IT" sz="2700" b="1" dirty="0">
                <a:latin typeface="Agency FB"/>
              </a:rPr>
              <a:t>risorse umane e finanziarie</a:t>
            </a:r>
            <a:r>
              <a:rPr lang="it-IT" sz="2700" dirty="0">
                <a:latin typeface="Agency FB"/>
              </a:rPr>
              <a:t/>
            </a:r>
            <a:br>
              <a:rPr lang="it-IT" sz="2700" dirty="0">
                <a:latin typeface="Agency FB"/>
              </a:rPr>
            </a:br>
            <a:r>
              <a:rPr lang="it-IT" sz="2700" dirty="0">
                <a:latin typeface="Agency FB"/>
              </a:rPr>
              <a:t>- </a:t>
            </a:r>
            <a:r>
              <a:rPr lang="it-IT" sz="2700" b="1" dirty="0">
                <a:latin typeface="Agency FB"/>
              </a:rPr>
              <a:t>rigidità </a:t>
            </a:r>
            <a:r>
              <a:rPr lang="it-IT" sz="2700" dirty="0">
                <a:latin typeface="Agency FB"/>
              </a:rPr>
              <a:t>nell’organizzazione della didattica e nella gestione della scuola</a:t>
            </a:r>
            <a:br>
              <a:rPr lang="it-IT" sz="2700" dirty="0">
                <a:latin typeface="Agency FB"/>
              </a:rPr>
            </a:br>
            <a:r>
              <a:rPr lang="it-IT" sz="2700" dirty="0">
                <a:latin typeface="Agency FB"/>
              </a:rPr>
              <a:t>- debolezza degli indicatori per la verifica e il </a:t>
            </a:r>
            <a:r>
              <a:rPr lang="it-IT" sz="2700" b="1" dirty="0">
                <a:latin typeface="Agency FB"/>
              </a:rPr>
              <a:t>monitoraggio (quantitativi o qualitativi</a:t>
            </a:r>
            <a:r>
              <a:rPr lang="it-IT" sz="2700" b="1" dirty="0" smtClean="0">
                <a:latin typeface="Agency FB"/>
              </a:rPr>
              <a:t>?)</a:t>
            </a:r>
            <a:r>
              <a:rPr lang="it-IT" sz="2700" dirty="0" smtClean="0">
                <a:latin typeface="Agency FB"/>
              </a:rPr>
              <a:t/>
            </a:r>
            <a:br>
              <a:rPr lang="it-IT" sz="2700" dirty="0" smtClean="0">
                <a:latin typeface="Agency FB"/>
              </a:rPr>
            </a:br>
            <a:r>
              <a:rPr lang="it-IT" sz="2700" dirty="0" smtClean="0">
                <a:latin typeface="Agency FB"/>
              </a:rPr>
              <a:t>- chi sono i </a:t>
            </a:r>
            <a:r>
              <a:rPr lang="it-IT" sz="2700" b="1" dirty="0" smtClean="0">
                <a:latin typeface="Agency FB"/>
              </a:rPr>
              <a:t>promotori del miglioramento </a:t>
            </a:r>
            <a:r>
              <a:rPr lang="it-IT" sz="2700" dirty="0" smtClean="0">
                <a:latin typeface="Agency FB"/>
              </a:rPr>
              <a:t>(Dirigente, Staff, Gruppi di miglioramento (o NIV?)</a:t>
            </a:r>
            <a:r>
              <a:rPr lang="it-IT" sz="2700" dirty="0">
                <a:latin typeface="Agency FB"/>
              </a:rPr>
              <a:t/>
            </a:r>
            <a:br>
              <a:rPr lang="it-IT" sz="2700" dirty="0">
                <a:latin typeface="Agency FB"/>
              </a:rPr>
            </a:br>
            <a:endParaRPr lang="it-IT" sz="2700" dirty="0"/>
          </a:p>
        </p:txBody>
      </p:sp>
      <p:sp>
        <p:nvSpPr>
          <p:cNvPr id="303107" name="Segnaposto numero diapositiva 5"/>
          <p:cNvSpPr txBox="1">
            <a:spLocks noGrp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EBB2840-F7C1-4C4B-8735-5E38ED2C667B}" type="slidenum">
              <a:rPr lang="it-IT" sz="1200">
                <a:solidFill>
                  <a:srgbClr val="898989"/>
                </a:solidFill>
                <a:latin typeface="Calibri" pitchFamily="34" charset="0"/>
              </a:rPr>
              <a:pPr algn="r"/>
              <a:t>22</a:t>
            </a:fld>
            <a:endParaRPr lang="it-IT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546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908721"/>
            <a:ext cx="8064896" cy="759166"/>
          </a:xfrm>
        </p:spPr>
        <p:txBody>
          <a:bodyPr/>
          <a:lstStyle/>
          <a:p>
            <a:r>
              <a:rPr lang="it-IT" sz="4000" b="1" dirty="0" smtClean="0"/>
              <a:t>Il dirigente e le asimmetrie del suo </a:t>
            </a:r>
            <a:r>
              <a:rPr lang="it-IT" sz="4000" b="1" dirty="0"/>
              <a:t>portfolio</a:t>
            </a:r>
            <a:br>
              <a:rPr lang="it-IT" sz="4000" b="1" dirty="0"/>
            </a:br>
            <a:r>
              <a:rPr lang="it-IT" sz="2800" b="1" dirty="0"/>
              <a:t>(di documentazione? Formativo? Valutativo?)</a:t>
            </a:r>
            <a:r>
              <a:rPr lang="it-IT" sz="4000" b="1" dirty="0"/>
              <a:t/>
            </a:r>
            <a:br>
              <a:rPr lang="it-IT" sz="4000" b="1" dirty="0"/>
            </a:br>
            <a:r>
              <a:rPr lang="it-IT" sz="4000" b="1" dirty="0"/>
              <a:t/>
            </a:r>
            <a:br>
              <a:rPr lang="it-IT" sz="4000" b="1" dirty="0"/>
            </a:b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95536" y="1825624"/>
            <a:ext cx="3240360" cy="4843736"/>
          </a:xfrm>
        </p:spPr>
        <p:txBody>
          <a:bodyPr/>
          <a:lstStyle/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Autovalutazione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GESTIONE</a:t>
            </a:r>
            <a:r>
              <a:rPr lang="it-IT" dirty="0"/>
              <a:t>……………. (a)</a:t>
            </a:r>
          </a:p>
          <a:p>
            <a:pPr marL="0" indent="0">
              <a:buNone/>
            </a:pPr>
            <a:r>
              <a:rPr lang="it-IT" b="1" dirty="0">
                <a:solidFill>
                  <a:srgbClr val="00589A"/>
                </a:solidFill>
              </a:rPr>
              <a:t>2-RISORSE UMANE…..(b)</a:t>
            </a: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[….]  REPUTAZIONE…. [c]</a:t>
            </a:r>
          </a:p>
          <a:p>
            <a:pPr marL="0" indent="0">
              <a:buNone/>
            </a:pPr>
            <a:r>
              <a:rPr lang="it-IT" dirty="0"/>
              <a:t>5-MIGLIORAMENTO.. (d)</a:t>
            </a:r>
          </a:p>
          <a:p>
            <a:pPr marL="0" indent="0">
              <a:buNone/>
            </a:pPr>
            <a:r>
              <a:rPr lang="it-IT" dirty="0"/>
              <a:t>1-DIREZIONE UNITARIA (e)</a:t>
            </a:r>
          </a:p>
          <a:p>
            <a:pPr marL="0" indent="0">
              <a:buNone/>
            </a:pPr>
            <a:r>
              <a:rPr lang="it-IT" dirty="0"/>
              <a:t>3-PARTECIPAZIONE….. (e)</a:t>
            </a:r>
          </a:p>
          <a:p>
            <a:endParaRPr lang="it-IT" dirty="0"/>
          </a:p>
          <a:p>
            <a:pPr marL="0" indent="0">
              <a:buNone/>
            </a:pPr>
            <a:endParaRPr lang="it-IT" b="1" i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it-IT" b="1" i="1" dirty="0">
                <a:solidFill>
                  <a:srgbClr val="FF33CC"/>
                </a:solidFill>
              </a:rPr>
              <a:t>Fonte: comma 93/107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595988" y="1818764"/>
            <a:ext cx="2592288" cy="4699719"/>
          </a:xfrm>
        </p:spPr>
        <p:txBody>
          <a:bodyPr/>
          <a:lstStyle/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Azioni professionali</a:t>
            </a:r>
          </a:p>
          <a:p>
            <a:r>
              <a:rPr lang="it-IT" dirty="0"/>
              <a:t>Curricolo</a:t>
            </a:r>
          </a:p>
          <a:p>
            <a:r>
              <a:rPr lang="it-IT" dirty="0"/>
              <a:t>Ambiente </a:t>
            </a:r>
            <a:r>
              <a:rPr lang="it-IT" dirty="0" err="1"/>
              <a:t>appr</a:t>
            </a:r>
            <a:r>
              <a:rPr lang="it-IT" dirty="0"/>
              <a:t>.</a:t>
            </a:r>
          </a:p>
          <a:p>
            <a:r>
              <a:rPr lang="it-IT" dirty="0"/>
              <a:t>Inclusione</a:t>
            </a:r>
          </a:p>
          <a:p>
            <a:r>
              <a:rPr lang="it-IT" dirty="0"/>
              <a:t>Continuità</a:t>
            </a:r>
          </a:p>
          <a:p>
            <a:endParaRPr lang="it-IT" dirty="0"/>
          </a:p>
          <a:p>
            <a:r>
              <a:rPr lang="it-IT" dirty="0"/>
              <a:t>Organizzazione</a:t>
            </a:r>
          </a:p>
          <a:p>
            <a:r>
              <a:rPr lang="it-IT" b="1" dirty="0">
                <a:solidFill>
                  <a:srgbClr val="00589A"/>
                </a:solidFill>
              </a:rPr>
              <a:t>Risorse umane</a:t>
            </a:r>
          </a:p>
          <a:p>
            <a:r>
              <a:rPr lang="it-IT" dirty="0"/>
              <a:t>Territorio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i="1" dirty="0">
                <a:solidFill>
                  <a:srgbClr val="FF33CC"/>
                </a:solidFill>
              </a:rPr>
              <a:t>Fonte: </a:t>
            </a:r>
            <a:r>
              <a:rPr lang="it-IT" b="1" i="1" dirty="0" err="1">
                <a:solidFill>
                  <a:srgbClr val="FF33CC"/>
                </a:solidFill>
              </a:rPr>
              <a:t>Lett.Incarico</a:t>
            </a:r>
            <a:endParaRPr lang="it-IT" b="1" i="1" dirty="0">
              <a:solidFill>
                <a:srgbClr val="FF33CC"/>
              </a:solidFill>
            </a:endParaRPr>
          </a:p>
          <a:p>
            <a:pPr marL="0" indent="0">
              <a:buNone/>
            </a:pPr>
            <a:r>
              <a:rPr lang="it-IT" b="1" i="1" dirty="0">
                <a:solidFill>
                  <a:srgbClr val="FF33CC"/>
                </a:solidFill>
              </a:rPr>
              <a:t>             RAV---PDM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222495" y="1825624"/>
            <a:ext cx="292103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Valutazione (sommativa)</a:t>
            </a:r>
          </a:p>
          <a:p>
            <a:r>
              <a:rPr lang="it-IT" dirty="0">
                <a:solidFill>
                  <a:prstClr val="black"/>
                </a:solidFill>
              </a:rPr>
              <a:t>……………………………...</a:t>
            </a:r>
          </a:p>
          <a:p>
            <a:r>
              <a:rPr lang="it-IT" dirty="0">
                <a:solidFill>
                  <a:prstClr val="black"/>
                </a:solidFill>
              </a:rPr>
              <a:t>-DIREZIONE            (e)</a:t>
            </a:r>
          </a:p>
          <a:p>
            <a:r>
              <a:rPr lang="it-IT" dirty="0">
                <a:solidFill>
                  <a:prstClr val="black"/>
                </a:solidFill>
              </a:rPr>
              <a:t>-PARTECIPAZIONE (e)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r>
              <a:rPr lang="it-IT" dirty="0">
                <a:solidFill>
                  <a:prstClr val="black"/>
                </a:solidFill>
              </a:rPr>
              <a:t>GESTIONE               (a)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r>
              <a:rPr lang="it-IT" dirty="0">
                <a:solidFill>
                  <a:prstClr val="black"/>
                </a:solidFill>
              </a:rPr>
              <a:t>MIGLIORAMENTO (d)</a:t>
            </a:r>
          </a:p>
          <a:p>
            <a:r>
              <a:rPr lang="it-IT" dirty="0">
                <a:solidFill>
                  <a:prstClr val="black"/>
                </a:solidFill>
              </a:rPr>
              <a:t>……………………...   60%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r>
              <a:rPr lang="it-IT" b="1" dirty="0">
                <a:solidFill>
                  <a:srgbClr val="00589A"/>
                </a:solidFill>
              </a:rPr>
              <a:t>RISORSE UMANE… 30%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r>
              <a:rPr lang="it-IT" dirty="0">
                <a:solidFill>
                  <a:srgbClr val="FF0000"/>
                </a:solidFill>
              </a:rPr>
              <a:t>REPUTAZIONE……. 10%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r>
              <a:rPr lang="it-IT" b="1" i="1" dirty="0">
                <a:solidFill>
                  <a:srgbClr val="FF33CC"/>
                </a:solidFill>
              </a:rPr>
              <a:t>Fonte: Rubriche Linee Guida</a:t>
            </a:r>
          </a:p>
          <a:p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06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6631974" cy="1503002"/>
          </a:xfrm>
        </p:spPr>
        <p:txBody>
          <a:bodyPr>
            <a:normAutofit/>
          </a:bodyPr>
          <a:lstStyle/>
          <a:p>
            <a:r>
              <a:rPr lang="it-IT" b="1" dirty="0"/>
              <a:t>Valutazione della scuola e valutazione del dirigente</a:t>
            </a:r>
            <a:r>
              <a:rPr lang="it-IT" dirty="0"/>
              <a:t>: coincidono?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340768"/>
            <a:ext cx="7134547" cy="4824536"/>
          </a:xfrm>
        </p:spPr>
        <p:txBody>
          <a:bodyPr>
            <a:normAutofit fontScale="92500" lnSpcReduction="20000"/>
          </a:bodyPr>
          <a:lstStyle/>
          <a:p>
            <a:pPr marL="267891" indent="-267891">
              <a:spcBef>
                <a:spcPts val="900"/>
              </a:spcBef>
              <a:buFont typeface="Symbol" panose="05050102010706020507" pitchFamily="18" charset="2"/>
              <a:buChar char=""/>
            </a:pPr>
            <a:r>
              <a:rPr lang="it-IT" sz="2600" dirty="0"/>
              <a:t>Al centro della valutazione non è la persona del dirigente, ma le «</a:t>
            </a:r>
            <a:r>
              <a:rPr lang="it-IT" sz="2600" b="1" dirty="0"/>
              <a:t>azioni professionali</a:t>
            </a:r>
            <a:r>
              <a:rPr lang="it-IT" sz="2600" dirty="0"/>
              <a:t>» a lui riferibili, collocate nel contesto dell’istituto</a:t>
            </a:r>
          </a:p>
          <a:p>
            <a:pPr marL="267891" indent="-267891">
              <a:spcBef>
                <a:spcPts val="900"/>
              </a:spcBef>
              <a:buFont typeface="Symbol" panose="05050102010706020507" pitchFamily="18" charset="2"/>
              <a:buChar char=""/>
            </a:pPr>
            <a:r>
              <a:rPr lang="it-IT" sz="2600" dirty="0"/>
              <a:t>La valutazione del dirigente non coincide e non si sovrappone alla valutazione/autovalutazione della scuola, ma vuole «sondare» l’apporto e </a:t>
            </a:r>
            <a:r>
              <a:rPr lang="it-IT" sz="2600" b="1" dirty="0"/>
              <a:t>l’incidenza </a:t>
            </a:r>
            <a:r>
              <a:rPr lang="it-IT" sz="2600" dirty="0"/>
              <a:t>della sua specifica azione dirigenziale</a:t>
            </a:r>
          </a:p>
          <a:p>
            <a:pPr marL="267891" indent="-267891">
              <a:spcBef>
                <a:spcPts val="900"/>
              </a:spcBef>
              <a:buFont typeface="Symbol" panose="05050102010706020507" pitchFamily="18" charset="2"/>
              <a:buChar char=""/>
            </a:pPr>
            <a:r>
              <a:rPr lang="it-IT" sz="2600" dirty="0"/>
              <a:t>Nei documenti e nei «format» appare una certa </a:t>
            </a:r>
            <a:r>
              <a:rPr lang="it-IT" sz="2600" b="1" dirty="0"/>
              <a:t>enfasi su RAV e </a:t>
            </a:r>
            <a:r>
              <a:rPr lang="it-IT" sz="2600" b="1" dirty="0" err="1"/>
              <a:t>PdM</a:t>
            </a:r>
            <a:r>
              <a:rPr lang="it-IT" sz="2600" b="1" dirty="0"/>
              <a:t> </a:t>
            </a:r>
            <a:r>
              <a:rPr lang="it-IT" sz="2600" dirty="0"/>
              <a:t>(cfr. azioni strategiche), ma il raggio d’azione del Dirigente è più ampio</a:t>
            </a:r>
          </a:p>
          <a:p>
            <a:pPr marL="267891" indent="-267891">
              <a:spcBef>
                <a:spcPts val="900"/>
              </a:spcBef>
              <a:buFont typeface="Symbol" panose="05050102010706020507" pitchFamily="18" charset="2"/>
              <a:buChar char=""/>
            </a:pPr>
            <a:r>
              <a:rPr lang="it-IT" sz="2600" dirty="0"/>
              <a:t>Il «perimetro» della valutazione è costituito dalla </a:t>
            </a:r>
            <a:r>
              <a:rPr lang="it-IT" sz="2600" b="1" dirty="0"/>
              <a:t>Lettera d’incarico </a:t>
            </a:r>
            <a:r>
              <a:rPr lang="it-IT" sz="2600" dirty="0"/>
              <a:t>del Direttore Regionale: un documento «multistrato» che si sta gradualmente affinando.</a:t>
            </a:r>
          </a:p>
          <a:p>
            <a:pPr marL="267891" indent="-267891">
              <a:spcBef>
                <a:spcPts val="900"/>
              </a:spcBef>
              <a:buFont typeface="Symbol" panose="05050102010706020507" pitchFamily="18" charset="2"/>
              <a:buChar char=""/>
            </a:pPr>
            <a:endParaRPr lang="it-IT" sz="1800" dirty="0"/>
          </a:p>
          <a:p>
            <a:pPr marL="267891" indent="-267891">
              <a:buFont typeface="Symbol" panose="05050102010706020507" pitchFamily="18" charset="2"/>
              <a:buChar char=""/>
            </a:pPr>
            <a:endParaRPr lang="it-IT" sz="1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87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857" name="Gruppo 7"/>
          <p:cNvGrpSpPr>
            <a:grpSpLocks/>
          </p:cNvGrpSpPr>
          <p:nvPr/>
        </p:nvGrpSpPr>
        <p:grpSpPr bwMode="auto">
          <a:xfrm>
            <a:off x="0" y="5314949"/>
            <a:ext cx="8676456" cy="1406525"/>
            <a:chOff x="1524000" y="4941168"/>
            <a:chExt cx="8892479" cy="1916832"/>
          </a:xfrm>
        </p:grpSpPr>
        <p:pic>
          <p:nvPicPr>
            <p:cNvPr id="249865" name="Picture 6" descr="http://www.miglioriamoci.net/wp-content/uploads/2011/06/linkare_altre_risors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4000" y="4941168"/>
              <a:ext cx="2051720" cy="191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9866" name="Picture 6" descr="http://www.miglioriamoci.net/wp-content/uploads/2011/06/linkare_altre_risors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3647729" y="4941168"/>
              <a:ext cx="2121421" cy="191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9867" name="Picture 6" descr="http://www.miglioriamoci.net/wp-content/uploads/2011/06/linkare_altre_risors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51985" y="4941168"/>
              <a:ext cx="2304256" cy="191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9868" name="Picture 6" descr="http://www.miglioriamoci.net/wp-content/uploads/2011/06/linkare_altre_risors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8112223" y="4941168"/>
              <a:ext cx="2304256" cy="191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9858" name="Picture 4" descr="http://thumbs.dreamstime.com/z/concetto-del-cartello-d-delle-risorse-umane-51968303.jpg"/>
          <p:cNvPicPr>
            <a:picLocks noChangeAspect="1" noChangeArrowheads="1"/>
          </p:cNvPicPr>
          <p:nvPr/>
        </p:nvPicPr>
        <p:blipFill>
          <a:blip r:embed="rId3"/>
          <a:srcRect b="14870"/>
          <a:stretch>
            <a:fillRect/>
          </a:stretch>
        </p:blipFill>
        <p:spPr bwMode="auto">
          <a:xfrm>
            <a:off x="3650" y="-13727"/>
            <a:ext cx="18637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1143000" y="1268413"/>
            <a:ext cx="1917700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249860" name="Segnaposto contenuto 2"/>
          <p:cNvSpPr>
            <a:spLocks noGrp="1"/>
          </p:cNvSpPr>
          <p:nvPr>
            <p:ph idx="4294967295"/>
          </p:nvPr>
        </p:nvSpPr>
        <p:spPr>
          <a:xfrm>
            <a:off x="0" y="1291198"/>
            <a:ext cx="9144000" cy="4023752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r>
              <a:rPr lang="it-IT" sz="2400" dirty="0">
                <a:solidFill>
                  <a:srgbClr val="203864"/>
                </a:solidFill>
                <a:latin typeface="Agency FB"/>
              </a:rPr>
              <a:t>Nella stagione delle risorse decrescenti, di cui anche la scuola soffre, occorre riscoprire il valore delle risorse immateriali e invisibili:  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</a:pPr>
            <a:r>
              <a:rPr lang="it-IT" sz="2400" dirty="0">
                <a:solidFill>
                  <a:srgbClr val="404040"/>
                </a:solidFill>
                <a:latin typeface="Agency FB"/>
              </a:rPr>
              <a:t>capitali </a:t>
            </a:r>
            <a:r>
              <a:rPr lang="it-IT" sz="2400" b="1" dirty="0">
                <a:solidFill>
                  <a:srgbClr val="404040"/>
                </a:solidFill>
                <a:latin typeface="Agency FB"/>
              </a:rPr>
              <a:t>umani</a:t>
            </a:r>
            <a:r>
              <a:rPr lang="it-IT" sz="2400" dirty="0">
                <a:solidFill>
                  <a:srgbClr val="404040"/>
                </a:solidFill>
                <a:latin typeface="Agency FB"/>
              </a:rPr>
              <a:t> (le persone, le loro qualità intellettuali, la loro disponibilità, le competenze effettive);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</a:pPr>
            <a:r>
              <a:rPr lang="it-IT" sz="2400" dirty="0">
                <a:solidFill>
                  <a:srgbClr val="203864"/>
                </a:solidFill>
                <a:latin typeface="Agency FB"/>
              </a:rPr>
              <a:t>capitali </a:t>
            </a:r>
            <a:r>
              <a:rPr lang="it-IT" sz="2400" b="1" dirty="0">
                <a:solidFill>
                  <a:srgbClr val="203864"/>
                </a:solidFill>
                <a:latin typeface="Agency FB"/>
              </a:rPr>
              <a:t>sociali</a:t>
            </a:r>
            <a:r>
              <a:rPr lang="it-IT" sz="2400" dirty="0">
                <a:solidFill>
                  <a:srgbClr val="203864"/>
                </a:solidFill>
                <a:latin typeface="Agency FB"/>
              </a:rPr>
              <a:t> (la rete di relazioni, la fiducia, la reciprocità);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</a:pPr>
            <a:r>
              <a:rPr lang="it-IT" sz="2400" dirty="0">
                <a:solidFill>
                  <a:srgbClr val="C55A11"/>
                </a:solidFill>
                <a:latin typeface="Agency FB"/>
              </a:rPr>
              <a:t>capitali </a:t>
            </a:r>
            <a:r>
              <a:rPr lang="it-IT" sz="2400" b="1" dirty="0">
                <a:solidFill>
                  <a:srgbClr val="C55A11"/>
                </a:solidFill>
                <a:latin typeface="Agency FB"/>
              </a:rPr>
              <a:t>professionali </a:t>
            </a:r>
            <a:r>
              <a:rPr lang="it-IT" sz="2400" dirty="0">
                <a:solidFill>
                  <a:srgbClr val="C55A11"/>
                </a:solidFill>
                <a:latin typeface="Agency FB"/>
              </a:rPr>
              <a:t>(i </a:t>
            </a:r>
            <a:r>
              <a:rPr lang="it-IT" sz="2400" dirty="0" err="1">
                <a:solidFill>
                  <a:srgbClr val="C55A11"/>
                </a:solidFill>
                <a:latin typeface="Agency FB"/>
              </a:rPr>
              <a:t>saperi</a:t>
            </a:r>
            <a:r>
              <a:rPr lang="it-IT" sz="2400" dirty="0">
                <a:solidFill>
                  <a:srgbClr val="C55A11"/>
                </a:solidFill>
                <a:latin typeface="Agency FB"/>
              </a:rPr>
              <a:t> operativi, la collaborazione, il gioco di squadra);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</a:pPr>
            <a:r>
              <a:rPr lang="it-IT" sz="2400" dirty="0">
                <a:solidFill>
                  <a:srgbClr val="525252"/>
                </a:solidFill>
                <a:latin typeface="Agency FB"/>
              </a:rPr>
              <a:t>capitali </a:t>
            </a:r>
            <a:r>
              <a:rPr lang="it-IT" sz="2400" b="1" dirty="0">
                <a:solidFill>
                  <a:srgbClr val="525252"/>
                </a:solidFill>
                <a:latin typeface="Agency FB"/>
              </a:rPr>
              <a:t>decisionali/psicologici</a:t>
            </a:r>
            <a:r>
              <a:rPr lang="it-IT" sz="2400" dirty="0">
                <a:solidFill>
                  <a:srgbClr val="525252"/>
                </a:solidFill>
                <a:latin typeface="Agency FB"/>
              </a:rPr>
              <a:t> (l'ascolto reciproco, l'arte di prendere decisioni, l'incoraggiamento)</a:t>
            </a:r>
            <a:r>
              <a:rPr lang="it-IT" sz="2400" dirty="0">
                <a:latin typeface="Agency FB"/>
              </a:rPr>
              <a:t>.</a:t>
            </a:r>
          </a:p>
          <a:p>
            <a:pPr marL="0" indent="0">
              <a:buFont typeface="Arial" charset="0"/>
              <a:buNone/>
            </a:pPr>
            <a:endParaRPr lang="it-IT" sz="2000" dirty="0">
              <a:latin typeface="Agency FB"/>
            </a:endParaRPr>
          </a:p>
        </p:txBody>
      </p:sp>
      <p:sp>
        <p:nvSpPr>
          <p:cNvPr id="249862" name="Titolo 1"/>
          <p:cNvSpPr>
            <a:spLocks noGrp="1"/>
          </p:cNvSpPr>
          <p:nvPr>
            <p:ph type="title" idx="4294967295"/>
          </p:nvPr>
        </p:nvSpPr>
        <p:spPr>
          <a:xfrm>
            <a:off x="1963738" y="71438"/>
            <a:ext cx="6154737" cy="1143000"/>
          </a:xfrm>
        </p:spPr>
        <p:txBody>
          <a:bodyPr/>
          <a:lstStyle/>
          <a:p>
            <a:r>
              <a:rPr lang="it-IT" dirty="0">
                <a:solidFill>
                  <a:srgbClr val="C00000"/>
                </a:solidFill>
                <a:latin typeface="Agency FB"/>
              </a:rPr>
              <a:t>Valorizzare le risorse professionali</a:t>
            </a:r>
          </a:p>
        </p:txBody>
      </p:sp>
      <p:sp>
        <p:nvSpPr>
          <p:cNvPr id="7" name="Segnaposto numero diapositiva 6"/>
          <p:cNvSpPr txBox="1">
            <a:spLocks noGrp="1"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B700AA0-761C-4517-B55F-00B1765802D6}" type="slidenum">
              <a:rPr lang="it-IT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it-IT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97764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340768"/>
          </a:xfrm>
          <a:solidFill>
            <a:schemeClr val="accent6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dirty="0" smtClean="0">
                <a:latin typeface="Arial Narrow" panose="020B0606020202030204" pitchFamily="34" charset="0"/>
              </a:rPr>
              <a:t>Investire </a:t>
            </a:r>
            <a:r>
              <a:rPr lang="it-IT" sz="3600" dirty="0">
                <a:latin typeface="Arial Narrow" panose="020B0606020202030204" pitchFamily="34" charset="0"/>
              </a:rPr>
              <a:t>(tempo, risorse) </a:t>
            </a:r>
            <a:br>
              <a:rPr lang="it-IT" sz="3600" dirty="0">
                <a:latin typeface="Arial Narrow" panose="020B0606020202030204" pitchFamily="34" charset="0"/>
              </a:rPr>
            </a:br>
            <a:r>
              <a:rPr lang="it-IT" sz="3600" dirty="0">
                <a:latin typeface="Arial Narrow" panose="020B0606020202030204" pitchFamily="34" charset="0"/>
              </a:rPr>
              <a:t>sulla formazione in servizio delle persone</a:t>
            </a:r>
          </a:p>
        </p:txBody>
      </p:sp>
      <p:sp>
        <p:nvSpPr>
          <p:cNvPr id="16386" name="Segnaposto contenuto 2"/>
          <p:cNvSpPr>
            <a:spLocks noGrp="1"/>
          </p:cNvSpPr>
          <p:nvPr>
            <p:ph idx="4294967295"/>
          </p:nvPr>
        </p:nvSpPr>
        <p:spPr>
          <a:xfrm>
            <a:off x="0" y="1556793"/>
            <a:ext cx="9144000" cy="5040560"/>
          </a:xfrm>
        </p:spPr>
        <p:txBody>
          <a:bodyPr/>
          <a:lstStyle/>
          <a:p>
            <a:pPr eaLnBrk="1" hangingPunct="1"/>
            <a:r>
              <a:rPr lang="it-IT" sz="2400" dirty="0">
                <a:latin typeface="Arial Narrow" pitchFamily="34" charset="0"/>
              </a:rPr>
              <a:t>Mettiamo in ordine le priorità: </a:t>
            </a:r>
            <a:r>
              <a:rPr lang="it-IT" sz="2400" b="1" dirty="0" err="1">
                <a:latin typeface="Arial Narrow" pitchFamily="34" charset="0"/>
              </a:rPr>
              <a:t>premialità</a:t>
            </a:r>
            <a:r>
              <a:rPr lang="it-IT" sz="2400" b="1" dirty="0">
                <a:latin typeface="Arial Narrow" pitchFamily="34" charset="0"/>
              </a:rPr>
              <a:t> </a:t>
            </a:r>
            <a:r>
              <a:rPr lang="it-IT" sz="2400" dirty="0">
                <a:latin typeface="Arial Narrow" pitchFamily="34" charset="0"/>
              </a:rPr>
              <a:t>a posteriori</a:t>
            </a:r>
          </a:p>
          <a:p>
            <a:pPr eaLnBrk="1" hangingPunct="1">
              <a:buFont typeface="Arial" charset="0"/>
              <a:buNone/>
            </a:pPr>
            <a:r>
              <a:rPr lang="it-IT" sz="2400" dirty="0">
                <a:latin typeface="Arial Narrow" pitchFamily="34" charset="0"/>
              </a:rPr>
              <a:t>  per pochi?  O promuovere   la </a:t>
            </a:r>
            <a:r>
              <a:rPr lang="it-IT" sz="2400" b="1" dirty="0">
                <a:latin typeface="Arial Narrow" pitchFamily="34" charset="0"/>
              </a:rPr>
              <a:t>professionalità</a:t>
            </a:r>
          </a:p>
          <a:p>
            <a:pPr eaLnBrk="1" hangingPunct="1">
              <a:buFont typeface="Arial" charset="0"/>
              <a:buNone/>
            </a:pPr>
            <a:r>
              <a:rPr lang="it-IT" sz="2400" dirty="0">
                <a:latin typeface="Arial Narrow" pitchFamily="34" charset="0"/>
              </a:rPr>
              <a:t> e la qualità dell’insegnamento di molti?</a:t>
            </a:r>
          </a:p>
          <a:p>
            <a:pPr eaLnBrk="1" hangingPunct="1"/>
            <a:r>
              <a:rPr lang="it-IT" sz="2400" dirty="0">
                <a:latin typeface="Arial Narrow" pitchFamily="34" charset="0"/>
              </a:rPr>
              <a:t>La </a:t>
            </a:r>
            <a:r>
              <a:rPr lang="it-IT" sz="2400" b="1" dirty="0">
                <a:latin typeface="Arial Narrow" pitchFamily="34" charset="0"/>
              </a:rPr>
              <a:t>formazione permanente in servizio </a:t>
            </a:r>
            <a:r>
              <a:rPr lang="it-IT" sz="2400" i="1" dirty="0">
                <a:latin typeface="Arial Narrow" pitchFamily="34" charset="0"/>
              </a:rPr>
              <a:t>(ricerca, lavoro collaborativo, verifica)</a:t>
            </a:r>
            <a:r>
              <a:rPr lang="it-IT" sz="2400" b="1" dirty="0">
                <a:latin typeface="Arial Narrow" pitchFamily="34" charset="0"/>
              </a:rPr>
              <a:t> </a:t>
            </a:r>
            <a:r>
              <a:rPr lang="it-IT" sz="2400" dirty="0">
                <a:latin typeface="Arial Narrow" pitchFamily="34" charset="0"/>
              </a:rPr>
              <a:t>diventa uno strumento fondamentale per il miglioramento della scuola</a:t>
            </a:r>
          </a:p>
          <a:p>
            <a:pPr eaLnBrk="1" hangingPunct="1"/>
            <a:r>
              <a:rPr lang="it-IT" sz="2400" dirty="0">
                <a:latin typeface="Arial Narrow" pitchFamily="34" charset="0"/>
              </a:rPr>
              <a:t>Non parliamo solo di obbligo (quante ore di aggiornamento?), ma di un investimento sullo </a:t>
            </a:r>
            <a:r>
              <a:rPr lang="it-IT" sz="2400" b="1" dirty="0">
                <a:latin typeface="Arial Narrow" pitchFamily="34" charset="0"/>
              </a:rPr>
              <a:t>sviluppo professionale</a:t>
            </a:r>
            <a:r>
              <a:rPr lang="it-IT" sz="2400" dirty="0">
                <a:latin typeface="Arial Narrow" pitchFamily="34" charset="0"/>
              </a:rPr>
              <a:t>, centrato sulla buona didattica e sul successo degli allievi</a:t>
            </a:r>
          </a:p>
          <a:p>
            <a:pPr eaLnBrk="1" hangingPunct="1"/>
            <a:r>
              <a:rPr lang="it-IT" sz="2400" dirty="0">
                <a:latin typeface="Arial Narrow" pitchFamily="34" charset="0"/>
              </a:rPr>
              <a:t>E’ un </a:t>
            </a:r>
            <a:r>
              <a:rPr lang="it-IT" sz="2400" b="1" dirty="0">
                <a:latin typeface="Arial Narrow" pitchFamily="34" charset="0"/>
              </a:rPr>
              <a:t>processo</a:t>
            </a:r>
            <a:r>
              <a:rPr lang="it-IT" sz="2400" dirty="0">
                <a:latin typeface="Arial Narrow" pitchFamily="34" charset="0"/>
              </a:rPr>
              <a:t> che accompagna, aiuta a riflettere, fa interagire, promuove l’apprendimento tra pari, stimola l’elaborazione culturale e la ricerca di soluzioni innovative</a:t>
            </a:r>
          </a:p>
          <a:p>
            <a:pPr eaLnBrk="1" hangingPunct="1"/>
            <a:r>
              <a:rPr lang="it-IT" sz="2400" dirty="0">
                <a:latin typeface="Arial Narrow" pitchFamily="34" charset="0"/>
              </a:rPr>
              <a:t>Risorse:... bonus-merito, card docente, risorse-formazione…, ma anche vincoli amministrativi e nei tempi….</a:t>
            </a:r>
          </a:p>
        </p:txBody>
      </p:sp>
      <p:pic>
        <p:nvPicPr>
          <p:cNvPr id="16387" name="Picture 6" descr="http://www.uniges3.net/juego/img/rama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7811" y="792957"/>
            <a:ext cx="1976189" cy="126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633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itolo 1"/>
          <p:cNvSpPr>
            <a:spLocks noGrp="1"/>
          </p:cNvSpPr>
          <p:nvPr>
            <p:ph type="title"/>
          </p:nvPr>
        </p:nvSpPr>
        <p:spPr>
          <a:xfrm>
            <a:off x="0" y="280988"/>
            <a:ext cx="9144000" cy="793750"/>
          </a:xfrm>
        </p:spPr>
        <p:txBody>
          <a:bodyPr/>
          <a:lstStyle/>
          <a:p>
            <a:pPr eaLnBrk="1" hangingPunct="1"/>
            <a:r>
              <a:rPr lang="it-IT" sz="2700" b="1" dirty="0">
                <a:solidFill>
                  <a:srgbClr val="262626"/>
                </a:solidFill>
                <a:latin typeface="Agency FB"/>
              </a:rPr>
              <a:t>Organico funzionale: verso una comunità di pratiche? </a:t>
            </a:r>
            <a:endParaRPr lang="it-IT" sz="2700" dirty="0">
              <a:solidFill>
                <a:srgbClr val="0070C0"/>
              </a:solidFill>
              <a:latin typeface="Agency FB"/>
            </a:endParaRPr>
          </a:p>
        </p:txBody>
      </p:sp>
      <p:sp>
        <p:nvSpPr>
          <p:cNvPr id="197635" name="Segnaposto contenuto 2"/>
          <p:cNvSpPr txBox="1">
            <a:spLocks/>
          </p:cNvSpPr>
          <p:nvPr/>
        </p:nvSpPr>
        <p:spPr bwMode="auto">
          <a:xfrm>
            <a:off x="0" y="943287"/>
            <a:ext cx="4908550" cy="224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just">
              <a:spcAft>
                <a:spcPts val="450"/>
              </a:spcAft>
              <a:buFont typeface="Arial" charset="0"/>
              <a:buChar char="•"/>
            </a:pPr>
            <a:r>
              <a:rPr lang="it-IT" b="1" dirty="0">
                <a:solidFill>
                  <a:srgbClr val="008000"/>
                </a:solidFill>
                <a:latin typeface="Agency FB"/>
              </a:rPr>
              <a:t>Organico complessivo dell’autonomia coinvolge e impegna tutti i docenti per: </a:t>
            </a:r>
          </a:p>
          <a:p>
            <a:pPr marL="171450" indent="-171450" algn="just">
              <a:spcAft>
                <a:spcPts val="450"/>
              </a:spcAft>
              <a:buFont typeface="Arial" charset="0"/>
              <a:buChar char="•"/>
            </a:pPr>
            <a:r>
              <a:rPr lang="it-IT" b="1" dirty="0">
                <a:solidFill>
                  <a:srgbClr val="008000"/>
                </a:solidFill>
                <a:latin typeface="Agency FB"/>
              </a:rPr>
              <a:t>a) insegnamento, potenziamento, sostegno</a:t>
            </a:r>
          </a:p>
          <a:p>
            <a:pPr marL="171450" indent="-171450" algn="just">
              <a:spcAft>
                <a:spcPts val="450"/>
              </a:spcAft>
              <a:buFont typeface="Arial" charset="0"/>
              <a:buChar char="•"/>
            </a:pPr>
            <a:r>
              <a:rPr lang="it-IT" b="1" dirty="0">
                <a:solidFill>
                  <a:srgbClr val="008000"/>
                </a:solidFill>
                <a:latin typeface="Agency FB"/>
              </a:rPr>
              <a:t>b) organizzazione, progettazione, coordinamento</a:t>
            </a:r>
          </a:p>
          <a:p>
            <a:pPr marL="171450" indent="-171450" algn="just">
              <a:spcAft>
                <a:spcPts val="450"/>
              </a:spcAft>
              <a:buFont typeface="Arial" charset="0"/>
              <a:buChar char="•"/>
            </a:pPr>
            <a:r>
              <a:rPr lang="it-IT" b="1" dirty="0">
                <a:solidFill>
                  <a:srgbClr val="008000"/>
                </a:solidFill>
                <a:latin typeface="Agency FB"/>
              </a:rPr>
              <a:t>Anche in forma di cattedre «miste…»</a:t>
            </a:r>
          </a:p>
          <a:p>
            <a:pPr marL="171450" indent="-171450" algn="just">
              <a:spcAft>
                <a:spcPts val="450"/>
              </a:spcAft>
              <a:buFont typeface="Arial" charset="0"/>
              <a:buChar char="•"/>
            </a:pPr>
            <a:endParaRPr lang="it-IT" dirty="0">
              <a:solidFill>
                <a:srgbClr val="008000"/>
              </a:solidFill>
              <a:latin typeface="Agency FB"/>
            </a:endParaRPr>
          </a:p>
        </p:txBody>
      </p:sp>
      <p:sp>
        <p:nvSpPr>
          <p:cNvPr id="197636" name="Segnaposto contenuto 2"/>
          <p:cNvSpPr txBox="1">
            <a:spLocks/>
          </p:cNvSpPr>
          <p:nvPr/>
        </p:nvSpPr>
        <p:spPr bwMode="auto">
          <a:xfrm>
            <a:off x="155574" y="4365104"/>
            <a:ext cx="8664898" cy="249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just">
              <a:spcAft>
                <a:spcPts val="450"/>
              </a:spcAft>
              <a:buFont typeface="Arial" charset="0"/>
              <a:buChar char="•"/>
            </a:pPr>
            <a:r>
              <a:rPr lang="it-IT" b="1" dirty="0">
                <a:solidFill>
                  <a:srgbClr val="004274"/>
                </a:solidFill>
                <a:latin typeface="Agency FB"/>
              </a:rPr>
              <a:t>FLESSIBILITA’ ORGANIZZATIVA</a:t>
            </a:r>
          </a:p>
          <a:p>
            <a:pPr algn="just">
              <a:spcAft>
                <a:spcPts val="450"/>
              </a:spcAft>
            </a:pPr>
            <a:r>
              <a:rPr lang="it-IT" dirty="0">
                <a:solidFill>
                  <a:srgbClr val="004274"/>
                </a:solidFill>
                <a:latin typeface="Agency FB"/>
              </a:rPr>
              <a:t>(integrazione in «verticale» tra gradi scolastici, aumento del tempo scuola, attività opzionali, apertura pomeridiana, ampliamento offerta formativa: CLIL, musica, digitale, ecc.</a:t>
            </a:r>
          </a:p>
          <a:p>
            <a:pPr algn="just">
              <a:spcAft>
                <a:spcPts val="450"/>
              </a:spcAft>
            </a:pPr>
            <a:r>
              <a:rPr lang="it-IT" b="1" dirty="0">
                <a:solidFill>
                  <a:srgbClr val="FF0000"/>
                </a:solidFill>
                <a:latin typeface="Agency FB"/>
              </a:rPr>
              <a:t>.  FIGURE PROFESSIONALI e ORGANIZZATIVE</a:t>
            </a:r>
          </a:p>
          <a:p>
            <a:pPr algn="just">
              <a:spcAft>
                <a:spcPts val="450"/>
              </a:spcAft>
            </a:pPr>
            <a:r>
              <a:rPr lang="it-IT" dirty="0">
                <a:solidFill>
                  <a:srgbClr val="FF0000"/>
                </a:solidFill>
                <a:latin typeface="Agency FB"/>
              </a:rPr>
              <a:t>(oltre ai collaboratori….coordinatore personalizzazione curricoli, animatore digitale, tutor per la formazione, supporto alternanza e IFP, ecc.) </a:t>
            </a:r>
          </a:p>
        </p:txBody>
      </p:sp>
      <p:pic>
        <p:nvPicPr>
          <p:cNvPr id="197637" name="Picture 2" descr="http://www.drogbaster.it/unita_misur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8550" y="1350963"/>
            <a:ext cx="4151313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639" name="Segnaposto contenuto 2"/>
          <p:cNvSpPr txBox="1">
            <a:spLocks/>
          </p:cNvSpPr>
          <p:nvPr/>
        </p:nvSpPr>
        <p:spPr bwMode="auto">
          <a:xfrm>
            <a:off x="155573" y="3295097"/>
            <a:ext cx="8664897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just">
              <a:spcAft>
                <a:spcPts val="450"/>
              </a:spcAft>
              <a:buFont typeface="Arial" charset="0"/>
              <a:buChar char="•"/>
            </a:pPr>
            <a:r>
              <a:rPr lang="it-IT" b="1" dirty="0">
                <a:solidFill>
                  <a:srgbClr val="C55A11"/>
                </a:solidFill>
                <a:latin typeface="Agency FB"/>
              </a:rPr>
              <a:t>FLESSIBILITA’ DIDATTICA</a:t>
            </a:r>
          </a:p>
          <a:p>
            <a:pPr algn="just">
              <a:spcAft>
                <a:spcPts val="450"/>
              </a:spcAft>
            </a:pPr>
            <a:r>
              <a:rPr lang="it-IT" dirty="0">
                <a:solidFill>
                  <a:srgbClr val="C55A11"/>
                </a:solidFill>
                <a:latin typeface="Agency FB"/>
              </a:rPr>
              <a:t>(organizzazione modulare di tempi e gruppi, quote di autonomia e flessibilità, classi aperte, didattica laboratoriale, didattiche innovative, didattica per competenze)</a:t>
            </a:r>
          </a:p>
        </p:txBody>
      </p:sp>
    </p:spTree>
    <p:extLst>
      <p:ext uri="{BB962C8B-B14F-4D97-AF65-F5344CB8AC3E}">
        <p14:creationId xmlns:p14="http://schemas.microsoft.com/office/powerpoint/2010/main" val="41169005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1"/>
          <p:cNvSpPr>
            <a:spLocks noGrp="1"/>
          </p:cNvSpPr>
          <p:nvPr>
            <p:ph type="title" idx="4294967295"/>
          </p:nvPr>
        </p:nvSpPr>
        <p:spPr>
          <a:xfrm>
            <a:off x="251520" y="1"/>
            <a:ext cx="8784976" cy="1124744"/>
          </a:xfrm>
        </p:spPr>
        <p:txBody>
          <a:bodyPr/>
          <a:lstStyle/>
          <a:p>
            <a:pPr eaLnBrk="1" hangingPunct="1"/>
            <a:r>
              <a:rPr lang="it-IT" sz="4050" dirty="0" smtClean="0">
                <a:solidFill>
                  <a:srgbClr val="004E4C"/>
                </a:solidFill>
                <a:latin typeface="Arial Narrow" pitchFamily="34" charset="0"/>
              </a:rPr>
              <a:t>Non c’è miglioramento </a:t>
            </a:r>
            <a:r>
              <a:rPr lang="it-IT" sz="4050" dirty="0" smtClean="0">
                <a:solidFill>
                  <a:srgbClr val="004E4C"/>
                </a:solidFill>
                <a:latin typeface="Arial Narrow" pitchFamily="34" charset="0"/>
              </a:rPr>
              <a:t/>
            </a:r>
            <a:br>
              <a:rPr lang="it-IT" sz="4050" dirty="0" smtClean="0">
                <a:solidFill>
                  <a:srgbClr val="004E4C"/>
                </a:solidFill>
                <a:latin typeface="Arial Narrow" pitchFamily="34" charset="0"/>
              </a:rPr>
            </a:br>
            <a:r>
              <a:rPr lang="it-IT" sz="4050" dirty="0" smtClean="0">
                <a:solidFill>
                  <a:srgbClr val="004E4C"/>
                </a:solidFill>
                <a:latin typeface="Arial Narrow" pitchFamily="34" charset="0"/>
              </a:rPr>
              <a:t>senza </a:t>
            </a:r>
            <a:r>
              <a:rPr lang="it-IT" sz="4050" dirty="0" smtClean="0">
                <a:solidFill>
                  <a:srgbClr val="004E4C"/>
                </a:solidFill>
                <a:latin typeface="Arial Narrow" pitchFamily="34" charset="0"/>
              </a:rPr>
              <a:t>comunità </a:t>
            </a:r>
            <a:r>
              <a:rPr lang="it-IT" sz="4050" dirty="0">
                <a:solidFill>
                  <a:srgbClr val="004E4C"/>
                </a:solidFill>
                <a:latin typeface="Arial Narrow" pitchFamily="34" charset="0"/>
              </a:rPr>
              <a:t>professionale </a:t>
            </a:r>
          </a:p>
        </p:txBody>
      </p:sp>
      <p:sp>
        <p:nvSpPr>
          <p:cNvPr id="24578" name="Segnaposto contenuto 2"/>
          <p:cNvSpPr>
            <a:spLocks noGrp="1"/>
          </p:cNvSpPr>
          <p:nvPr>
            <p:ph idx="4294967295"/>
          </p:nvPr>
        </p:nvSpPr>
        <p:spPr>
          <a:xfrm>
            <a:off x="107504" y="1124744"/>
            <a:ext cx="8447137" cy="4248472"/>
          </a:xfrm>
        </p:spPr>
        <p:txBody>
          <a:bodyPr/>
          <a:lstStyle/>
          <a:p>
            <a:pPr eaLnBrk="1" hangingPunct="1"/>
            <a:r>
              <a:rPr lang="it-IT" sz="2400" dirty="0"/>
              <a:t>Comunità professionale significa senso di appartenenza, </a:t>
            </a:r>
            <a:r>
              <a:rPr lang="it-IT" sz="2400" b="1" dirty="0"/>
              <a:t>identità condivisa</a:t>
            </a:r>
            <a:r>
              <a:rPr lang="it-IT" sz="2400" dirty="0"/>
              <a:t>, sentirsi responsabili di una casa comune. </a:t>
            </a:r>
          </a:p>
          <a:p>
            <a:pPr eaLnBrk="1" hangingPunct="1"/>
            <a:r>
              <a:rPr lang="it-IT" sz="2400" dirty="0"/>
              <a:t>Decisivo è uno </a:t>
            </a:r>
            <a:r>
              <a:rPr lang="it-IT" sz="2400" b="1" dirty="0"/>
              <a:t>stile di leadership aperto </a:t>
            </a:r>
            <a:r>
              <a:rPr lang="it-IT" sz="2400" dirty="0"/>
              <a:t>e ‘distribuito’ che sappia mettere in opera strumenti organizzativi coerenti con una visione democratica. </a:t>
            </a:r>
          </a:p>
          <a:p>
            <a:pPr eaLnBrk="1" hangingPunct="1"/>
            <a:r>
              <a:rPr lang="it-IT" sz="2400" dirty="0"/>
              <a:t>Per questo servono l’arte di ascoltare e di comunicare, la capacità di prendersi </a:t>
            </a:r>
            <a:r>
              <a:rPr lang="it-IT" sz="2400" b="1" dirty="0"/>
              <a:t>cura delle relazioni</a:t>
            </a:r>
            <a:r>
              <a:rPr lang="it-IT" sz="2400" dirty="0"/>
              <a:t>, l’apprendimento reciproco. </a:t>
            </a:r>
          </a:p>
          <a:p>
            <a:pPr eaLnBrk="1" hangingPunct="1"/>
            <a:r>
              <a:rPr lang="it-IT" sz="2400" dirty="0"/>
              <a:t>Fare comunità significa curare il sistema delle decisioni, la </a:t>
            </a:r>
            <a:r>
              <a:rPr lang="it-IT" sz="2400" b="1" dirty="0"/>
              <a:t>progettazione partecipata </a:t>
            </a:r>
            <a:r>
              <a:rPr lang="it-IT" sz="2400" dirty="0"/>
              <a:t>degli aspetti curricolari e valutativi, la condivisione delle informazioni e della comunicazione, i sistemi interni di documentazione e di monitoraggio </a:t>
            </a:r>
            <a:r>
              <a:rPr lang="it-IT" sz="2400" dirty="0" smtClean="0"/>
              <a:t>(in ottica riflessiva).</a:t>
            </a:r>
            <a:endParaRPr lang="it-IT" sz="2400" dirty="0"/>
          </a:p>
        </p:txBody>
      </p:sp>
      <p:grpSp>
        <p:nvGrpSpPr>
          <p:cNvPr id="24579" name="Gruppo 3"/>
          <p:cNvGrpSpPr>
            <a:grpSpLocks/>
          </p:cNvGrpSpPr>
          <p:nvPr/>
        </p:nvGrpSpPr>
        <p:grpSpPr bwMode="auto">
          <a:xfrm>
            <a:off x="251520" y="5373216"/>
            <a:ext cx="8892480" cy="1484784"/>
            <a:chOff x="0" y="5240038"/>
            <a:chExt cx="13935075" cy="1617962"/>
          </a:xfrm>
        </p:grpSpPr>
        <p:pic>
          <p:nvPicPr>
            <p:cNvPr id="24580" name="Picture 4" descr="http://www.icverga.gov.it/wp-content/uploads/staff4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240038"/>
              <a:ext cx="3486150" cy="1617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1" name="Picture 4" descr="http://www.icverga.gov.it/wp-content/uploads/staff4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86150" y="5240038"/>
              <a:ext cx="3486150" cy="1617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2" name="Picture 4" descr="http://www.icverga.gov.it/wp-content/uploads/staff4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62775" y="5240038"/>
              <a:ext cx="3486150" cy="1617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3" name="Picture 4" descr="http://www.icverga.gov.it/wp-content/uploads/staff4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448925" y="5240038"/>
              <a:ext cx="3486150" cy="1617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29542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www.sognodelbambino.it/typo3temp/fl_realurl_image/71701123a-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172" y="1268760"/>
            <a:ext cx="7309853" cy="225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tangolo 12"/>
          <p:cNvSpPr/>
          <p:nvPr/>
        </p:nvSpPr>
        <p:spPr>
          <a:xfrm>
            <a:off x="1143000" y="4076701"/>
            <a:ext cx="6858000" cy="1925240"/>
          </a:xfrm>
          <a:prstGeom prst="rect">
            <a:avLst/>
          </a:prstGeom>
          <a:solidFill>
            <a:srgbClr val="F3F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277541" y="0"/>
            <a:ext cx="6264789" cy="1593057"/>
          </a:xfrm>
        </p:spPr>
        <p:txBody>
          <a:bodyPr/>
          <a:lstStyle/>
          <a:p>
            <a:pPr algn="l" defTabSz="729854" eaLnBrk="1" hangingPunct="1"/>
            <a:r>
              <a:rPr lang="it-IT" b="1" dirty="0">
                <a:solidFill>
                  <a:srgbClr val="E8004D"/>
                </a:solidFill>
                <a:latin typeface="Agency FB" pitchFamily="34" charset="0"/>
                <a:ea typeface="Symusic"/>
                <a:cs typeface="Symusic"/>
              </a:rPr>
              <a:t>Due «valutazioni» a confronto</a:t>
            </a:r>
          </a:p>
        </p:txBody>
      </p:sp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1331120" y="1484710"/>
            <a:ext cx="6669881" cy="61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383" tIns="32192" rIns="64383" bIns="32192">
            <a:spAutoFit/>
          </a:bodyPr>
          <a:lstStyle/>
          <a:p>
            <a:pPr defTabSz="64412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pc="-38" dirty="0">
                <a:solidFill>
                  <a:srgbClr val="994805"/>
                </a:solidFill>
                <a:latin typeface="Agency FB" pitchFamily="34" charset="0"/>
              </a:rPr>
              <a:t>Il quadro normativo conferma che la valutazione nel nostro paese  è finalizzata al miglioramento della scuola</a:t>
            </a:r>
            <a:endParaRPr lang="it-IT" b="1" spc="-38" dirty="0">
              <a:solidFill>
                <a:srgbClr val="9948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1277542" y="3644504"/>
            <a:ext cx="3175586" cy="48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383" tIns="32192" rIns="64383" bIns="32192">
            <a:spAutoFit/>
          </a:bodyPr>
          <a:lstStyle/>
          <a:p>
            <a:pPr defTabSz="644129"/>
            <a:r>
              <a:rPr lang="it-IT" sz="2700" b="1" dirty="0">
                <a:solidFill>
                  <a:srgbClr val="FF0000"/>
                </a:solidFill>
                <a:latin typeface="Agency FB" pitchFamily="34" charset="0"/>
              </a:rPr>
              <a:t>Miglioramento</a:t>
            </a:r>
          </a:p>
        </p:txBody>
      </p:sp>
      <p:sp>
        <p:nvSpPr>
          <p:cNvPr id="17414" name="Rectangle 12"/>
          <p:cNvSpPr>
            <a:spLocks noChangeArrowheads="1"/>
          </p:cNvSpPr>
          <p:nvPr/>
        </p:nvSpPr>
        <p:spPr bwMode="auto">
          <a:xfrm>
            <a:off x="1277541" y="4076701"/>
            <a:ext cx="2376488" cy="173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383" tIns="32192" rIns="64383" bIns="32192">
            <a:spAutoFit/>
          </a:bodyPr>
          <a:lstStyle/>
          <a:p>
            <a:pPr defTabSz="644129">
              <a:spcAft>
                <a:spcPts val="450"/>
              </a:spcAft>
            </a:pPr>
            <a:r>
              <a:rPr lang="it-IT" sz="2400" dirty="0" err="1">
                <a:solidFill>
                  <a:srgbClr val="FF0000"/>
                </a:solidFill>
                <a:latin typeface="Agency FB" pitchFamily="34" charset="0"/>
              </a:rPr>
              <a:t>Improvement</a:t>
            </a:r>
            <a:endParaRPr lang="it-IT" sz="2400" dirty="0">
              <a:solidFill>
                <a:srgbClr val="FF0000"/>
              </a:solidFill>
              <a:latin typeface="Agency FB" pitchFamily="34" charset="0"/>
            </a:endParaRPr>
          </a:p>
          <a:p>
            <a:pPr defTabSz="644129">
              <a:spcAft>
                <a:spcPts val="450"/>
              </a:spcAft>
            </a:pPr>
            <a:r>
              <a:rPr lang="it-IT" sz="2400" dirty="0">
                <a:solidFill>
                  <a:srgbClr val="FF0000"/>
                </a:solidFill>
                <a:latin typeface="Agency FB" pitchFamily="34" charset="0"/>
              </a:rPr>
              <a:t>Autovalutazione</a:t>
            </a:r>
          </a:p>
          <a:p>
            <a:pPr defTabSz="644129">
              <a:spcAft>
                <a:spcPts val="450"/>
              </a:spcAft>
            </a:pPr>
            <a:r>
              <a:rPr lang="it-IT" sz="2400" dirty="0">
                <a:solidFill>
                  <a:srgbClr val="FF0000"/>
                </a:solidFill>
                <a:latin typeface="Agency FB" pitchFamily="34" charset="0"/>
              </a:rPr>
              <a:t>Formativo</a:t>
            </a:r>
          </a:p>
          <a:p>
            <a:pPr defTabSz="644129">
              <a:spcAft>
                <a:spcPts val="450"/>
              </a:spcAft>
            </a:pPr>
            <a:r>
              <a:rPr lang="it-IT" sz="2400" dirty="0">
                <a:solidFill>
                  <a:srgbClr val="FF0000"/>
                </a:solidFill>
                <a:latin typeface="Agency FB" pitchFamily="34" charset="0"/>
              </a:rPr>
              <a:t>Rating</a:t>
            </a:r>
          </a:p>
        </p:txBody>
      </p:sp>
      <p:sp>
        <p:nvSpPr>
          <p:cNvPr id="17415" name="Rectangle 13"/>
          <p:cNvSpPr>
            <a:spLocks noChangeArrowheads="1"/>
          </p:cNvSpPr>
          <p:nvPr/>
        </p:nvSpPr>
        <p:spPr bwMode="auto">
          <a:xfrm>
            <a:off x="4625579" y="3644504"/>
            <a:ext cx="2015155" cy="48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383" tIns="32192" rIns="64383" bIns="32192">
            <a:spAutoFit/>
          </a:bodyPr>
          <a:lstStyle/>
          <a:p>
            <a:pPr defTabSz="644129"/>
            <a:r>
              <a:rPr lang="it-IT" sz="2700" b="1" dirty="0">
                <a:solidFill>
                  <a:srgbClr val="00B050"/>
                </a:solidFill>
                <a:latin typeface="Agency FB" pitchFamily="34" charset="0"/>
              </a:rPr>
              <a:t>…Controllo</a:t>
            </a:r>
          </a:p>
        </p:txBody>
      </p:sp>
      <p:sp>
        <p:nvSpPr>
          <p:cNvPr id="17416" name="Rectangle 15"/>
          <p:cNvSpPr>
            <a:spLocks noChangeArrowheads="1"/>
          </p:cNvSpPr>
          <p:nvPr/>
        </p:nvSpPr>
        <p:spPr bwMode="auto">
          <a:xfrm>
            <a:off x="4625578" y="4076701"/>
            <a:ext cx="3132776" cy="173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383" tIns="32192" rIns="64383" bIns="32192">
            <a:spAutoFit/>
          </a:bodyPr>
          <a:lstStyle/>
          <a:p>
            <a:pPr defTabSz="644129">
              <a:spcAft>
                <a:spcPts val="450"/>
              </a:spcAft>
            </a:pPr>
            <a:r>
              <a:rPr lang="it-IT" sz="2400" dirty="0" err="1">
                <a:solidFill>
                  <a:srgbClr val="00B050"/>
                </a:solidFill>
                <a:latin typeface="Agency FB" pitchFamily="34" charset="0"/>
              </a:rPr>
              <a:t>Accountability</a:t>
            </a:r>
            <a:endParaRPr lang="it-IT" sz="2400" dirty="0">
              <a:solidFill>
                <a:srgbClr val="00B050"/>
              </a:solidFill>
              <a:latin typeface="Agency FB" pitchFamily="34" charset="0"/>
            </a:endParaRPr>
          </a:p>
          <a:p>
            <a:pPr defTabSz="644129">
              <a:spcAft>
                <a:spcPts val="450"/>
              </a:spcAft>
            </a:pPr>
            <a:r>
              <a:rPr lang="it-IT" sz="2400" dirty="0">
                <a:solidFill>
                  <a:srgbClr val="00B050"/>
                </a:solidFill>
                <a:latin typeface="Agency FB" pitchFamily="34" charset="0"/>
              </a:rPr>
              <a:t>Valutazione esterna</a:t>
            </a:r>
          </a:p>
          <a:p>
            <a:pPr defTabSz="644129">
              <a:spcAft>
                <a:spcPts val="450"/>
              </a:spcAft>
            </a:pPr>
            <a:r>
              <a:rPr lang="it-IT" sz="2400" dirty="0">
                <a:solidFill>
                  <a:srgbClr val="00B050"/>
                </a:solidFill>
                <a:latin typeface="Agency FB" pitchFamily="34" charset="0"/>
              </a:rPr>
              <a:t>Sommativo</a:t>
            </a:r>
          </a:p>
          <a:p>
            <a:pPr defTabSz="644129">
              <a:spcAft>
                <a:spcPts val="450"/>
              </a:spcAft>
            </a:pPr>
            <a:r>
              <a:rPr lang="it-IT" sz="2400" dirty="0">
                <a:solidFill>
                  <a:srgbClr val="00B050"/>
                </a:solidFill>
                <a:latin typeface="Agency FB" pitchFamily="34" charset="0"/>
              </a:rPr>
              <a:t>Ranking</a:t>
            </a:r>
          </a:p>
        </p:txBody>
      </p:sp>
      <p:sp>
        <p:nvSpPr>
          <p:cNvPr id="17417" name="Rectangle 2"/>
          <p:cNvSpPr>
            <a:spLocks noChangeArrowheads="1"/>
          </p:cNvSpPr>
          <p:nvPr/>
        </p:nvSpPr>
        <p:spPr bwMode="auto">
          <a:xfrm rot="-5400000">
            <a:off x="7386043" y="1193603"/>
            <a:ext cx="1094185" cy="13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861" tIns="34431" rIns="68861" bIns="34431" anchor="ctr"/>
          <a:lstStyle/>
          <a:p>
            <a:pPr defTabSz="684610">
              <a:spcBef>
                <a:spcPct val="20000"/>
              </a:spcBef>
              <a:buClr>
                <a:srgbClr val="C0504D"/>
              </a:buClr>
              <a:buSzPct val="80000"/>
            </a:pPr>
            <a:r>
              <a:rPr lang="it-IT" sz="750" b="1">
                <a:solidFill>
                  <a:prstClr val="black"/>
                </a:solidFill>
                <a:latin typeface="Calibri"/>
                <a:ea typeface="MS PGothic"/>
                <a:cs typeface="MS PGothic"/>
              </a:rPr>
              <a:t>Giancarlo Cerini</a:t>
            </a:r>
          </a:p>
        </p:txBody>
      </p:sp>
      <p:sp>
        <p:nvSpPr>
          <p:cNvPr id="14" name="Segnaposto data 13"/>
          <p:cNvSpPr>
            <a:spLocks noGrp="1"/>
          </p:cNvSpPr>
          <p:nvPr>
            <p:ph type="dt" sz="quarter" idx="10"/>
          </p:nvPr>
        </p:nvSpPr>
        <p:spPr>
          <a:xfrm>
            <a:off x="1485900" y="5747148"/>
            <a:ext cx="1600200" cy="273844"/>
          </a:xfrm>
        </p:spPr>
        <p:txBody>
          <a:bodyPr/>
          <a:lstStyle/>
          <a:p>
            <a:pPr>
              <a:defRPr/>
            </a:pP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6057900" y="5747148"/>
            <a:ext cx="1600200" cy="273844"/>
          </a:xfrm>
        </p:spPr>
        <p:txBody>
          <a:bodyPr/>
          <a:lstStyle/>
          <a:p>
            <a:pPr>
              <a:defRPr/>
            </a:pPr>
            <a:fld id="{C893DC21-AD61-420A-BBB0-59A27CB80A4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3486150" y="5747148"/>
            <a:ext cx="2171700" cy="273844"/>
          </a:xfrm>
        </p:spPr>
        <p:txBody>
          <a:bodyPr/>
          <a:lstStyle/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a cura di Giancarlo Cerini</a:t>
            </a:r>
          </a:p>
        </p:txBody>
      </p:sp>
    </p:spTree>
    <p:extLst>
      <p:ext uri="{BB962C8B-B14F-4D97-AF65-F5344CB8AC3E}">
        <p14:creationId xmlns:p14="http://schemas.microsoft.com/office/powerpoint/2010/main" val="251494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olo 1"/>
          <p:cNvSpPr>
            <a:spLocks noGrp="1"/>
          </p:cNvSpPr>
          <p:nvPr>
            <p:ph type="title" idx="4294967295"/>
          </p:nvPr>
        </p:nvSpPr>
        <p:spPr>
          <a:xfrm>
            <a:off x="179512" y="1"/>
            <a:ext cx="8964488" cy="908719"/>
          </a:xfrm>
        </p:spPr>
        <p:txBody>
          <a:bodyPr/>
          <a:lstStyle/>
          <a:p>
            <a:pPr eaLnBrk="1" hangingPunct="1"/>
            <a:r>
              <a:rPr lang="it-IT" sz="3600" b="1" dirty="0" smtClean="0">
                <a:solidFill>
                  <a:srgbClr val="004E4C"/>
                </a:solidFill>
                <a:latin typeface="Arial Narrow" pitchFamily="34" charset="0"/>
              </a:rPr>
              <a:t>A</a:t>
            </a:r>
            <a:r>
              <a:rPr lang="it-IT" sz="3600" b="1" dirty="0" smtClean="0">
                <a:solidFill>
                  <a:srgbClr val="004E4C"/>
                </a:solidFill>
                <a:latin typeface="Arial Narrow" pitchFamily="34" charset="0"/>
              </a:rPr>
              <a:t>utonomia </a:t>
            </a:r>
            <a:r>
              <a:rPr lang="it-IT" sz="3600" b="1" dirty="0">
                <a:solidFill>
                  <a:srgbClr val="004E4C"/>
                </a:solidFill>
                <a:latin typeface="Arial Narrow" pitchFamily="34" charset="0"/>
              </a:rPr>
              <a:t>da </a:t>
            </a:r>
            <a:r>
              <a:rPr lang="it-IT" sz="3600" b="1" dirty="0" smtClean="0">
                <a:solidFill>
                  <a:srgbClr val="004E4C"/>
                </a:solidFill>
                <a:latin typeface="Arial Narrow" pitchFamily="34" charset="0"/>
              </a:rPr>
              <a:t>riscoprire… </a:t>
            </a:r>
            <a:r>
              <a:rPr lang="it-IT" sz="3600" b="1" dirty="0" smtClean="0">
                <a:solidFill>
                  <a:srgbClr val="004E4C"/>
                </a:solidFill>
                <a:latin typeface="Arial Narrow" pitchFamily="34" charset="0"/>
              </a:rPr>
              <a:t>correva l’anno 1999</a:t>
            </a:r>
            <a:endParaRPr lang="it-IT" sz="2800" b="1" dirty="0">
              <a:solidFill>
                <a:srgbClr val="004E4C"/>
              </a:solidFill>
              <a:latin typeface="Arial Narrow" pitchFamily="34" charset="0"/>
            </a:endParaRPr>
          </a:p>
        </p:txBody>
      </p:sp>
      <p:sp>
        <p:nvSpPr>
          <p:cNvPr id="27650" name="Segnaposto contenuto 2"/>
          <p:cNvSpPr>
            <a:spLocks noGrp="1"/>
          </p:cNvSpPr>
          <p:nvPr>
            <p:ph idx="4294967295"/>
          </p:nvPr>
        </p:nvSpPr>
        <p:spPr>
          <a:xfrm>
            <a:off x="395536" y="1052736"/>
            <a:ext cx="8119814" cy="446938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it-IT" sz="2400" dirty="0" smtClean="0"/>
              <a:t>UN REGOLAMENTO GENERATIVO…. (DPR 8-3-1999, n. 275)</a:t>
            </a:r>
            <a:endParaRPr lang="it-IT" sz="2400" dirty="0"/>
          </a:p>
          <a:p>
            <a:pPr eaLnBrk="1" hangingPunct="1"/>
            <a:r>
              <a:rPr lang="it-IT" sz="2400" dirty="0"/>
              <a:t>POF… documento costitutivo dell’</a:t>
            </a:r>
            <a:r>
              <a:rPr lang="it-IT" sz="2400" b="1" dirty="0"/>
              <a:t>identità </a:t>
            </a:r>
            <a:r>
              <a:rPr lang="it-IT" sz="2400" dirty="0"/>
              <a:t>culturale e progettuale delle istituzioni scolastiche (curricolare, extracurricolare, educativa ed organizzativa)</a:t>
            </a:r>
          </a:p>
          <a:p>
            <a:pPr eaLnBrk="1" hangingPunct="1"/>
            <a:r>
              <a:rPr lang="it-IT" sz="2400" dirty="0"/>
              <a:t>Autonomia </a:t>
            </a:r>
            <a:r>
              <a:rPr lang="it-IT" sz="2400" b="1" dirty="0"/>
              <a:t>didattica </a:t>
            </a:r>
            <a:r>
              <a:rPr lang="it-IT" sz="2400" dirty="0"/>
              <a:t>(art. 4): tempi, gruppi, discipline, aree…</a:t>
            </a:r>
          </a:p>
          <a:p>
            <a:pPr eaLnBrk="1" hangingPunct="1"/>
            <a:r>
              <a:rPr lang="it-IT" sz="2400" dirty="0"/>
              <a:t>Autonomia </a:t>
            </a:r>
            <a:r>
              <a:rPr lang="it-IT" sz="2400" b="1" dirty="0"/>
              <a:t>organizzativa</a:t>
            </a:r>
            <a:r>
              <a:rPr lang="it-IT" sz="2400" dirty="0"/>
              <a:t> (art. 5): orari, innovazioni, utilizzo del personale</a:t>
            </a:r>
          </a:p>
          <a:p>
            <a:pPr eaLnBrk="1" hangingPunct="1"/>
            <a:r>
              <a:rPr lang="it-IT" sz="2400" dirty="0"/>
              <a:t>Autonomia di </a:t>
            </a:r>
            <a:r>
              <a:rPr lang="it-IT" sz="2400" b="1" dirty="0"/>
              <a:t>ricerca</a:t>
            </a:r>
            <a:r>
              <a:rPr lang="it-IT" sz="2400" dirty="0"/>
              <a:t>, sperimentazione e sviluppo (art. 6): </a:t>
            </a:r>
          </a:p>
          <a:p>
            <a:pPr eaLnBrk="1" hangingPunct="1"/>
            <a:r>
              <a:rPr lang="it-IT" sz="2400" dirty="0"/>
              <a:t>Autonomia </a:t>
            </a:r>
            <a:r>
              <a:rPr lang="it-IT" sz="2400" b="1" dirty="0"/>
              <a:t>curricolare</a:t>
            </a:r>
            <a:r>
              <a:rPr lang="it-IT" sz="2400" dirty="0"/>
              <a:t> (art. 8): con quali regole?</a:t>
            </a:r>
          </a:p>
          <a:p>
            <a:pPr eaLnBrk="1" hangingPunct="1"/>
            <a:r>
              <a:rPr lang="it-IT" sz="2400" dirty="0"/>
              <a:t>Autonomia </a:t>
            </a:r>
            <a:r>
              <a:rPr lang="it-IT" sz="2400" b="1" dirty="0"/>
              <a:t>amministrativa</a:t>
            </a:r>
            <a:r>
              <a:rPr lang="it-IT" sz="2400" dirty="0"/>
              <a:t> e contabile (art. 14)</a:t>
            </a:r>
          </a:p>
          <a:p>
            <a:pPr eaLnBrk="1" hangingPunct="1"/>
            <a:r>
              <a:rPr lang="it-IT" sz="2400" b="1" dirty="0">
                <a:latin typeface="Arial Narrow" pitchFamily="34" charset="0"/>
              </a:rPr>
              <a:t>Reti</a:t>
            </a:r>
            <a:r>
              <a:rPr lang="it-IT" sz="2400" dirty="0">
                <a:latin typeface="Arial Narrow" pitchFamily="34" charset="0"/>
              </a:rPr>
              <a:t> di scuole (art. 7)</a:t>
            </a:r>
          </a:p>
        </p:txBody>
      </p:sp>
      <p:grpSp>
        <p:nvGrpSpPr>
          <p:cNvPr id="27651" name="Gruppo 3"/>
          <p:cNvGrpSpPr>
            <a:grpSpLocks/>
          </p:cNvGrpSpPr>
          <p:nvPr/>
        </p:nvGrpSpPr>
        <p:grpSpPr bwMode="auto">
          <a:xfrm>
            <a:off x="200922" y="5522120"/>
            <a:ext cx="8964488" cy="1335880"/>
            <a:chOff x="0" y="5240038"/>
            <a:chExt cx="13935075" cy="1617962"/>
          </a:xfrm>
        </p:grpSpPr>
        <p:pic>
          <p:nvPicPr>
            <p:cNvPr id="27652" name="Picture 4" descr="http://www.icverga.gov.it/wp-content/uploads/staff4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240038"/>
              <a:ext cx="3486150" cy="1617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3" name="Picture 4" descr="http://www.icverga.gov.it/wp-content/uploads/staff4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86150" y="5240038"/>
              <a:ext cx="3486150" cy="1617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4" name="Picture 4" descr="http://www.icverga.gov.it/wp-content/uploads/staff4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62775" y="5240038"/>
              <a:ext cx="3486150" cy="1617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5" name="Picture 4" descr="http://www.icverga.gov.it/wp-content/uploads/staff4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448925" y="5240038"/>
              <a:ext cx="3486150" cy="1617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27708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olo 1"/>
          <p:cNvSpPr>
            <a:spLocks noGrp="1"/>
          </p:cNvSpPr>
          <p:nvPr>
            <p:ph type="title" idx="4294967295"/>
          </p:nvPr>
        </p:nvSpPr>
        <p:spPr>
          <a:xfrm>
            <a:off x="179512" y="1"/>
            <a:ext cx="8964488" cy="908719"/>
          </a:xfrm>
        </p:spPr>
        <p:txBody>
          <a:bodyPr/>
          <a:lstStyle/>
          <a:p>
            <a:pPr eaLnBrk="1" hangingPunct="1"/>
            <a:r>
              <a:rPr lang="it-IT" sz="3600" b="1" dirty="0">
                <a:solidFill>
                  <a:srgbClr val="004E4C"/>
                </a:solidFill>
                <a:latin typeface="Arial Narrow" pitchFamily="34" charset="0"/>
              </a:rPr>
              <a:t>Autonomia &amp; valutazione</a:t>
            </a:r>
            <a:r>
              <a:rPr lang="it-IT" sz="3600" b="1" dirty="0" smtClean="0">
                <a:solidFill>
                  <a:srgbClr val="004E4C"/>
                </a:solidFill>
                <a:latin typeface="Arial Narrow" pitchFamily="34" charset="0"/>
              </a:rPr>
              <a:t>….</a:t>
            </a:r>
            <a:br>
              <a:rPr lang="it-IT" sz="3600" b="1" dirty="0" smtClean="0">
                <a:solidFill>
                  <a:srgbClr val="004E4C"/>
                </a:solidFill>
                <a:latin typeface="Arial Narrow" pitchFamily="34" charset="0"/>
              </a:rPr>
            </a:br>
            <a:r>
              <a:rPr lang="it-IT" sz="3600" b="1" dirty="0" smtClean="0">
                <a:solidFill>
                  <a:srgbClr val="004E4C"/>
                </a:solidFill>
                <a:latin typeface="Arial Narrow" pitchFamily="34" charset="0"/>
              </a:rPr>
              <a:t>la scintilla del miglioramento </a:t>
            </a:r>
            <a:endParaRPr lang="it-IT" sz="2800" b="1" dirty="0">
              <a:solidFill>
                <a:srgbClr val="004E4C"/>
              </a:solidFill>
              <a:latin typeface="Arial Narrow" pitchFamily="34" charset="0"/>
            </a:endParaRPr>
          </a:p>
        </p:txBody>
      </p:sp>
      <p:sp>
        <p:nvSpPr>
          <p:cNvPr id="27650" name="Segnaposto contenuto 2"/>
          <p:cNvSpPr>
            <a:spLocks noGrp="1"/>
          </p:cNvSpPr>
          <p:nvPr>
            <p:ph idx="4294967295"/>
          </p:nvPr>
        </p:nvSpPr>
        <p:spPr>
          <a:xfrm>
            <a:off x="395536" y="1124744"/>
            <a:ext cx="8119814" cy="4397376"/>
          </a:xfrm>
        </p:spPr>
        <p:txBody>
          <a:bodyPr/>
          <a:lstStyle/>
          <a:p>
            <a:pPr eaLnBrk="1" hangingPunct="1"/>
            <a:r>
              <a:rPr lang="it-IT" sz="2400" dirty="0"/>
              <a:t>Legge 59/1997 (art. 21): la scuola con </a:t>
            </a:r>
            <a:r>
              <a:rPr lang="it-IT" sz="2400" b="1" dirty="0"/>
              <a:t>autonomia</a:t>
            </a:r>
            <a:r>
              <a:rPr lang="it-IT" sz="2400" dirty="0"/>
              <a:t> rende conto della propria produttività culturale</a:t>
            </a:r>
          </a:p>
          <a:p>
            <a:pPr eaLnBrk="1" hangingPunct="1"/>
            <a:r>
              <a:rPr lang="it-IT" sz="2400" dirty="0" err="1"/>
              <a:t>D.lgs</a:t>
            </a:r>
            <a:r>
              <a:rPr lang="it-IT" sz="2400" dirty="0"/>
              <a:t> 165/2001 (ordinamento del lavoro nelle pubbliche amministrazione): il </a:t>
            </a:r>
            <a:r>
              <a:rPr lang="it-IT" sz="2400" b="1" dirty="0"/>
              <a:t>dirigente</a:t>
            </a:r>
            <a:r>
              <a:rPr lang="it-IT" sz="2400" dirty="0"/>
              <a:t> risponde in ordine ai risultati e viene valutato</a:t>
            </a:r>
          </a:p>
          <a:p>
            <a:pPr eaLnBrk="1" hangingPunct="1"/>
            <a:r>
              <a:rPr lang="it-IT" sz="2400" dirty="0"/>
              <a:t>DPR 80/2013: istituzione del </a:t>
            </a:r>
            <a:r>
              <a:rPr lang="it-IT" sz="2400" b="1" dirty="0"/>
              <a:t>sistema nazionale di valutazione</a:t>
            </a:r>
          </a:p>
          <a:p>
            <a:pPr eaLnBrk="1" hangingPunct="1"/>
            <a:r>
              <a:rPr lang="it-IT" sz="2400" dirty="0"/>
              <a:t>Legge 107/2015: </a:t>
            </a:r>
            <a:r>
              <a:rPr lang="it-IT" sz="2400" b="1" dirty="0"/>
              <a:t>sviluppo dell’autonomia</a:t>
            </a:r>
            <a:r>
              <a:rPr lang="it-IT" sz="2400" dirty="0"/>
              <a:t>, valorizzazione delle professionalità, responsabilità e prerogative dei dirigenti scolastici</a:t>
            </a:r>
          </a:p>
          <a:p>
            <a:pPr eaLnBrk="1" hangingPunct="1"/>
            <a:r>
              <a:rPr lang="it-IT" sz="2400" dirty="0">
                <a:latin typeface="Arial Narrow" pitchFamily="34" charset="0"/>
              </a:rPr>
              <a:t>Avvio graduale della </a:t>
            </a:r>
            <a:r>
              <a:rPr lang="it-IT" sz="2400" b="1" dirty="0">
                <a:latin typeface="Arial Narrow" pitchFamily="34" charset="0"/>
              </a:rPr>
              <a:t>valutazione</a:t>
            </a:r>
            <a:r>
              <a:rPr lang="it-IT" sz="2400" dirty="0">
                <a:latin typeface="Arial Narrow" pitchFamily="34" charset="0"/>
              </a:rPr>
              <a:t> delle </a:t>
            </a:r>
            <a:r>
              <a:rPr lang="it-IT" sz="2400" dirty="0" smtClean="0">
                <a:latin typeface="Arial Narrow" pitchFamily="34" charset="0"/>
              </a:rPr>
              <a:t>scuole (autovalutazione e valutazione esterna), </a:t>
            </a:r>
            <a:r>
              <a:rPr lang="it-IT" sz="2400" dirty="0">
                <a:latin typeface="Arial Narrow" pitchFamily="34" charset="0"/>
              </a:rPr>
              <a:t>della valutazione dell’azione dirigenziale….e per gli insegnanti? </a:t>
            </a:r>
          </a:p>
        </p:txBody>
      </p:sp>
      <p:grpSp>
        <p:nvGrpSpPr>
          <p:cNvPr id="27651" name="Gruppo 3"/>
          <p:cNvGrpSpPr>
            <a:grpSpLocks/>
          </p:cNvGrpSpPr>
          <p:nvPr/>
        </p:nvGrpSpPr>
        <p:grpSpPr bwMode="auto">
          <a:xfrm>
            <a:off x="200922" y="5522120"/>
            <a:ext cx="8964488" cy="1335880"/>
            <a:chOff x="0" y="5240038"/>
            <a:chExt cx="13935075" cy="1617962"/>
          </a:xfrm>
        </p:grpSpPr>
        <p:pic>
          <p:nvPicPr>
            <p:cNvPr id="27652" name="Picture 4" descr="http://www.icverga.gov.it/wp-content/uploads/staff4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240038"/>
              <a:ext cx="3486150" cy="1617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3" name="Picture 4" descr="http://www.icverga.gov.it/wp-content/uploads/staff4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86150" y="5240038"/>
              <a:ext cx="3486150" cy="1617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4" name="Picture 4" descr="http://www.icverga.gov.it/wp-content/uploads/staff4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62775" y="5240038"/>
              <a:ext cx="3486150" cy="1617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5" name="Picture 4" descr="http://www.icverga.gov.it/wp-content/uploads/staff4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448925" y="5240038"/>
              <a:ext cx="3486150" cy="1617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62137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3"/>
          <p:cNvGraphicFramePr>
            <a:graphicFrameLocks noChangeAspect="1"/>
          </p:cNvGraphicFramePr>
          <p:nvPr>
            <p:extLst/>
          </p:nvPr>
        </p:nvGraphicFramePr>
        <p:xfrm>
          <a:off x="745330" y="1664494"/>
          <a:ext cx="7427069" cy="4101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orelDRAW" r:id="rId3" imgW="6505920" imgH="3347640" progId="">
                  <p:embed/>
                </p:oleObj>
              </mc:Choice>
              <mc:Fallback>
                <p:oleObj name="CorelDRAW" r:id="rId3" imgW="6505920" imgH="3347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30" y="1664494"/>
                        <a:ext cx="7427069" cy="410170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CasellaDiTesto 1"/>
          <p:cNvSpPr txBox="1">
            <a:spLocks noChangeArrowheads="1"/>
          </p:cNvSpPr>
          <p:nvPr/>
        </p:nvSpPr>
        <p:spPr bwMode="auto">
          <a:xfrm>
            <a:off x="251520" y="548681"/>
            <a:ext cx="82721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Autonomia: competere o cooperare?</a:t>
            </a:r>
            <a:endParaRPr lang="it-IT" sz="27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185.photobucket.com/albums/x65/MorganLeFay_bucket/Contest/Materiali%20JD/Cornice-Bianca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41" y="2495943"/>
            <a:ext cx="9131318" cy="435522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34143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altLang="it-IT" sz="4800" b="1" dirty="0" smtClean="0">
                <a:latin typeface="Arial Narrow" panose="020B0606020202030204" pitchFamily="34" charset="0"/>
              </a:rPr>
              <a:t>Lo scenario della legge 107….</a:t>
            </a:r>
            <a:endParaRPr lang="it-IT" altLang="it-IT" sz="4800" b="1" dirty="0">
              <a:latin typeface="Arial Narrow" panose="020B0606020202030204" pitchFamily="34" charset="0"/>
            </a:endParaRPr>
          </a:p>
        </p:txBody>
      </p:sp>
      <p:sp>
        <p:nvSpPr>
          <p:cNvPr id="90116" name="Segnaposto contenuto 2"/>
          <p:cNvSpPr>
            <a:spLocks noGrp="1"/>
          </p:cNvSpPr>
          <p:nvPr>
            <p:ph idx="4294967295"/>
          </p:nvPr>
        </p:nvSpPr>
        <p:spPr>
          <a:xfrm>
            <a:off x="0" y="1341438"/>
            <a:ext cx="9144000" cy="89217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it-IT" altLang="it-IT" sz="2800" b="1" smtClean="0">
                <a:solidFill>
                  <a:srgbClr val="4F6228"/>
                </a:solidFill>
                <a:latin typeface="Arial Narrow" panose="020B0606020202030204" pitchFamily="34" charset="0"/>
              </a:rPr>
              <a:t>C’è un processo in atto… di che segno è?</a:t>
            </a:r>
          </a:p>
        </p:txBody>
      </p:sp>
      <p:sp>
        <p:nvSpPr>
          <p:cNvPr id="90117" name="Segnaposto contenuto 2"/>
          <p:cNvSpPr txBox="1">
            <a:spLocks/>
          </p:cNvSpPr>
          <p:nvPr/>
        </p:nvSpPr>
        <p:spPr bwMode="auto">
          <a:xfrm>
            <a:off x="757238" y="3068638"/>
            <a:ext cx="3490912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sz="2000" smtClean="0">
                <a:solidFill>
                  <a:srgbClr val="000000"/>
                </a:solidFill>
              </a:rPr>
              <a:t>E’ una svolta epocale? (education, education, education…)</a:t>
            </a:r>
          </a:p>
          <a:p>
            <a:r>
              <a:rPr lang="it-IT" altLang="it-IT" sz="2000" smtClean="0">
                <a:solidFill>
                  <a:srgbClr val="000000"/>
                </a:solidFill>
              </a:rPr>
              <a:t>E’ uno story-telling? (una cornice emozionale…)</a:t>
            </a:r>
          </a:p>
          <a:p>
            <a:r>
              <a:rPr lang="it-IT" altLang="it-IT" sz="2000" smtClean="0">
                <a:solidFill>
                  <a:srgbClr val="000000"/>
                </a:solidFill>
              </a:rPr>
              <a:t>E’ una sanatoria di personale precario?</a:t>
            </a:r>
          </a:p>
          <a:p>
            <a:r>
              <a:rPr lang="it-IT" altLang="it-IT" sz="2000" smtClean="0">
                <a:solidFill>
                  <a:srgbClr val="000000"/>
                </a:solidFill>
              </a:rPr>
              <a:t>E’ una legge-omnibus? (212 commi)</a:t>
            </a:r>
          </a:p>
          <a:p>
            <a:endParaRPr lang="it-IT" altLang="it-IT" sz="2000" smtClean="0">
              <a:solidFill>
                <a:srgbClr val="000000"/>
              </a:solidFill>
            </a:endParaRPr>
          </a:p>
        </p:txBody>
      </p:sp>
      <p:sp>
        <p:nvSpPr>
          <p:cNvPr id="90118" name="Segnaposto contenuto 2"/>
          <p:cNvSpPr txBox="1">
            <a:spLocks/>
          </p:cNvSpPr>
          <p:nvPr/>
        </p:nvSpPr>
        <p:spPr bwMode="auto">
          <a:xfrm>
            <a:off x="4248150" y="3068638"/>
            <a:ext cx="4356100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sz="2000" dirty="0" smtClean="0">
                <a:solidFill>
                  <a:srgbClr val="000000"/>
                </a:solidFill>
              </a:rPr>
              <a:t>E’ una </a:t>
            </a:r>
            <a:r>
              <a:rPr lang="it-IT" altLang="it-IT" sz="2000" dirty="0" err="1" smtClean="0">
                <a:solidFill>
                  <a:srgbClr val="000000"/>
                </a:solidFill>
              </a:rPr>
              <a:t>fake</a:t>
            </a:r>
            <a:r>
              <a:rPr lang="it-IT" altLang="it-IT" sz="2000" dirty="0" smtClean="0">
                <a:solidFill>
                  <a:srgbClr val="000000"/>
                </a:solidFill>
              </a:rPr>
              <a:t>-new? (ma ci sono le risorse? Ma c’è l’organico di potenziamento? ….)</a:t>
            </a:r>
          </a:p>
          <a:p>
            <a:r>
              <a:rPr lang="it-IT" altLang="it-IT" sz="2000" dirty="0" smtClean="0">
                <a:solidFill>
                  <a:srgbClr val="000000"/>
                </a:solidFill>
              </a:rPr>
              <a:t>E’ un mosaico che si sta </a:t>
            </a:r>
            <a:r>
              <a:rPr lang="it-IT" altLang="it-IT" sz="2000" dirty="0" err="1" smtClean="0">
                <a:solidFill>
                  <a:srgbClr val="000000"/>
                </a:solidFill>
              </a:rPr>
              <a:t>ri</a:t>
            </a:r>
            <a:r>
              <a:rPr lang="it-IT" altLang="it-IT" sz="2000" dirty="0" smtClean="0">
                <a:solidFill>
                  <a:srgbClr val="000000"/>
                </a:solidFill>
              </a:rPr>
              <a:t>-componendo? </a:t>
            </a:r>
          </a:p>
          <a:p>
            <a:r>
              <a:rPr lang="it-IT" altLang="it-IT" sz="2000" dirty="0" smtClean="0">
                <a:solidFill>
                  <a:srgbClr val="000000"/>
                </a:solidFill>
              </a:rPr>
              <a:t>E’ un rammendo delle periferie (alla Renzo Piano?)</a:t>
            </a:r>
          </a:p>
          <a:p>
            <a:r>
              <a:rPr lang="it-IT" altLang="it-IT" sz="2000" dirty="0" smtClean="0">
                <a:solidFill>
                  <a:srgbClr val="000000"/>
                </a:solidFill>
              </a:rPr>
              <a:t>Porta a compimento l’autonomia?</a:t>
            </a:r>
          </a:p>
        </p:txBody>
      </p:sp>
    </p:spTree>
    <p:extLst>
      <p:ext uri="{BB962C8B-B14F-4D97-AF65-F5344CB8AC3E}">
        <p14:creationId xmlns:p14="http://schemas.microsoft.com/office/powerpoint/2010/main" val="3639824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950" y="44450"/>
            <a:ext cx="82296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La 107 (come «</a:t>
            </a:r>
            <a:r>
              <a:rPr lang="it-IT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rolling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it-IT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reform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»)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341438"/>
            <a:ext cx="5400675" cy="2106612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8A0045"/>
                </a:solidFill>
                <a:latin typeface="Agency FB" pitchFamily="34" charset="0"/>
              </a:rPr>
              <a:t>Dispositivi immediatamente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b="1" dirty="0">
                <a:solidFill>
                  <a:srgbClr val="8A0045"/>
                </a:solidFill>
                <a:latin typeface="Agency FB" pitchFamily="34" charset="0"/>
              </a:rPr>
              <a:t> </a:t>
            </a:r>
            <a:r>
              <a:rPr lang="it-IT" b="1" dirty="0" smtClean="0">
                <a:solidFill>
                  <a:srgbClr val="8A0045"/>
                </a:solidFill>
                <a:latin typeface="Agency FB" pitchFamily="34" charset="0"/>
              </a:rPr>
              <a:t>  applicativi </a:t>
            </a:r>
            <a:r>
              <a:rPr lang="it-IT" dirty="0" smtClean="0">
                <a:solidFill>
                  <a:srgbClr val="8A0045"/>
                </a:solidFill>
                <a:latin typeface="Agency FB" pitchFamily="34" charset="0"/>
              </a:rPr>
              <a:t>(stabilizzazione precari, PTOF,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dirty="0" smtClean="0">
                <a:solidFill>
                  <a:srgbClr val="8A0045"/>
                </a:solidFill>
                <a:latin typeface="Agency FB" pitchFamily="34" charset="0"/>
              </a:rPr>
              <a:t>potenziamento, formazione obbligatoria,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dirty="0" smtClean="0">
                <a:solidFill>
                  <a:srgbClr val="8A0045"/>
                </a:solidFill>
                <a:latin typeface="Agency FB" pitchFamily="34" charset="0"/>
              </a:rPr>
              <a:t>Il merito, la chiamata…</a:t>
            </a:r>
            <a:endParaRPr lang="it-IT" dirty="0">
              <a:solidFill>
                <a:srgbClr val="8A0045"/>
              </a:solidFill>
              <a:latin typeface="Agency FB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8A0045"/>
                </a:solidFill>
                <a:latin typeface="Agency FB" pitchFamily="34" charset="0"/>
              </a:rPr>
              <a:t>Provvedimenti da attuare </a:t>
            </a:r>
            <a:r>
              <a:rPr lang="it-IT" dirty="0" smtClean="0">
                <a:solidFill>
                  <a:srgbClr val="8A0045"/>
                </a:solidFill>
                <a:latin typeface="Agency FB" pitchFamily="34" charset="0"/>
              </a:rPr>
              <a:t>(regolamento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dirty="0">
                <a:solidFill>
                  <a:srgbClr val="8A0045"/>
                </a:solidFill>
                <a:latin typeface="Agency FB" pitchFamily="34" charset="0"/>
              </a:rPr>
              <a:t> </a:t>
            </a:r>
            <a:r>
              <a:rPr lang="it-IT" dirty="0" smtClean="0">
                <a:solidFill>
                  <a:srgbClr val="8A0045"/>
                </a:solidFill>
                <a:latin typeface="Agency FB" pitchFamily="34" charset="0"/>
              </a:rPr>
              <a:t>   contabilità, valutazione DS,….)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dirty="0">
              <a:solidFill>
                <a:srgbClr val="8A0045"/>
              </a:solidFill>
              <a:latin typeface="Agency FB" pitchFamily="34" charset="0"/>
            </a:endParaRPr>
          </a:p>
        </p:txBody>
      </p:sp>
      <p:sp>
        <p:nvSpPr>
          <p:cNvPr id="92164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 smtClean="0">
                <a:solidFill>
                  <a:srgbClr val="898989"/>
                </a:solidFill>
                <a:latin typeface="Arial" panose="020B0604020202020204" pitchFamily="34" charset="0"/>
              </a:rPr>
              <a:t> </a:t>
            </a:r>
            <a:fld id="{F39E2571-C929-4891-996C-12FCAA8D7D6E}" type="slidenum">
              <a:rPr lang="it-IT" altLang="it-IT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200" dirty="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3492500" y="3357563"/>
            <a:ext cx="5195888" cy="2987675"/>
          </a:xfrm>
          <a:prstGeom prst="rect">
            <a:avLst/>
          </a:prstGeom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it-IT" altLang="it-IT" sz="2000" b="1" dirty="0" smtClean="0">
              <a:solidFill>
                <a:srgbClr val="0D0D0D"/>
              </a:solidFill>
              <a:latin typeface="Agency FB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it-IT" sz="2000" b="1" dirty="0" smtClean="0">
                <a:solidFill>
                  <a:srgbClr val="0D0D0D"/>
                </a:solidFill>
                <a:latin typeface="Agency FB"/>
              </a:rPr>
              <a:t>Otto deleghe legislative </a:t>
            </a:r>
            <a:r>
              <a:rPr lang="it-IT" altLang="it-IT" sz="2000" dirty="0" smtClean="0">
                <a:solidFill>
                  <a:srgbClr val="0D0D0D"/>
                </a:solidFill>
                <a:latin typeface="Agency FB"/>
              </a:rPr>
              <a:t>(su aspetti significativi della vita della scuola)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it-IT" sz="2000" dirty="0" smtClean="0">
                <a:solidFill>
                  <a:srgbClr val="0D0D0D"/>
                </a:solidFill>
                <a:latin typeface="Agency FB"/>
              </a:rPr>
              <a:t>Ma servono circa 40 provvedimenti attuativi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it-IT" sz="2000" dirty="0" smtClean="0">
                <a:solidFill>
                  <a:srgbClr val="0D0D0D"/>
                </a:solidFill>
                <a:latin typeface="Agency FB"/>
              </a:rPr>
              <a:t>…e la </a:t>
            </a:r>
            <a:r>
              <a:rPr lang="it-IT" altLang="it-IT" sz="2000" b="1" dirty="0" smtClean="0">
                <a:solidFill>
                  <a:srgbClr val="0D0D0D"/>
                </a:solidFill>
                <a:latin typeface="Agency FB"/>
              </a:rPr>
              <a:t>9^ delega</a:t>
            </a:r>
            <a:r>
              <a:rPr lang="it-IT" altLang="it-IT" sz="2000" dirty="0" smtClean="0">
                <a:solidFill>
                  <a:srgbClr val="0D0D0D"/>
                </a:solidFill>
                <a:latin typeface="Agency FB"/>
              </a:rPr>
              <a:t>? (T.U.: Testo Unico)… è necessaria una nuova legge di delega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it-IT" altLang="it-IT" sz="2400" dirty="0" smtClean="0">
              <a:solidFill>
                <a:srgbClr val="805A28"/>
              </a:solidFill>
              <a:latin typeface="Agency FB"/>
            </a:endParaRPr>
          </a:p>
        </p:txBody>
      </p:sp>
      <p:pic>
        <p:nvPicPr>
          <p:cNvPr id="20482" name="Picture 2" descr="http://www.gazzettaufficiale.it/resources/img/imgslider/items_storia_m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508104" y="1052736"/>
            <a:ext cx="3635896" cy="2424256"/>
          </a:xfrm>
          <a:prstGeom prst="rect">
            <a:avLst/>
          </a:prstGeom>
          <a:noFill/>
        </p:spPr>
      </p:pic>
      <p:pic>
        <p:nvPicPr>
          <p:cNvPr id="92167" name="Picture 4" descr="http://cultura.biografieonline.it/wp-content/uploads/2012/10/costituzione-italia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18285">
            <a:off x="1049338" y="3937000"/>
            <a:ext cx="1974850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3327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Gli otto decreti legislativi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5475" name="Segnaposto piè di pagina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it-IT" altLang="it-IT" smtClean="0">
              <a:solidFill>
                <a:srgbClr val="454545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762000" y="685800"/>
            <a:ext cx="7543800" cy="4471392"/>
          </a:xfrm>
        </p:spPr>
        <p:txBody>
          <a:bodyPr rtlCol="0">
            <a:normAutofit fontScale="925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b="1" dirty="0" smtClean="0"/>
              <a:t>Fortemente innovativi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it-IT" dirty="0" err="1" smtClean="0"/>
              <a:t>Zerosei</a:t>
            </a:r>
            <a:r>
              <a:rPr lang="it-IT" dirty="0" smtClean="0"/>
              <a:t>: Sistema </a:t>
            </a:r>
            <a:r>
              <a:rPr lang="it-IT" dirty="0"/>
              <a:t>integrato di educazione e </a:t>
            </a:r>
            <a:r>
              <a:rPr lang="it-IT" dirty="0" smtClean="0"/>
              <a:t>istruzione</a:t>
            </a:r>
            <a:endParaRPr lang="it-IT" dirty="0"/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it-IT" dirty="0" smtClean="0"/>
              <a:t>Formazione iniziale e reclutamento nella scuola secondaria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it-IT" b="1" dirty="0" smtClean="0"/>
              <a:t>Potevano essere più coraggiosi… 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it-IT" dirty="0" smtClean="0"/>
              <a:t>Inclusione degli studenti con disabilità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it-IT" dirty="0" smtClean="0"/>
              <a:t>Revisione percorsi istruzione professionale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it-IT" b="1" dirty="0" smtClean="0"/>
              <a:t>Restyling normativo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it-IT" dirty="0" smtClean="0"/>
              <a:t>Diritto allo studio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it-IT" dirty="0" smtClean="0"/>
              <a:t>Riordino e adeguamento istituzioni scolastiche all’estero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it-IT" b="1" dirty="0" smtClean="0"/>
              <a:t>«…vorrei ma non posso…»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it-IT" dirty="0" smtClean="0"/>
              <a:t>Cultura umanistica, </a:t>
            </a:r>
            <a:r>
              <a:rPr lang="it-IT" dirty="0" smtClean="0"/>
              <a:t>arte, musica….. </a:t>
            </a:r>
            <a:endParaRPr lang="it-IT" dirty="0" smtClean="0"/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it-IT" dirty="0" smtClean="0"/>
              <a:t>Valutazione e certificazione delle competenze degli studenti </a:t>
            </a:r>
            <a:r>
              <a:rPr lang="it-IT" dirty="0" smtClean="0"/>
              <a:t>(1° ciclo) ed esami di Stato (1</a:t>
            </a:r>
            <a:r>
              <a:rPr lang="it-IT" dirty="0" smtClean="0"/>
              <a:t>° e 2° ciclo)</a:t>
            </a:r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B6FDFCB-02F8-4706-822C-8D99ED2B7322}" type="datetime1">
              <a:rPr lang="it-IT"/>
              <a:pPr>
                <a:defRPr/>
              </a:pPr>
              <a:t>27/08/2017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991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4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0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1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Sfaccettatur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9.xml><?xml version="1.0" encoding="utf-8"?>
<a:theme xmlns:a="http://schemas.openxmlformats.org/drawingml/2006/main" name="3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3476</TotalTime>
  <Words>2257</Words>
  <Application>Microsoft Office PowerPoint</Application>
  <PresentationFormat>Presentazione su schermo (4:3)</PresentationFormat>
  <Paragraphs>344</Paragraphs>
  <Slides>28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19</vt:i4>
      </vt:variant>
      <vt:variant>
        <vt:lpstr>Tema</vt:lpstr>
      </vt:variant>
      <vt:variant>
        <vt:i4>15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63" baseType="lpstr">
      <vt:lpstr>Microsoft YaHei</vt:lpstr>
      <vt:lpstr>MS PGothic</vt:lpstr>
      <vt:lpstr>SimSun</vt:lpstr>
      <vt:lpstr>Agency FB</vt:lpstr>
      <vt:lpstr>Arial</vt:lpstr>
      <vt:lpstr>Arial Narrow</vt:lpstr>
      <vt:lpstr>Calibri</vt:lpstr>
      <vt:lpstr>Calibri Light</vt:lpstr>
      <vt:lpstr>Franklin Gothic Book</vt:lpstr>
      <vt:lpstr>Franklin Gothic Medium</vt:lpstr>
      <vt:lpstr>Impact</vt:lpstr>
      <vt:lpstr>Mangal</vt:lpstr>
      <vt:lpstr>Segoe Script</vt:lpstr>
      <vt:lpstr>Symbol</vt:lpstr>
      <vt:lpstr>Symusic</vt:lpstr>
      <vt:lpstr>Times New Roman</vt:lpstr>
      <vt:lpstr>Trebuchet MS</vt:lpstr>
      <vt:lpstr>Wingdings</vt:lpstr>
      <vt:lpstr>Wingdings 3</vt:lpstr>
      <vt:lpstr>Tema di Office</vt:lpstr>
      <vt:lpstr>1_Tema di Office</vt:lpstr>
      <vt:lpstr>2_Tema di Office</vt:lpstr>
      <vt:lpstr>Filo</vt:lpstr>
      <vt:lpstr>11_Tema di Office</vt:lpstr>
      <vt:lpstr>5_Tema di Office</vt:lpstr>
      <vt:lpstr>25_Tema di Office</vt:lpstr>
      <vt:lpstr>2_Sfaccettatura</vt:lpstr>
      <vt:lpstr>31_Tema di Office</vt:lpstr>
      <vt:lpstr>9_Tema di Office</vt:lpstr>
      <vt:lpstr>14_Tema di Office</vt:lpstr>
      <vt:lpstr>1_Struttura predefinita</vt:lpstr>
      <vt:lpstr>10_Tema di Office</vt:lpstr>
      <vt:lpstr>2_NewsPrint</vt:lpstr>
      <vt:lpstr>3_Tema di Office</vt:lpstr>
      <vt:lpstr>CorelDRAW</vt:lpstr>
      <vt:lpstr>Il miglioramento  degli esiti e dei processi  nella scuola che cambia</vt:lpstr>
      <vt:lpstr>Il miglioramento offre uno scopo alla valutazione… e all’autonomia</vt:lpstr>
      <vt:lpstr>Due «valutazioni» a confronto</vt:lpstr>
      <vt:lpstr>Autonomia da riscoprire… correva l’anno 1999</vt:lpstr>
      <vt:lpstr>Autonomia &amp; valutazione…. la scintilla del miglioramento </vt:lpstr>
      <vt:lpstr>Presentazione standard di PowerPoint</vt:lpstr>
      <vt:lpstr>Lo scenario della legge 107….</vt:lpstr>
      <vt:lpstr>La 107 (come «rolling reform»)</vt:lpstr>
      <vt:lpstr>Gli otto decreti legislativi</vt:lpstr>
      <vt:lpstr>Gli strumenti offerti dal quadro normativo </vt:lpstr>
      <vt:lpstr>Un mini-SNV nel proprio istituto [DPR 80/2013]</vt:lpstr>
      <vt:lpstr>Presentazione standard di PowerPoint</vt:lpstr>
      <vt:lpstr>Presentazione standard di PowerPoint</vt:lpstr>
      <vt:lpstr>Sguardo interno (RAV) vs esterno (NEV)</vt:lpstr>
      <vt:lpstr>Presentazione standard di PowerPoint</vt:lpstr>
      <vt:lpstr>Presentazione standard di PowerPoint</vt:lpstr>
      <vt:lpstr>Le competenze:  un costrutto complesso…</vt:lpstr>
      <vt:lpstr>Le competenze chiave nella vita delle classi…</vt:lpstr>
      <vt:lpstr>Una buona didattica per competenze</vt:lpstr>
      <vt:lpstr>Il PdM: il tutto o la parte?</vt:lpstr>
      <vt:lpstr>Le priorità</vt:lpstr>
      <vt:lpstr>      I Piani di Miglioramento…primi exit pool  - obiettivi troppo numerosi… (manca analisi di fattibilità e di impatto) - legame ambivalente tra PTOF e PdM (il piano di miglioramento o i piani di miglioramento?) - difficoltà a impegnare risorse umane e finanziarie - rigidità nell’organizzazione della didattica e nella gestione della scuola - debolezza degli indicatori per la verifica e il monitoraggio (quantitativi o qualitativi?) - chi sono i promotori del miglioramento (Dirigente, Staff, Gruppi di miglioramento (o NIV?) </vt:lpstr>
      <vt:lpstr>Il dirigente e le asimmetrie del suo portfolio (di documentazione? Formativo? Valutativo?)  </vt:lpstr>
      <vt:lpstr>Valutazione della scuola e valutazione del dirigente: coincidono?</vt:lpstr>
      <vt:lpstr>Valorizzare le risorse professionali</vt:lpstr>
      <vt:lpstr>Investire (tempo, risorse)  sulla formazione in servizio delle persone</vt:lpstr>
      <vt:lpstr>Organico funzionale: verso una comunità di pratiche? </vt:lpstr>
      <vt:lpstr>Non c’è miglioramento  senza comunità professionale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Certificazione delle competenze</dc:title>
  <dc:creator>spinosi</dc:creator>
  <cp:lastModifiedBy>riccardo soglia</cp:lastModifiedBy>
  <cp:revision>228</cp:revision>
  <dcterms:created xsi:type="dcterms:W3CDTF">2015-10-04T17:15:19Z</dcterms:created>
  <dcterms:modified xsi:type="dcterms:W3CDTF">2017-08-27T21:16:40Z</dcterms:modified>
</cp:coreProperties>
</file>